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0" r:id="rId3"/>
    <p:sldId id="259" r:id="rId4"/>
    <p:sldId id="261" r:id="rId5"/>
    <p:sldId id="262" r:id="rId6"/>
    <p:sldId id="265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06B6"/>
    <a:srgbClr val="E855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806B6"/>
                </a:solidFill>
              </a:rPr>
              <a:t>Библиотека негосударственного вуза и информационная культура пользователя</a:t>
            </a:r>
            <a:endParaRPr lang="ru-RU" dirty="0">
              <a:solidFill>
                <a:srgbClr val="3806B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50057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Влащенко О. В.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Зав. библиотекой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НОУ ВПО СИБУП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cap="all" dirty="0" smtClean="0">
                <a:solidFill>
                  <a:srgbClr val="3806B6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Сибирский институт бизнеса, управления и психологии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214554"/>
            <a:ext cx="3543296" cy="37376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Структура института: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Юридический факультет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Экономический факультет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Факультет психологии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Колледж СИБУП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164305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Documents and Settings\o.vlaschenko\Рабочий стол\10 июня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4000528" cy="3000396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5357826"/>
            <a:ext cx="4357718" cy="11658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800" dirty="0" smtClean="0">
                <a:solidFill>
                  <a:schemeClr val="bg1"/>
                </a:solidFill>
              </a:rPr>
              <a:t>Основан 9 июня 1995 года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cap="all" dirty="0" smtClean="0">
                <a:solidFill>
                  <a:srgbClr val="3806B6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Библиотека предоставляет пользователям: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857628"/>
            <a:ext cx="8329642" cy="25237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фонд, насчитывающий более 200 тысяч экз.;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более 70 наименований периодических изданий (традиционных и электронных);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постоянный бесплатный доступ к полнотекстовым электронным ресурсам: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ЭБС </a:t>
            </a:r>
            <a:r>
              <a:rPr lang="en-US" sz="2900" dirty="0" smtClean="0">
                <a:solidFill>
                  <a:schemeClr val="bg1"/>
                </a:solidFill>
              </a:rPr>
              <a:t>Znanium.com</a:t>
            </a:r>
            <a:r>
              <a:rPr lang="ru-RU" sz="2900" dirty="0" smtClean="0">
                <a:solidFill>
                  <a:schemeClr val="bg1"/>
                </a:solidFill>
              </a:rPr>
              <a:t>, ЭБС Лань, </a:t>
            </a:r>
            <a:r>
              <a:rPr lang="en-US" sz="2900" dirty="0" smtClean="0">
                <a:solidFill>
                  <a:schemeClr val="bg1"/>
                </a:solidFill>
              </a:rPr>
              <a:t>East View</a:t>
            </a:r>
            <a:r>
              <a:rPr lang="ru-RU" sz="2900" dirty="0" smtClean="0">
                <a:solidFill>
                  <a:schemeClr val="bg1"/>
                </a:solidFill>
              </a:rPr>
              <a:t>, НЭБ </a:t>
            </a:r>
            <a:r>
              <a:rPr lang="en-US" sz="2900" dirty="0" smtClean="0">
                <a:solidFill>
                  <a:schemeClr val="bg1"/>
                </a:solidFill>
              </a:rPr>
              <a:t>eLibrary.ru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Справочно</a:t>
            </a:r>
            <a:r>
              <a:rPr lang="ru-RU" dirty="0" smtClean="0">
                <a:solidFill>
                  <a:schemeClr val="bg1"/>
                </a:solidFill>
              </a:rPr>
              <a:t> поисковым системам  Консультант Плюс, Гарант;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Электронной библиотеке СИБУП (электронные учебники и учебно-методические пособия, монографии преподавателей института);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доступ к электронному каталогу библиотеки.</a:t>
            </a:r>
          </a:p>
          <a:p>
            <a:endParaRPr lang="ru-RU" dirty="0"/>
          </a:p>
        </p:txBody>
      </p:sp>
      <p:pic>
        <p:nvPicPr>
          <p:cNvPr id="1026" name="Picture 2" descr="D:\System Files\Рабочий стол\10 июня\IMG_20140526_125924.jpg"/>
          <p:cNvPicPr>
            <a:picLocks noChangeAspect="1" noChangeArrowheads="1"/>
          </p:cNvPicPr>
          <p:nvPr/>
        </p:nvPicPr>
        <p:blipFill>
          <a:blip r:embed="rId2" cstate="print"/>
          <a:srcRect l="5490" t="10345"/>
          <a:stretch>
            <a:fillRect/>
          </a:stretch>
        </p:blipFill>
        <p:spPr bwMode="auto">
          <a:xfrm>
            <a:off x="5148064" y="1628800"/>
            <a:ext cx="3291451" cy="187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System Files\Рабочий стол\10 июня\IMG_20140526_130001.jpg"/>
          <p:cNvPicPr>
            <a:picLocks noChangeAspect="1" noChangeArrowheads="1"/>
          </p:cNvPicPr>
          <p:nvPr/>
        </p:nvPicPr>
        <p:blipFill>
          <a:blip r:embed="rId3" cstate="print"/>
          <a:srcRect l="19091" t="26003" r="2273" b="5739"/>
          <a:stretch>
            <a:fillRect/>
          </a:stretch>
        </p:blipFill>
        <p:spPr bwMode="auto">
          <a:xfrm>
            <a:off x="971600" y="1628800"/>
            <a:ext cx="3024336" cy="1835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cap="all" dirty="0" smtClean="0">
                <a:solidFill>
                  <a:srgbClr val="3806B6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Формирование информационной культуры студентов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массовая выдача учебников первокурсникам;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регистрация в ЭБС </a:t>
            </a:r>
            <a:r>
              <a:rPr lang="en-US" dirty="0" err="1" smtClean="0">
                <a:solidFill>
                  <a:schemeClr val="bg1"/>
                </a:solidFill>
              </a:rPr>
              <a:t>Znanium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com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занятия в рамках учебной дисциплины «Основы библиотечно-библиографических знаний»;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выездные экскурсии в ЦГБ им. А. М. Горького и Государственную универсальную научную библиотеку Красноярского края;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обзорные библиотечные уроки для обучающихся колледжа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cap="all" dirty="0" smtClean="0">
                <a:solidFill>
                  <a:srgbClr val="3806B6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Формирование информационной культуры преподавателя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0916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своевременное информирование профессорско-преподавательского состава о новых информационных ресурсах и возможностях библиотеки;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памятки, инструкции-презентации по работе с электронными информационными ресурсами;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мастер-классы по работе с ресурсами библиотеки;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индивидуальные консультации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cap="all" dirty="0" smtClean="0">
                <a:solidFill>
                  <a:srgbClr val="3806B6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Новые формы взаимодействия с преподавателями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83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виртуальные книжные выставки в помощь курсовому и дипломному проектированию;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библиографическое информирование специалистов центра «Сфера»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t="1823" b="3092"/>
          <a:stretch>
            <a:fillRect/>
          </a:stretch>
        </p:blipFill>
        <p:spPr bwMode="auto">
          <a:xfrm>
            <a:off x="5364088" y="3501008"/>
            <a:ext cx="3600400" cy="2506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2565" t="3187" r="3314" b="3359"/>
          <a:stretch>
            <a:fillRect/>
          </a:stretch>
        </p:blipFill>
        <p:spPr bwMode="auto">
          <a:xfrm>
            <a:off x="251520" y="3645024"/>
            <a:ext cx="3168352" cy="2578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2726" t="4582" r="3526" b="3358"/>
          <a:stretch>
            <a:fillRect/>
          </a:stretch>
        </p:blipFill>
        <p:spPr bwMode="auto">
          <a:xfrm>
            <a:off x="2483768" y="4581128"/>
            <a:ext cx="3024336" cy="2127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cap="all" dirty="0" smtClean="0">
                <a:solidFill>
                  <a:srgbClr val="3806B6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Библиографическое информирование специалистов</a:t>
            </a:r>
            <a:endParaRPr lang="ru-RU" sz="3200" cap="all" dirty="0">
              <a:solidFill>
                <a:srgbClr val="3806B6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7560840" cy="27649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web-</a:t>
            </a:r>
            <a:r>
              <a:rPr lang="ru-RU" dirty="0" smtClean="0">
                <a:solidFill>
                  <a:schemeClr val="bg1"/>
                </a:solidFill>
              </a:rPr>
              <a:t>страница библиотеки СИБУП  - точка доступа к открытым информационным ресурсам Интернет, посвященным проблемам аутизма.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предоставляет аннотированные ссылки на полнотекстовые журналы, электронные библиотеки, </a:t>
            </a:r>
            <a:r>
              <a:rPr lang="ru-RU" dirty="0" err="1" smtClean="0">
                <a:solidFill>
                  <a:schemeClr val="bg1"/>
                </a:solidFill>
              </a:rPr>
              <a:t>видеолекции</a:t>
            </a:r>
            <a:r>
              <a:rPr lang="ru-RU" dirty="0" smtClean="0">
                <a:solidFill>
                  <a:schemeClr val="bg1"/>
                </a:solidFill>
              </a:rPr>
              <a:t>, тесты, библиографическую информацию и т. </a:t>
            </a:r>
            <a:r>
              <a:rPr lang="ru-RU" smtClean="0">
                <a:solidFill>
                  <a:schemeClr val="bg1"/>
                </a:solidFill>
              </a:rPr>
              <a:t>д.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207" t="45030" r="5077" b="2567"/>
          <a:stretch>
            <a:fillRect/>
          </a:stretch>
        </p:blipFill>
        <p:spPr bwMode="auto">
          <a:xfrm>
            <a:off x="395536" y="4365104"/>
            <a:ext cx="5256584" cy="22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6000" cap="all" dirty="0" smtClean="0">
                <a:solidFill>
                  <a:srgbClr val="3806B6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000" cap="all" dirty="0" smtClean="0">
                <a:solidFill>
                  <a:srgbClr val="3806B6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за внимание</a:t>
            </a:r>
            <a:endParaRPr lang="ru-RU" sz="6000" dirty="0"/>
          </a:p>
        </p:txBody>
      </p:sp>
      <p:pic>
        <p:nvPicPr>
          <p:cNvPr id="4" name="Picture 3" descr="C:\Documents and Settings\o.vlaschenko\Рабочий стол\10 июня\памятка о библиотеке\Фото5972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17032"/>
            <a:ext cx="3857652" cy="2218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</TotalTime>
  <Words>267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Библиотека негосударственного вуза и информационная культура пользователя</vt:lpstr>
      <vt:lpstr>Сибирский институт бизнеса, управления и психологии</vt:lpstr>
      <vt:lpstr>Библиотека предоставляет пользователям:</vt:lpstr>
      <vt:lpstr>Формирование информационной культуры студентов</vt:lpstr>
      <vt:lpstr>Формирование информационной культуры преподавателя</vt:lpstr>
      <vt:lpstr>Новые формы взаимодействия с преподавателями</vt:lpstr>
      <vt:lpstr>Библиографическое информирование специалистов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 негосударственного вуза и информационная культура пользователя</dc:title>
  <cp:lastModifiedBy>User</cp:lastModifiedBy>
  <cp:revision>36</cp:revision>
  <dcterms:modified xsi:type="dcterms:W3CDTF">2014-06-09T15:08:45Z</dcterms:modified>
</cp:coreProperties>
</file>