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28"/>
  </p:notesMasterIdLst>
  <p:handoutMasterIdLst>
    <p:handoutMasterId r:id="rId29"/>
  </p:handoutMasterIdLst>
  <p:sldIdLst>
    <p:sldId id="339" r:id="rId2"/>
    <p:sldId id="397" r:id="rId3"/>
    <p:sldId id="404" r:id="rId4"/>
    <p:sldId id="401" r:id="rId5"/>
    <p:sldId id="398" r:id="rId6"/>
    <p:sldId id="403" r:id="rId7"/>
    <p:sldId id="410" r:id="rId8"/>
    <p:sldId id="382" r:id="rId9"/>
    <p:sldId id="384" r:id="rId10"/>
    <p:sldId id="387" r:id="rId11"/>
    <p:sldId id="385" r:id="rId12"/>
    <p:sldId id="386" r:id="rId13"/>
    <p:sldId id="388" r:id="rId14"/>
    <p:sldId id="407" r:id="rId15"/>
    <p:sldId id="389" r:id="rId16"/>
    <p:sldId id="390" r:id="rId17"/>
    <p:sldId id="391" r:id="rId18"/>
    <p:sldId id="393" r:id="rId19"/>
    <p:sldId id="409" r:id="rId20"/>
    <p:sldId id="405" r:id="rId21"/>
    <p:sldId id="402" r:id="rId22"/>
    <p:sldId id="406" r:id="rId23"/>
    <p:sldId id="396" r:id="rId24"/>
    <p:sldId id="399" r:id="rId25"/>
    <p:sldId id="412" r:id="rId26"/>
    <p:sldId id="411" r:id="rId2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30000"/>
      </a:spcAft>
      <a:buClr>
        <a:srgbClr val="B2B2B2"/>
      </a:buClr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30000"/>
      </a:spcAft>
      <a:buClr>
        <a:srgbClr val="B2B2B2"/>
      </a:buClr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30000"/>
      </a:spcAft>
      <a:buClr>
        <a:srgbClr val="B2B2B2"/>
      </a:buClr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30000"/>
      </a:spcAft>
      <a:buClr>
        <a:srgbClr val="B2B2B2"/>
      </a:buClr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30000"/>
      </a:spcAft>
      <a:buClr>
        <a:srgbClr val="B2B2B2"/>
      </a:buClr>
      <a:buFont typeface="Wingdings" pitchFamily="2" charset="2"/>
      <a:buChar char="n"/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6C1E"/>
    <a:srgbClr val="006600"/>
    <a:srgbClr val="008080"/>
    <a:srgbClr val="B7FFE7"/>
    <a:srgbClr val="009999"/>
    <a:srgbClr val="C38A23"/>
    <a:srgbClr val="E7BA89"/>
    <a:srgbClr val="F5B977"/>
    <a:srgbClr val="D6B3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9" autoAdjust="0"/>
  </p:normalViewPr>
  <p:slideViewPr>
    <p:cSldViewPr>
      <p:cViewPr>
        <p:scale>
          <a:sx n="100" d="100"/>
          <a:sy n="100" d="100"/>
        </p:scale>
        <p:origin x="264" y="6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187D4-E4D1-465A-BC71-7F4B0F26CDF9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C5A16-B67D-49B0-87E1-BE307B2534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505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0D96AD-838E-4B04-96AD-9050ABA6386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6B9E94-FC8F-4509-B235-2C3098ED5C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26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Иллюстарция</a:t>
            </a:r>
            <a:r>
              <a:rPr lang="ru-RU" baseline="0" dirty="0" smtClean="0"/>
              <a:t> к предыдущему слайду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6B9E94-FC8F-4509-B235-2C3098ED5C84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29425" y="260350"/>
            <a:ext cx="2276475" cy="6257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260350"/>
            <a:ext cx="6677025" cy="6257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8775" y="1244600"/>
            <a:ext cx="4135438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6613" y="1244600"/>
            <a:ext cx="4137025" cy="5273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260350"/>
            <a:ext cx="910590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7914" tIns="45710" rIns="91418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Образец заголовка</a:t>
            </a:r>
          </a:p>
        </p:txBody>
      </p:sp>
      <p:sp>
        <p:nvSpPr>
          <p:cNvPr id="9830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8775" y="1244600"/>
            <a:ext cx="8424863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1985" tIns="71985" rIns="71985" bIns="719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6105525" y="6523038"/>
            <a:ext cx="2667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0"/>
              </a:spcAft>
              <a:buClrTx/>
              <a:buFontTx/>
              <a:buNone/>
              <a:defRPr/>
            </a:pPr>
            <a:r>
              <a:rPr lang="en-US" sz="900">
                <a:solidFill>
                  <a:srgbClr val="B7B8B9"/>
                </a:solidFill>
                <a:cs typeface="Arial" charset="0"/>
              </a:rPr>
              <a:t>© </a:t>
            </a:r>
            <a:r>
              <a:rPr lang="en-US" sz="1200">
                <a:solidFill>
                  <a:srgbClr val="B7B8B9"/>
                </a:solidFill>
                <a:cs typeface="Arial" charset="0"/>
              </a:rPr>
              <a:t>Euromonitor International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8142288" y="6523038"/>
            <a:ext cx="533400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Aft>
                <a:spcPct val="0"/>
              </a:spcAft>
              <a:buClrTx/>
              <a:buFontTx/>
              <a:buNone/>
              <a:defRPr/>
            </a:pPr>
            <a:fld id="{677A588F-7B5D-45D4-92D7-E83C01B95412}" type="slidenum">
              <a:rPr lang="en-US" sz="1200">
                <a:solidFill>
                  <a:srgbClr val="B7B8B9"/>
                </a:solidFill>
                <a:cs typeface="Arial" charset="0"/>
              </a:rPr>
              <a:pPr algn="r">
                <a:spcAft>
                  <a:spcPct val="0"/>
                </a:spcAft>
                <a:buClrTx/>
                <a:buFontTx/>
                <a:buNone/>
                <a:defRPr/>
              </a:pPr>
              <a:t>‹#›</a:t>
            </a:fld>
            <a:endParaRPr lang="en-US" sz="1200">
              <a:solidFill>
                <a:srgbClr val="B7B8B9"/>
              </a:solidFill>
              <a:cs typeface="Arial" charset="0"/>
            </a:endParaRP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0" y="0"/>
            <a:ext cx="6186488" cy="217488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6207125" y="0"/>
            <a:ext cx="1731963" cy="2174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7958138" y="0"/>
            <a:ext cx="1185862" cy="2174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9pPr>
    </p:titleStyle>
    <p:bodyStyle>
      <a:lvl1pPr marL="355600" indent="-35560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903288" indent="-27305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520825" indent="-26035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3pPr>
      <a:lvl4pPr marL="2065338" indent="-271463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505075" indent="-26035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962275" indent="-26035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3419475" indent="-26035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876675" indent="-26035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4333875" indent="-260350" algn="l" rtl="0" eaLnBrk="0" fontAlgn="base" hangingPunct="0">
        <a:spcBef>
          <a:spcPct val="0"/>
        </a:spcBef>
        <a:spcAft>
          <a:spcPct val="30000"/>
        </a:spcAft>
        <a:buClr>
          <a:srgbClr val="B2B2B2"/>
        </a:buClr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://lib3.sfu-kras.ru:8080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2276" name="Picture 13" descr="podlogh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215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22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6327775"/>
            <a:ext cx="348615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2286" name="Picture 18" descr="шапка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467544" y="2060848"/>
            <a:ext cx="8358246" cy="1446550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Современные подходы к статистике библиотеки ВУЗа</a:t>
            </a:r>
            <a:endParaRPr lang="ru-RU" sz="4400" b="1" dirty="0">
              <a:solidFill>
                <a:srgbClr val="E76C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71604" y="4500570"/>
            <a:ext cx="6072230" cy="584775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Бабина Ольга Ивановна</a:t>
            </a:r>
            <a:endParaRPr lang="ru-RU" sz="3200" b="1" dirty="0">
              <a:solidFill>
                <a:srgbClr val="E76C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1785926"/>
            <a:ext cx="7858180" cy="48388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 bwMode="auto">
          <a:xfrm>
            <a:off x="357158" y="908720"/>
            <a:ext cx="8572560" cy="80576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Посещения</a:t>
            </a:r>
            <a:r>
              <a:rPr kumimoji="0" lang="en-US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:</a:t>
            </a:r>
            <a:r>
              <a:rPr kumimoji="0" lang="en-US" sz="3400" i="0" u="none" strike="noStrike" cap="none" normalizeH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sz="3400" i="0" u="none" strike="noStrike" cap="none" normalizeH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абоненты за май 2014</a:t>
            </a:r>
            <a:endParaRPr kumimoji="0" lang="ru-RU" sz="340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1714488"/>
            <a:ext cx="8143932" cy="48893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Книговыдача за май 2014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1857364"/>
            <a:ext cx="8302436" cy="473998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Книговыдача за май 2014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2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683568" y="1988840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58" y="1785926"/>
            <a:ext cx="8572560" cy="48232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Книгосдача</a:t>
            </a: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за май 2014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246836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95536" y="908720"/>
            <a:ext cx="8568952" cy="87720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Планы. Сводная статистическая форма по обслуживанию читателей   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1" y="1857364"/>
          <a:ext cx="8786876" cy="42148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5951"/>
                <a:gridCol w="1560869"/>
                <a:gridCol w="1368089"/>
                <a:gridCol w="1500198"/>
                <a:gridCol w="1285884"/>
                <a:gridCol w="1285885"/>
              </a:tblGrid>
              <a:tr h="98376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аудитории, номер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уникальных посетителей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посещений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книговыдач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Книго</a:t>
                      </a:r>
                      <a:r>
                        <a:rPr lang="ru-RU" sz="1600" dirty="0" smtClean="0"/>
                        <a:t>-</a:t>
                      </a:r>
                    </a:p>
                    <a:p>
                      <a:r>
                        <a:rPr lang="ru-RU" sz="1600" dirty="0" smtClean="0"/>
                        <a:t>выдача на человека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Сдано книг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8853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</a:t>
                      </a:r>
                      <a:r>
                        <a:rPr lang="ru-RU" sz="1600" baseline="0" dirty="0" smtClean="0"/>
                        <a:t> абонемента, ауд.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014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…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8539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читального</a:t>
                      </a:r>
                      <a:r>
                        <a:rPr lang="ru-RU" sz="1600" baseline="0" dirty="0" smtClean="0"/>
                        <a:t> зала, ауд.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3014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…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3" descr="podlogh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2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18" descr="шапка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Посещение по институтам</a:t>
            </a:r>
          </a:p>
        </p:txBody>
      </p:sp>
      <p:pic>
        <p:nvPicPr>
          <p:cNvPr id="9" name="Picture 2" descr="C:\Documents and Settings\ioe.LIBMAIN\YandexDisk\Скриншоты\2014-11-05 13-32-39 Скриншот экран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1772816"/>
            <a:ext cx="6942039" cy="48245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3" descr="podlogh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2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18" descr="шапка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Книговыдача по институтам</a:t>
            </a:r>
          </a:p>
        </p:txBody>
      </p:sp>
      <p:pic>
        <p:nvPicPr>
          <p:cNvPr id="9" name="Picture 3" descr="C:\Documents and Settings\ioe.LIBMAIN\YandexDisk\Скриншоты\2014-11-05 13-27-23 Скриншот экран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1772816"/>
            <a:ext cx="6933319" cy="47990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3" descr="podlogh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2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18" descr="шапка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err="1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Книгосдача</a:t>
            </a: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по институтам</a:t>
            </a:r>
          </a:p>
        </p:txBody>
      </p:sp>
      <p:pic>
        <p:nvPicPr>
          <p:cNvPr id="9" name="Picture 2" descr="C:\Documents and Settings\ioe.LIBMAIN\YandexDisk\Скриншоты\2014-11-05 13-34-45 Скриншот экран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00808"/>
            <a:ext cx="7027400" cy="485196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13" descr="podlogh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2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5" name="Picture 18" descr="шапка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Уникальные посетители по институтам</a:t>
            </a:r>
          </a:p>
        </p:txBody>
      </p:sp>
      <p:pic>
        <p:nvPicPr>
          <p:cNvPr id="9" name="Picture 2" descr="C:\Documents and Settings\ioe.LIBMAIN\YandexDisk\Скриншоты\2014-11-05 13-39-28 Скриншот экрана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1772816"/>
            <a:ext cx="6768752" cy="48245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246836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51520" y="980728"/>
            <a:ext cx="8676456" cy="1152128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Планы. Сводная статистическая форма по обслуживанию читателей в различных институтах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42844" y="2285992"/>
          <a:ext cx="8786876" cy="378258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5951"/>
                <a:gridCol w="1560869"/>
                <a:gridCol w="1368089"/>
                <a:gridCol w="1500198"/>
                <a:gridCol w="1285884"/>
                <a:gridCol w="1285885"/>
              </a:tblGrid>
              <a:tr h="998992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Наименование института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Количество уникальных посетителей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 посещений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Категории</a:t>
                      </a:r>
                      <a:r>
                        <a:rPr lang="en-US" sz="1600" dirty="0" smtClean="0"/>
                        <a:t>: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smtClean="0"/>
                        <a:t>ППС, студенты, аспиранты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Книго</a:t>
                      </a:r>
                      <a:r>
                        <a:rPr lang="ru-RU" sz="1600" dirty="0" smtClean="0"/>
                        <a:t>-</a:t>
                      </a:r>
                    </a:p>
                    <a:p>
                      <a:r>
                        <a:rPr lang="ru-RU" sz="1600" dirty="0" smtClean="0"/>
                        <a:t>выдача на человека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Сдано книг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  <a:tr h="7441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ИКИТ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370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…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418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…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370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…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1928802"/>
            <a:ext cx="8429684" cy="387646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Сбор статистики по библиотечным стандартам для Министерства культуры.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Модернизация существующей статистики  и разработка собственной системы учёта статистики для поддержки принятия решений руководством библиотек и ВУЗа.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467544" y="2465512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endParaRPr lang="ru-RU" sz="3200" dirty="0" smtClean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8596" y="1071546"/>
            <a:ext cx="8208912" cy="106131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Возможные способы </a:t>
            </a:r>
            <a:r>
              <a:rPr lang="ru-RU" sz="28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статистики в библиотеке ВУЗа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928802"/>
            <a:ext cx="8715436" cy="4214842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Внешняя статистика.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 сбора статистики обращений виртуальных пользователей к информационным ресурсам создана и используются небиблиографическая база данных (БД) «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LOGDB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Учет статистических данных удаленных пользователей формируется на сервере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IRBIS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Вебшлюз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позволяет отслеживать количество запросов и посетителей по каждой базе данных электронного каталога.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 отчетности на каждый день реализована в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EXCEL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формате, содержащая следующие показатели: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Количество обращений к собственным информационным ресурсам;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Количество запросов к имеющимся базам данных.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14348" y="2143116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endParaRPr lang="ru-RU" sz="3200" dirty="0" smtClean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8596" y="1000108"/>
            <a:ext cx="8208912" cy="556684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Статистика в АБИС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ИРБИС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Количество запросов к имеющимся базам данных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23528" y="2132856"/>
          <a:ext cx="8286806" cy="3993786"/>
        </p:xfrm>
        <a:graphic>
          <a:graphicData uri="http://schemas.openxmlformats.org/drawingml/2006/table">
            <a:tbl>
              <a:tblPr/>
              <a:tblGrid>
                <a:gridCol w="1234558"/>
                <a:gridCol w="744226"/>
                <a:gridCol w="1236304"/>
                <a:gridCol w="1236304"/>
                <a:gridCol w="742479"/>
                <a:gridCol w="618587"/>
                <a:gridCol w="618587"/>
                <a:gridCol w="618587"/>
                <a:gridCol w="618587"/>
                <a:gridCol w="618587"/>
              </a:tblGrid>
              <a:tr h="719949"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Дата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запросов к базам данных ЭК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5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запросов к базам данных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Книги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Естественные и гуманитарные науки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Электронные издания СФУ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УМКД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Периодика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МАРС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Книгообеспеченность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ТЭИ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01.09.2014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5476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1701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1361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02.09.2014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6362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2181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1535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03.09.2014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9341</a:t>
                      </a:r>
                      <a:endParaRPr lang="ru-RU" sz="18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2442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154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1853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182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108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249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281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67544" y="908720"/>
            <a:ext cx="8208912" cy="87720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обращений пользователей к собственным информационным ресурсам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39552" y="2420888"/>
          <a:ext cx="8215369" cy="3770728"/>
        </p:xfrm>
        <a:graphic>
          <a:graphicData uri="http://schemas.openxmlformats.org/drawingml/2006/table">
            <a:tbl>
              <a:tblPr/>
              <a:tblGrid>
                <a:gridCol w="1259452"/>
                <a:gridCol w="1014682"/>
                <a:gridCol w="1014682"/>
                <a:gridCol w="1014682"/>
                <a:gridCol w="756561"/>
                <a:gridCol w="631062"/>
                <a:gridCol w="631062"/>
                <a:gridCol w="631062"/>
                <a:gridCol w="762059"/>
                <a:gridCol w="500065"/>
              </a:tblGrid>
              <a:tr h="759098">
                <a:tc rowSpan="2">
                  <a:txBody>
                    <a:bodyPr/>
                    <a:lstStyle/>
                    <a:p>
                      <a:pPr marL="71755" marR="71755"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Дата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обращений пользователей к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базам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данных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91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запросов к базам данных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Книги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Естественные и гуманитарные науки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Электронные издания СФУ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УМКД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Периодика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МАРС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Книгообеспеченность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ТЭИ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01.09.2014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141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02.09.2014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165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37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32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28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03.09.2014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265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39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146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2143116"/>
            <a:ext cx="8572560" cy="435771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Статистика активности использования электронных ресурсов УМКД представлена по адресу: 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http://lib3.sfu-kras.ru:8080</a:t>
            </a:r>
            <a: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Программа состоит из двух частей: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Программа, которая анализирует файл журнала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сервера, который предоставляет доступ к документам, формирует записи статистики и записывает их в базу данных.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-сайт, который отображает на карте места, откуда загружались документы за указанный период, а также генерирует отчеты.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Программа,  анализируемая файл журнала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-сервера предназначена для запуска через системный планировщик.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285720" y="908720"/>
            <a:ext cx="8643998" cy="1305834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ctr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учета обращаемости к полнотекстовым ресурсам СФУ на картах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Google Maps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Google Earth 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(приложение планета Земля)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67544" y="908720"/>
            <a:ext cx="8208912" cy="948644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учета обращаемости к полнотекстовым ресурсам СФУ на картах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Google Maps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Google Earth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(приложение планета Земля)</a:t>
            </a:r>
            <a:endParaRPr kumimoji="0" lang="ru-RU" b="1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14282" y="2000240"/>
          <a:ext cx="8572563" cy="4263997"/>
        </p:xfrm>
        <a:graphic>
          <a:graphicData uri="http://schemas.openxmlformats.org/drawingml/2006/table">
            <a:tbl>
              <a:tblPr/>
              <a:tblGrid>
                <a:gridCol w="2071702"/>
                <a:gridCol w="714380"/>
                <a:gridCol w="785818"/>
                <a:gridCol w="480519"/>
                <a:gridCol w="662489"/>
                <a:gridCol w="500066"/>
                <a:gridCol w="500066"/>
                <a:gridCol w="571504"/>
                <a:gridCol w="714380"/>
                <a:gridCol w="857256"/>
                <a:gridCol w="714383"/>
              </a:tblGrid>
              <a:tr h="50402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Месяц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Январь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Февраль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Март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Апрель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Май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Июнь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Июль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Август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Сентябрь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Всего</a:t>
                      </a:r>
                      <a:r>
                        <a:rPr lang="en-US" sz="1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: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7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Гуманитарный институт</a:t>
                      </a: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209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99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692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Инженерно-строительный институт</a:t>
                      </a: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1123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ИАиД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 архитектуры и дизайна</a:t>
                      </a: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497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ИВО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 военного обучения</a:t>
                      </a: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ИГДГиГ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 горного дела, геологии и геотехнологий</a:t>
                      </a: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79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28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516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1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ИИФиРЭ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 инженерной физики и радиоэлектроники</a:t>
                      </a: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195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161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113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462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1731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5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ИКИТ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Институт космических и информационных технологий</a:t>
                      </a: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387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221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114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155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786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969" marR="479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2291</a:t>
                      </a:r>
                    </a:p>
                  </a:txBody>
                  <a:tcPr marL="47969" marR="479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67544" y="836712"/>
            <a:ext cx="8208912" cy="50405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ctr">
              <a:buNone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Статистика посещений сайта БИК СФУ</a:t>
            </a: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412776"/>
            <a:ext cx="8715436" cy="473086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>Посетители и просмотры за 30 дней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>Посетители и просмотры за 12 месяцев</a:t>
            </a:r>
            <a:b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>Посетители и просмотры по месяцам</a:t>
            </a: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en-US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  <a:t/>
            </a:r>
            <a:br>
              <a:rPr lang="ru-RU" sz="2000" b="1" dirty="0" smtClean="0">
                <a:solidFill>
                  <a:schemeClr val="tx1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2132856"/>
            <a:ext cx="7488832" cy="76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3789040"/>
            <a:ext cx="7488832" cy="800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5085184"/>
            <a:ext cx="741682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2996952"/>
            <a:ext cx="8358246" cy="769441"/>
          </a:xfrm>
          <a:prstGeom prst="rect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  <a:defRPr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4400" b="1" dirty="0">
              <a:solidFill>
                <a:srgbClr val="E76C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8596" y="2204864"/>
            <a:ext cx="8429684" cy="4032448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Важно для понимания того, насколько хорошо используются информационные ресурсы и насколько экономически эффективно их использование по сравнению с другими ресурсами.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Оптимизация расходов на комплектование.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Важно для оценки эффективности работы и загруженности  персонала библиотеки в отдельных подразделений библиотеки. Оптимизация текущих расходов на персонал.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428596" y="2071678"/>
            <a:ext cx="8278640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endParaRPr lang="ru-RU" sz="3200" dirty="0" smtClean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8596" y="1000108"/>
            <a:ext cx="8208912" cy="988732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lang="ru-RU" sz="2800" b="1" dirty="0" smtClean="0"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Важность статистики в библиотечной деятельности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536" y="1700808"/>
            <a:ext cx="8429684" cy="4857784"/>
          </a:xfrm>
        </p:spPr>
        <p:txBody>
          <a:bodyPr/>
          <a:lstStyle/>
          <a:p>
            <a:pPr lvl="0"/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Статистика обращений к ресурсам.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Необходимые показатели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просмотров.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количество загруженных полных текстов.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наименование скаченных документов.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количество распечатанных страниц.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поисков (запросов)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просмотров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длительность сессии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отказов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Статистика обслуживания пользователей.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Необходимые показатели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уникальных посетителей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персональная идентификация обратившегося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количество посещений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количество книговыдач.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- количество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книгосдач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642910" y="2000240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endParaRPr lang="ru-RU" sz="3200" dirty="0" smtClean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357158" y="857232"/>
            <a:ext cx="8208912" cy="483536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Виды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статистик в библиотеке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2357430"/>
            <a:ext cx="8607330" cy="3786214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Подписные ресурсы (электронные ресурсы)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Отечественные ресурсы.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Зарубежные ресурсы.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ЭБС.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Справочные информационные системы (Тех. эксперт</a:t>
            </a:r>
            <a:r>
              <a:rPr lang="de-D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Консультант Плюс и т.д.).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Собственные ресурсы (печатные и электронные ресурсы)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Электронный каталог.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Издания университета, включая УМКД.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Сайт БИК СФУ.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endParaRPr lang="ru-RU" sz="3200" dirty="0" smtClean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8596" y="1071546"/>
            <a:ext cx="8208912" cy="73433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Объекты учёта статистики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988840"/>
            <a:ext cx="8462174" cy="4154804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Внутренняя статистика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учета физических пользователей с помощью статистических выходных форм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Внешняя статистика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 сбора статистики обращений виртуальных пользователей к информационным ресурсам.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14348" y="2143116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endParaRPr lang="ru-RU" sz="3200" dirty="0" smtClean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8596" y="1071546"/>
            <a:ext cx="8208912" cy="73433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Статистика в АБИС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ИРБИС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1988840"/>
            <a:ext cx="8462174" cy="4154804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Внутренняя статистика.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Учёт статистики в АБИС «ИРБИС» осуществляется с помощью инструмента «Статистические формы».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учета физических пользователей разработаны статистические выходные формы за определенный период: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Распределение книговыдач по категориям читателей и местам выдачи;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Распределение книговыдач по местам выдачи и характеру изданий;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Распределение посещений по категориям читателей и местам выдач;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Количество регистраций и перерегистрации в отделах;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Распределение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книгосдач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характеру изданий и  местам выдач.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14348" y="2143116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endParaRPr lang="ru-RU" sz="3200" dirty="0" smtClean="0"/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28596" y="1071546"/>
            <a:ext cx="8208912" cy="73433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Статистика в АБИС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ИРБИС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2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33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6318250"/>
            <a:ext cx="35575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Прямоугольник 16"/>
          <p:cNvSpPr/>
          <p:nvPr/>
        </p:nvSpPr>
        <p:spPr bwMode="auto">
          <a:xfrm>
            <a:off x="467544" y="908720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Посещения за май 2014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5284" y="1700808"/>
            <a:ext cx="8727196" cy="44094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300" name="Picture 13" descr="podlogh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669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  <p:sp>
        <p:nvSpPr>
          <p:cNvPr id="183305" name="Rectangle 9"/>
          <p:cNvSpPr>
            <a:spLocks noChangeArrowheads="1"/>
          </p:cNvSpPr>
          <p:nvPr/>
        </p:nvSpPr>
        <p:spPr bwMode="auto">
          <a:xfrm>
            <a:off x="2987675" y="5105400"/>
            <a:ext cx="594042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Aft>
                <a:spcPct val="0"/>
              </a:spcAft>
              <a:buClrTx/>
              <a:buFontTx/>
              <a:buNone/>
            </a:pPr>
            <a:r>
              <a:rPr lang="ru-RU" sz="2800" b="1">
                <a:latin typeface="Times New Roman" pitchFamily="18" charset="0"/>
              </a:rPr>
              <a:t> </a:t>
            </a:r>
            <a:endParaRPr lang="ru-RU" sz="2500" b="1">
              <a:latin typeface="Times New Roman" pitchFamily="18" charset="0"/>
            </a:endParaRPr>
          </a:p>
        </p:txBody>
      </p:sp>
      <p:pic>
        <p:nvPicPr>
          <p:cNvPr id="183311" name="Picture 18" descr="шапка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/>
          <p:nvPr/>
        </p:nvSpPr>
        <p:spPr bwMode="auto">
          <a:xfrm>
            <a:off x="755576" y="2060848"/>
            <a:ext cx="7992888" cy="439248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indent="-355600" algn="just">
              <a:buNone/>
            </a:pPr>
            <a:r>
              <a:rPr lang="ru-RU" sz="3200" dirty="0" smtClean="0"/>
              <a:t>    </a:t>
            </a:r>
          </a:p>
          <a:p>
            <a:pPr marL="355600" indent="-355600" algn="just"/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25000"/>
                </a:schemeClr>
              </a:solidFill>
              <a:effectLst/>
              <a:latin typeface="Arial" charset="0"/>
            </a:endParaRPr>
          </a:p>
          <a:p>
            <a:pPr marL="355600" marR="0" indent="-355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Font typeface="Wingdings" pitchFamily="2" charset="2"/>
              <a:buChar char="n"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1643050"/>
            <a:ext cx="8286808" cy="5019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 bwMode="auto">
          <a:xfrm>
            <a:off x="500034" y="785794"/>
            <a:ext cx="8208912" cy="720080"/>
          </a:xfrm>
          <a:prstGeom prst="rect">
            <a:avLst/>
          </a:prstGeom>
          <a:noFill/>
          <a:ln w="95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55600" marR="0" indent="-355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30000"/>
              </a:spcAft>
              <a:buClr>
                <a:srgbClr val="B2B2B2"/>
              </a:buClr>
              <a:buSzTx/>
              <a:buNone/>
              <a:tabLst/>
            </a:pPr>
            <a:r>
              <a:rPr kumimoji="0" lang="ru-RU" sz="340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Уникальные посетители за май 2014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uromonitor template v1">
  <a:themeElements>
    <a:clrScheme name="">
      <a:dk1>
        <a:srgbClr val="474F51"/>
      </a:dk1>
      <a:lt1>
        <a:srgbClr val="FFFFFF"/>
      </a:lt1>
      <a:dk2>
        <a:srgbClr val="E76C1E"/>
      </a:dk2>
      <a:lt2>
        <a:srgbClr val="CBCCCD"/>
      </a:lt2>
      <a:accent1>
        <a:srgbClr val="597ED3"/>
      </a:accent1>
      <a:accent2>
        <a:srgbClr val="E36A24"/>
      </a:accent2>
      <a:accent3>
        <a:srgbClr val="FFFFFF"/>
      </a:accent3>
      <a:accent4>
        <a:srgbClr val="3B4244"/>
      </a:accent4>
      <a:accent5>
        <a:srgbClr val="B5C0E6"/>
      </a:accent5>
      <a:accent6>
        <a:srgbClr val="CE5F20"/>
      </a:accent6>
      <a:hlink>
        <a:srgbClr val="75418A"/>
      </a:hlink>
      <a:folHlink>
        <a:srgbClr val="5D8544"/>
      </a:folHlink>
    </a:clrScheme>
    <a:fontScheme name="Euromonitor template v1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55600" marR="0" indent="-3556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rgbClr val="B2B2B2"/>
          </a:buClr>
          <a:buSzTx/>
          <a:buFont typeface="Wingdings" pitchFamily="2" charset="2"/>
          <a:buChar char="n"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55600" marR="0" indent="-35560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30000"/>
          </a:spcAft>
          <a:buClr>
            <a:srgbClr val="B2B2B2"/>
          </a:buClr>
          <a:buSzTx/>
          <a:buFont typeface="Wingdings" pitchFamily="2" charset="2"/>
          <a:buChar char="n"/>
          <a:tabLst/>
          <a:defRPr kumimoji="0" 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uromonitor template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romonitor template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romonitor template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romonitor template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romonitor template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romonitor template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romonitor template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uromonitor template v1 13">
        <a:dk1>
          <a:srgbClr val="000000"/>
        </a:dk1>
        <a:lt1>
          <a:srgbClr val="FFFFFF"/>
        </a:lt1>
        <a:dk2>
          <a:srgbClr val="E76C1E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14">
        <a:dk1>
          <a:srgbClr val="000000"/>
        </a:dk1>
        <a:lt1>
          <a:srgbClr val="FFFFFF"/>
        </a:lt1>
        <a:dk2>
          <a:srgbClr val="E76C1E"/>
        </a:dk2>
        <a:lt2>
          <a:srgbClr val="808080"/>
        </a:lt2>
        <a:accent1>
          <a:srgbClr val="E76C1E"/>
        </a:accent1>
        <a:accent2>
          <a:srgbClr val="1E99E7"/>
        </a:accent2>
        <a:accent3>
          <a:srgbClr val="FFFFFF"/>
        </a:accent3>
        <a:accent4>
          <a:srgbClr val="000000"/>
        </a:accent4>
        <a:accent5>
          <a:srgbClr val="F1BAAB"/>
        </a:accent5>
        <a:accent6>
          <a:srgbClr val="1A8AD1"/>
        </a:accent6>
        <a:hlink>
          <a:srgbClr val="6C1EE7"/>
        </a:hlink>
        <a:folHlink>
          <a:srgbClr val="E71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15">
        <a:dk1>
          <a:srgbClr val="000000"/>
        </a:dk1>
        <a:lt1>
          <a:srgbClr val="FFFFFF"/>
        </a:lt1>
        <a:dk2>
          <a:srgbClr val="E76C1E"/>
        </a:dk2>
        <a:lt2>
          <a:srgbClr val="808080"/>
        </a:lt2>
        <a:accent1>
          <a:srgbClr val="E76C1E"/>
        </a:accent1>
        <a:accent2>
          <a:srgbClr val="427FD7"/>
        </a:accent2>
        <a:accent3>
          <a:srgbClr val="FFFFFF"/>
        </a:accent3>
        <a:accent4>
          <a:srgbClr val="000000"/>
        </a:accent4>
        <a:accent5>
          <a:srgbClr val="F1BAAB"/>
        </a:accent5>
        <a:accent6>
          <a:srgbClr val="3B72C3"/>
        </a:accent6>
        <a:hlink>
          <a:srgbClr val="427FD7"/>
        </a:hlink>
        <a:folHlink>
          <a:srgbClr val="427F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uromonitor template v1 16">
        <a:dk1>
          <a:srgbClr val="000000"/>
        </a:dk1>
        <a:lt1>
          <a:srgbClr val="FFFFFF"/>
        </a:lt1>
        <a:dk2>
          <a:srgbClr val="E76C1E"/>
        </a:dk2>
        <a:lt2>
          <a:srgbClr val="808080"/>
        </a:lt2>
        <a:accent1>
          <a:srgbClr val="597ED3"/>
        </a:accent1>
        <a:accent2>
          <a:srgbClr val="D2A14B"/>
        </a:accent2>
        <a:accent3>
          <a:srgbClr val="FFFFFF"/>
        </a:accent3>
        <a:accent4>
          <a:srgbClr val="000000"/>
        </a:accent4>
        <a:accent5>
          <a:srgbClr val="B5C0E6"/>
        </a:accent5>
        <a:accent6>
          <a:srgbClr val="BE9143"/>
        </a:accent6>
        <a:hlink>
          <a:srgbClr val="E36A24"/>
        </a:hlink>
        <a:folHlink>
          <a:srgbClr val="5D854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Obrazec</Template>
  <TotalTime>5287</TotalTime>
  <Words>697</Words>
  <Application>Microsoft Office PowerPoint</Application>
  <PresentationFormat>Экран (4:3)</PresentationFormat>
  <Paragraphs>431</Paragraphs>
  <Slides>26</Slides>
  <Notes>21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Euromonitor template v1</vt:lpstr>
      <vt:lpstr>Презентация PowerPoint</vt:lpstr>
      <vt:lpstr>  1) Сбор статистики по библиотечным стандартам для Министерства культуры.  2) Модернизация существующей статистики  и разработка собственной системы учёта статистики для поддержки принятия решений руководством библиотек и ВУЗа.</vt:lpstr>
      <vt:lpstr>1) Важно для понимания того, насколько хорошо используются информационные ресурсы и насколько экономически эффективно их использование по сравнению с другими ресурсами. Оптимизация расходов на комплектование.  2) Важно для оценки эффективности работы и загруженности  персонала библиотеки в отдельных подразделений библиотеки. Оптимизация текущих расходов на персонал.</vt:lpstr>
      <vt:lpstr>1) Статистика обращений к ресурсам.  Необходимые показатели:   - количество просмотров.   - количество загруженных полных текстов.   - наименование скаченных документов.   - количество распечатанных страниц.  -  количество поисков (запросов).   - количество просмотров.   - длительность сессии.   - количество отказов. 2) Статистика обслуживания пользователей.  Необходимые показатели:   - количество уникальных посетителей.   - персональная идентификация обратившегося.   - количество посещений.   - количество книговыдач.   - количество книгосдач. </vt:lpstr>
      <vt:lpstr>Подписные ресурсы (электронные ресурсы): - Отечественные ресурсы. - Зарубежные ресурсы. - ЭБС. - Справочные информационные системы (Тех. эксперт, Консультант Плюс и т.д.).  Собственные ресурсы (печатные и электронные ресурсы): - Электронный каталог. - Издания университета, включая УМКД. - Сайт БИК СФУ. </vt:lpstr>
      <vt:lpstr>Внутренняя статистика для учета физических пользователей с помощью статистических выходных форм.   Внешняя статистика для  сбора статистики обращений виртуальных пользователей к информационным ресурсам.</vt:lpstr>
      <vt:lpstr>Внутренняя статистика. Учёт статистики в АБИС «ИРБИС» осуществляется с помощью инструмента «Статистические формы». Для учета физических пользователей разработаны статистические выходные формы за определенный период: - Распределение книговыдач по категориям читателей и местам выдачи; - Распределение книговыдач по местам выдачи и характеру изданий; - Распределение посещений по категориям читателей и местам выдач;  - Количество регистраций и перерегистрации в отделах;  - Распределение книгосдач по характеру изданий и  местам выдач.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Внешняя статистика.  Для  сбора статистики обращений виртуальных пользователей к информационным ресурсам создана и используются небиблиографическая база данных (БД) «LOGDB». Учет статистических данных удаленных пользователей формируется на сервере Web-IRBIS. Вебшлюз позволяет отслеживать количество запросов и посетителей по каждой базе данных электронного каталога.    Форма отчетности на каждый день реализована в EXCEL формате, содержащая следующие показатели:  - Количество обращений к собственным информационным ресурсам; - Количество запросов к имеющимся базам данных.</vt:lpstr>
      <vt:lpstr>Презентация PowerPoint</vt:lpstr>
      <vt:lpstr>Презентация PowerPoint</vt:lpstr>
      <vt:lpstr>Статистика активности использования электронных ресурсов УМКД представлена по адресу: http://lib3.sfu-kras.ru:8080.  Программа состоит из двух частей:    I. Программа, которая анализирует файл журнала Web - сервера, который предоставляет доступ к документам, формирует записи статистики и записывает их в базу данных.    II. Web-сайт, который отображает на карте места, откуда загружались документы за указанный период, а также генерирует отчеты. Программа,  анализируемая файл журнала Web-сервера предназначена для запуска через системный планировщик.</vt:lpstr>
      <vt:lpstr>Презентация PowerPoint</vt:lpstr>
      <vt:lpstr>Посетители и просмотры за 30 дней     Посетители и просмотры за 12 месяцев     Посетители и просмотры по месяцам   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библиотеки учебно-методических изданий институтов СФУ</dc:title>
  <dc:creator>vta</dc:creator>
  <cp:lastModifiedBy>55-ПК, 55</cp:lastModifiedBy>
  <cp:revision>355</cp:revision>
  <dcterms:created xsi:type="dcterms:W3CDTF">2007-04-10T03:16:31Z</dcterms:created>
  <dcterms:modified xsi:type="dcterms:W3CDTF">2014-11-26T05:49:01Z</dcterms:modified>
</cp:coreProperties>
</file>