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1" r:id="rId3"/>
    <p:sldId id="262" r:id="rId4"/>
    <p:sldId id="271" r:id="rId5"/>
    <p:sldId id="278" r:id="rId6"/>
    <p:sldId id="279" r:id="rId7"/>
    <p:sldId id="280" r:id="rId8"/>
    <p:sldId id="285" r:id="rId9"/>
    <p:sldId id="287" r:id="rId10"/>
    <p:sldId id="282" r:id="rId11"/>
    <p:sldId id="283" r:id="rId12"/>
    <p:sldId id="284" r:id="rId13"/>
    <p:sldId id="288" r:id="rId14"/>
    <p:sldId id="289" r:id="rId15"/>
    <p:sldId id="290" r:id="rId16"/>
    <p:sldId id="291" r:id="rId17"/>
  </p:sldIdLst>
  <p:sldSz cx="18291175" cy="10298113"/>
  <p:notesSz cx="6858000" cy="9144000"/>
  <p:defaultTextStyle>
    <a:defPPr>
      <a:defRPr lang="ru-RU"/>
    </a:defPPr>
    <a:lvl1pPr marL="0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834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667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0501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7334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4168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01001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7835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4668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1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10" y="-138"/>
      </p:cViewPr>
      <p:guideLst>
        <p:guide orient="horz" pos="3244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B1A52-CAB2-4A51-88DF-7B376C0CDA6E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6A6A-6F16-4247-9E77-E188ED0EB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D6A6A-6F16-4247-9E77-E188ED0EB2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838" y="3199090"/>
            <a:ext cx="15547499" cy="22074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676" y="5835597"/>
            <a:ext cx="12803823" cy="2631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0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0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4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28555" y="619795"/>
            <a:ext cx="8231029" cy="131944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9119" y="619795"/>
            <a:ext cx="24394584" cy="131944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77" y="6617492"/>
            <a:ext cx="15547499" cy="2045320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877" y="4364781"/>
            <a:ext cx="15547499" cy="225271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66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050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73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41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0100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7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46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9117" y="3609107"/>
            <a:ext cx="16312808" cy="102051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46779" y="3609107"/>
            <a:ext cx="16312806" cy="102051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402"/>
            <a:ext cx="16462058" cy="17163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305157"/>
            <a:ext cx="8081779" cy="96068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834" indent="0">
              <a:buNone/>
              <a:defRPr sz="3600" b="1"/>
            </a:lvl2pPr>
            <a:lvl3pPr marL="1633667" indent="0">
              <a:buNone/>
              <a:defRPr sz="3200" b="1"/>
            </a:lvl3pPr>
            <a:lvl4pPr marL="2450501" indent="0">
              <a:buNone/>
              <a:defRPr sz="2900" b="1"/>
            </a:lvl4pPr>
            <a:lvl5pPr marL="3267334" indent="0">
              <a:buNone/>
              <a:defRPr sz="2900" b="1"/>
            </a:lvl5pPr>
            <a:lvl6pPr marL="4084168" indent="0">
              <a:buNone/>
              <a:defRPr sz="2900" b="1"/>
            </a:lvl6pPr>
            <a:lvl7pPr marL="4901001" indent="0">
              <a:buNone/>
              <a:defRPr sz="2900" b="1"/>
            </a:lvl7pPr>
            <a:lvl8pPr marL="5717835" indent="0">
              <a:buNone/>
              <a:defRPr sz="2900" b="1"/>
            </a:lvl8pPr>
            <a:lvl9pPr marL="653466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559" y="3265837"/>
            <a:ext cx="8081779" cy="593333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1664" y="2305157"/>
            <a:ext cx="8084953" cy="96068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834" indent="0">
              <a:buNone/>
              <a:defRPr sz="3600" b="1"/>
            </a:lvl2pPr>
            <a:lvl3pPr marL="1633667" indent="0">
              <a:buNone/>
              <a:defRPr sz="3200" b="1"/>
            </a:lvl3pPr>
            <a:lvl4pPr marL="2450501" indent="0">
              <a:buNone/>
              <a:defRPr sz="2900" b="1"/>
            </a:lvl4pPr>
            <a:lvl5pPr marL="3267334" indent="0">
              <a:buNone/>
              <a:defRPr sz="2900" b="1"/>
            </a:lvl5pPr>
            <a:lvl6pPr marL="4084168" indent="0">
              <a:buNone/>
              <a:defRPr sz="2900" b="1"/>
            </a:lvl6pPr>
            <a:lvl7pPr marL="4901001" indent="0">
              <a:buNone/>
              <a:defRPr sz="2900" b="1"/>
            </a:lvl7pPr>
            <a:lvl8pPr marL="5717835" indent="0">
              <a:buNone/>
              <a:defRPr sz="2900" b="1"/>
            </a:lvl8pPr>
            <a:lvl9pPr marL="653466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1664" y="3265837"/>
            <a:ext cx="8084953" cy="593333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60" y="410017"/>
            <a:ext cx="6017671" cy="174495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1341" y="410018"/>
            <a:ext cx="10225275" cy="8789154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560" y="2154976"/>
            <a:ext cx="6017671" cy="7044196"/>
          </a:xfrm>
        </p:spPr>
        <p:txBody>
          <a:bodyPr/>
          <a:lstStyle>
            <a:lvl1pPr marL="0" indent="0">
              <a:buNone/>
              <a:defRPr sz="2500"/>
            </a:lvl1pPr>
            <a:lvl2pPr marL="816834" indent="0">
              <a:buNone/>
              <a:defRPr sz="2100"/>
            </a:lvl2pPr>
            <a:lvl3pPr marL="1633667" indent="0">
              <a:buNone/>
              <a:defRPr sz="1800"/>
            </a:lvl3pPr>
            <a:lvl4pPr marL="2450501" indent="0">
              <a:buNone/>
              <a:defRPr sz="1600"/>
            </a:lvl4pPr>
            <a:lvl5pPr marL="3267334" indent="0">
              <a:buNone/>
              <a:defRPr sz="1600"/>
            </a:lvl5pPr>
            <a:lvl6pPr marL="4084168" indent="0">
              <a:buNone/>
              <a:defRPr sz="1600"/>
            </a:lvl6pPr>
            <a:lvl7pPr marL="4901001" indent="0">
              <a:buNone/>
              <a:defRPr sz="1600"/>
            </a:lvl7pPr>
            <a:lvl8pPr marL="5717835" indent="0">
              <a:buNone/>
              <a:defRPr sz="1600"/>
            </a:lvl8pPr>
            <a:lvl9pPr marL="653466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98" y="7208679"/>
            <a:ext cx="10974705" cy="85102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5198" y="920155"/>
            <a:ext cx="10974705" cy="6178868"/>
          </a:xfrm>
        </p:spPr>
        <p:txBody>
          <a:bodyPr/>
          <a:lstStyle>
            <a:lvl1pPr marL="0" indent="0">
              <a:buNone/>
              <a:defRPr sz="5700"/>
            </a:lvl1pPr>
            <a:lvl2pPr marL="816834" indent="0">
              <a:buNone/>
              <a:defRPr sz="5000"/>
            </a:lvl2pPr>
            <a:lvl3pPr marL="1633667" indent="0">
              <a:buNone/>
              <a:defRPr sz="4300"/>
            </a:lvl3pPr>
            <a:lvl4pPr marL="2450501" indent="0">
              <a:buNone/>
              <a:defRPr sz="3600"/>
            </a:lvl4pPr>
            <a:lvl5pPr marL="3267334" indent="0">
              <a:buNone/>
              <a:defRPr sz="3600"/>
            </a:lvl5pPr>
            <a:lvl6pPr marL="4084168" indent="0">
              <a:buNone/>
              <a:defRPr sz="3600"/>
            </a:lvl6pPr>
            <a:lvl7pPr marL="4901001" indent="0">
              <a:buNone/>
              <a:defRPr sz="3600"/>
            </a:lvl7pPr>
            <a:lvl8pPr marL="5717835" indent="0">
              <a:buNone/>
              <a:defRPr sz="3600"/>
            </a:lvl8pPr>
            <a:lvl9pPr marL="6534668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5198" y="8059705"/>
            <a:ext cx="10974705" cy="1208597"/>
          </a:xfrm>
        </p:spPr>
        <p:txBody>
          <a:bodyPr/>
          <a:lstStyle>
            <a:lvl1pPr marL="0" indent="0">
              <a:buNone/>
              <a:defRPr sz="2500"/>
            </a:lvl1pPr>
            <a:lvl2pPr marL="816834" indent="0">
              <a:buNone/>
              <a:defRPr sz="2100"/>
            </a:lvl2pPr>
            <a:lvl3pPr marL="1633667" indent="0">
              <a:buNone/>
              <a:defRPr sz="1800"/>
            </a:lvl3pPr>
            <a:lvl4pPr marL="2450501" indent="0">
              <a:buNone/>
              <a:defRPr sz="1600"/>
            </a:lvl4pPr>
            <a:lvl5pPr marL="3267334" indent="0">
              <a:buNone/>
              <a:defRPr sz="1600"/>
            </a:lvl5pPr>
            <a:lvl6pPr marL="4084168" indent="0">
              <a:buNone/>
              <a:defRPr sz="1600"/>
            </a:lvl6pPr>
            <a:lvl7pPr marL="4901001" indent="0">
              <a:buNone/>
              <a:defRPr sz="1600"/>
            </a:lvl7pPr>
            <a:lvl8pPr marL="5717835" indent="0">
              <a:buNone/>
              <a:defRPr sz="1600"/>
            </a:lvl8pPr>
            <a:lvl9pPr marL="653466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402"/>
            <a:ext cx="16462058" cy="1716352"/>
          </a:xfrm>
          <a:prstGeom prst="rect">
            <a:avLst/>
          </a:prstGeom>
        </p:spPr>
        <p:txBody>
          <a:bodyPr vert="horz" lIns="163367" tIns="81683" rIns="163367" bIns="81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402894"/>
            <a:ext cx="16462058" cy="6796279"/>
          </a:xfrm>
          <a:prstGeom prst="rect">
            <a:avLst/>
          </a:prstGeom>
        </p:spPr>
        <p:txBody>
          <a:bodyPr vert="horz" lIns="163367" tIns="81683" rIns="163367" bIns="81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559" y="9544826"/>
            <a:ext cx="4267941" cy="548279"/>
          </a:xfrm>
          <a:prstGeom prst="rect">
            <a:avLst/>
          </a:prstGeom>
        </p:spPr>
        <p:txBody>
          <a:bodyPr vert="horz" lIns="163367" tIns="81683" rIns="163367" bIns="8168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E889-7479-4CD8-AEDD-D4218E26212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9485" y="9544826"/>
            <a:ext cx="5792205" cy="548279"/>
          </a:xfrm>
          <a:prstGeom prst="rect">
            <a:avLst/>
          </a:prstGeom>
        </p:spPr>
        <p:txBody>
          <a:bodyPr vert="horz" lIns="163367" tIns="81683" rIns="163367" bIns="8168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8675" y="9544826"/>
            <a:ext cx="4267941" cy="548279"/>
          </a:xfrm>
          <a:prstGeom prst="rect">
            <a:avLst/>
          </a:prstGeom>
        </p:spPr>
        <p:txBody>
          <a:bodyPr vert="horz" lIns="163367" tIns="81683" rIns="163367" bIns="8168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66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625" indent="-612625" algn="l" defTabSz="163366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7354" indent="-510521" algn="l" defTabSz="1633667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2084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917" indent="-408417" algn="l" defTabSz="163366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5751" indent="-408417" algn="l" defTabSz="163366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2584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9418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6251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3085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834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667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0501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334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4168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01001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7835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4668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erakazanceva@yandex.ru" TargetMode="External"/><Relationship Id="rId2" Type="http://schemas.openxmlformats.org/officeDocument/2006/relationships/hyperlink" Target="mailto:nshevchenko@sfu-kras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225" y="1862908"/>
            <a:ext cx="15547499" cy="220742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 ИГРОВЫХ ПЕДАГОГИЧЕСКИХ ТЕХНОЛОГИЙ </a:t>
            </a:r>
            <a:b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ОБУЧЕНИИ ПОЛЬЗОВАТЕЛЕЙ </a:t>
            </a:r>
            <a:b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НАУЧНОЙ БИБЛИОТЕКИ СФУ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5059" y="5934874"/>
            <a:ext cx="12803823" cy="188522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Шевченко Надежда Геннадьевна,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библиограф Научной библиотеки СФУ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Казанцева Вера Павловна,</a:t>
            </a:r>
          </a:p>
          <a:p>
            <a:pPr algn="r"/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библиотекарь Научной библиотеки СФУ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ПРАКТИЧЕСКИХ РАБОТ В ВИДЕ СЛАЙДОВ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940" t="7813" r="10976" b="10196"/>
          <a:stretch>
            <a:fillRect/>
          </a:stretch>
        </p:blipFill>
        <p:spPr bwMode="auto">
          <a:xfrm>
            <a:off x="10431471" y="2434412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071" t="7813" r="2106" b="10196"/>
          <a:stretch>
            <a:fillRect/>
          </a:stretch>
        </p:blipFill>
        <p:spPr bwMode="auto">
          <a:xfrm>
            <a:off x="215837" y="2791602"/>
            <a:ext cx="1001505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620" t="8409" r="10704" b="9600"/>
          <a:stretch>
            <a:fillRect/>
          </a:stretch>
        </p:blipFill>
        <p:spPr bwMode="auto">
          <a:xfrm>
            <a:off x="430151" y="1862908"/>
            <a:ext cx="9235737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574347" y="3648858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Тестирование – незаменимая вещь, можно применять в практических работах и при проведении экзамена.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ТЕСТИРОВАНИЕ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ДЕЛОВЫЕ ИГРЫ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645521" y="1934346"/>
            <a:ext cx="8731096" cy="6796279"/>
          </a:xfrm>
        </p:spPr>
        <p:txBody>
          <a:bodyPr>
            <a:normAutofit/>
          </a:bodyPr>
          <a:lstStyle/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Одна из деловых библиографических игра была организована для студентов 1 курса кафедры «Стандартизация, метрология и управление качеством» при изучении темы «Роль библиотеки в информационном обществе».</a:t>
            </a:r>
          </a:p>
          <a:p>
            <a:endParaRPr lang="ru-RU" dirty="0"/>
          </a:p>
        </p:txBody>
      </p:sp>
      <p:pic>
        <p:nvPicPr>
          <p:cNvPr id="6" name="Picture 2" descr="C:\Documents and Settings\NShevchenko\Рабочий стол\доклад\для статьи по оик с вп\фото\IMG-20180915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27" y="1577156"/>
            <a:ext cx="5245106" cy="3933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C:\Documents and Settings\NShevchenko\Рабочий стол\доклад\для статьи по оик с вп\фото\IMG-20180915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8793" y="5791998"/>
            <a:ext cx="5495927" cy="412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Documents and Settings\NShevchenko\Рабочий стол\доклад\для статьи по оик с вп\фото\IMG-20180915-WA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4795" y="5935656"/>
            <a:ext cx="5816610" cy="4362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88707" y="1862908"/>
            <a:ext cx="8302468" cy="6796279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Идеи студентов о развитии библиотеки в будущем: бесплатные чай и кофе, поступление информации в ячейки памяти человека. Появление в библиотеках </a:t>
            </a:r>
            <a:r>
              <a:rPr lang="ru-RU" sz="3900" dirty="0" err="1" smtClean="0">
                <a:latin typeface="Arial" pitchFamily="34" charset="0"/>
                <a:cs typeface="Arial" pitchFamily="34" charset="0"/>
              </a:rPr>
              <a:t>фудкортов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, залов для релаксации.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ДЕЛОВЫЕ ИГРЫ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151" y="1434280"/>
            <a:ext cx="3579228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326.jpg"/>
          <p:cNvPicPr>
            <a:picLocks noChangeAspect="1"/>
          </p:cNvPicPr>
          <p:nvPr/>
        </p:nvPicPr>
        <p:blipFill>
          <a:blip r:embed="rId3" cstate="print"/>
          <a:srcRect b="39539"/>
          <a:stretch>
            <a:fillRect/>
          </a:stretch>
        </p:blipFill>
        <p:spPr>
          <a:xfrm>
            <a:off x="4787869" y="1934346"/>
            <a:ext cx="5308196" cy="429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327.jpg"/>
          <p:cNvPicPr>
            <a:picLocks noChangeAspect="1"/>
          </p:cNvPicPr>
          <p:nvPr/>
        </p:nvPicPr>
        <p:blipFill>
          <a:blip r:embed="rId4"/>
          <a:srcRect b="77741"/>
          <a:stretch>
            <a:fillRect/>
          </a:stretch>
        </p:blipFill>
        <p:spPr>
          <a:xfrm>
            <a:off x="2001787" y="6863568"/>
            <a:ext cx="7510272" cy="2235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17" y="0"/>
            <a:ext cx="16462058" cy="17163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СЮЖЕТНО-РОЛЕВЫЕ ИГРЫ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74149" y="1862908"/>
            <a:ext cx="8873972" cy="6796279"/>
          </a:xfrm>
        </p:spPr>
        <p:txBody>
          <a:bodyPr>
            <a:normAutofit fontScale="77500" lnSpcReduction="20000"/>
          </a:bodyPr>
          <a:lstStyle/>
          <a:p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Составляется сценарий, распределяются роли. Ведущий ведет повествование, выходят студенты при упоминании своего библиографического элемента в описании и говорят соответствующие фразы. </a:t>
            </a:r>
            <a:endParaRPr lang="ru-RU" sz="4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 </a:t>
            </a:r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все </a:t>
            </a:r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выстраиваются по схеме библиографического описания книги. </a:t>
            </a:r>
            <a:endParaRPr lang="ru-RU" sz="4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4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ролевой игры была проведена практическая работа по описанию книг, которая дала положительный эффект. </a:t>
            </a:r>
          </a:p>
          <a:p>
            <a:endParaRPr lang="ru-RU" dirty="0"/>
          </a:p>
        </p:txBody>
      </p:sp>
      <p:pic>
        <p:nvPicPr>
          <p:cNvPr id="4" name="Picture 2" descr="C:\Documents and Settings\NShevchenko\Рабочий стол\доклад\для статьи по оик с вп\фото\P_20180310_114627_vHDR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9" y="1362842"/>
            <a:ext cx="8086820" cy="45505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Documents and Settings\NShevchenko\Рабочий стол\доклад\для статьи по оик с вп\фото\IMG-b6d1717e64b36a674242b994e340a6b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159" y="6006312"/>
            <a:ext cx="5400676" cy="405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ПЛЮСЫ ИГРОВЫХ ФОРМ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88397" y="2402894"/>
            <a:ext cx="8588220" cy="6796279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Творческий подход, </a:t>
            </a:r>
          </a:p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деление на команды, 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сплочение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коллектива, </a:t>
            </a:r>
          </a:p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лучшее изучение и понимание материала, </a:t>
            </a:r>
          </a:p>
          <a:p>
            <a:r>
              <a:rPr lang="ru-RU" sz="3900" dirty="0" smtClean="0">
                <a:latin typeface="Arial" pitchFamily="34" charset="0"/>
                <a:cs typeface="Arial" pitchFamily="34" charset="0"/>
              </a:rPr>
              <a:t>оживление аудитории. </a:t>
            </a:r>
          </a:p>
          <a:p>
            <a:endParaRPr lang="ru-RU" dirty="0"/>
          </a:p>
        </p:txBody>
      </p:sp>
      <p:pic>
        <p:nvPicPr>
          <p:cNvPr id="10" name="Picture 2" descr="C:\Documents and Settings\NShevchenko\Рабочий стол\доклад\для статьи по оик с вп\фото\IMG_20180310_11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779" y="1934346"/>
            <a:ext cx="7810556" cy="58579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8845" y="1577156"/>
            <a:ext cx="16462375" cy="79296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Шевченко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Надежда Геннадьевна,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nshevchenko@sfu-kras.ru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Казанцева Вера Павловна,</a:t>
            </a:r>
          </a:p>
          <a:p>
            <a:pPr algn="r">
              <a:buNone/>
            </a:pPr>
            <a:r>
              <a:rPr lang="en-US" sz="4000" b="1" dirty="0" smtClean="0">
                <a:hlinkClick r:id="rId3"/>
              </a:rPr>
              <a:t>verakazanceva@yandex.ru</a:t>
            </a:r>
            <a:r>
              <a:rPr lang="ru-RU" sz="4000" dirty="0" smtClean="0"/>
              <a:t>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465" y="1648594"/>
            <a:ext cx="9061451" cy="6796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74281" y="1862908"/>
            <a:ext cx="800257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Преподаватель должен уметь оценить на собственном опыте процесс трансформации полученных знаний и умений в готовности применить их студентами в процессе обучения в вузе, а как преподаватель – оценить педагогические приемы и эффективность примененных на занятиях  педагогических технологий.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655" y="8506642"/>
            <a:ext cx="10072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Занятия по формированию информационной компетентности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0217" y="1577156"/>
            <a:ext cx="16462058" cy="6796279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«Педагогические технологии – совокупность психолого-педагогических установок, определяющих специальный набор и компоновку форм, методов, способов, приемов обучения, воспитательных средств: она есть организационно-методический инструментарий педагогического процесса». (</a:t>
            </a:r>
            <a:r>
              <a:rPr lang="ru-RU" sz="3600" dirty="0" smtClean="0"/>
              <a:t>Б. Т. Лихачев)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12290" name="Picture 2" descr="http://www.orthedu.ru/uploads/posts/2015-12/1451035108_d.s.-lihachev-i-sh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563" y="4648990"/>
            <a:ext cx="6993175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721" y="434148"/>
            <a:ext cx="16462058" cy="17163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ТВОРЧЕСКИЙ ПОДХОД К ПРОВЕДЕНИЮ ЗАНЯТИЙ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17289" y="2291536"/>
            <a:ext cx="66437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Каждый педагог – творец своей системы преподавания. Открыть для себя новые и увлекательные формы распространения информационно-библиографических знаний – вот задача творческих личностей.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O:\Общая (временная)\10 лет НБ СФУ\Бик 10\юбилей\2012\2012.12.06 — Квест\IMG_9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9" y="2291536"/>
            <a:ext cx="10001320" cy="666754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ДЕЛОВЫЕ ИГРЫ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1. </a:t>
            </a:r>
            <a:r>
              <a:rPr lang="ru-RU" b="1" dirty="0" smtClean="0">
                <a:solidFill>
                  <a:srgbClr val="C00000"/>
                </a:solidFill>
              </a:rPr>
              <a:t>Подготовка к игре. </a:t>
            </a:r>
            <a:r>
              <a:rPr lang="ru-RU" dirty="0" smtClean="0"/>
              <a:t>Включает разработку сценария, в котором определяются: цель занятия, характеристика проблемы, обоснование поставленной задачи, план деловой игры, описание ситуаций, характеристики действующих лиц.</a:t>
            </a:r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C00000"/>
                </a:solidFill>
              </a:rPr>
              <a:t>Условия игры и цель.</a:t>
            </a:r>
            <a:r>
              <a:rPr lang="ru-RU" dirty="0" smtClean="0"/>
              <a:t> Объявляются участники, условия игры, эксперты, главная цель, обосновываются постановка проблемы и выбор ситуации. Выдаются пакеты материалов, инструкций и установок.</a:t>
            </a:r>
          </a:p>
          <a:p>
            <a:r>
              <a:rPr lang="ru-RU" dirty="0" smtClean="0"/>
              <a:t>3. </a:t>
            </a:r>
            <a:r>
              <a:rPr lang="ru-RU" b="1" dirty="0" smtClean="0">
                <a:solidFill>
                  <a:srgbClr val="C00000"/>
                </a:solidFill>
              </a:rPr>
              <a:t>Ход игры.</a:t>
            </a:r>
            <a:r>
              <a:rPr lang="ru-RU" dirty="0" smtClean="0"/>
              <a:t> Участники выполняют условия игры. Ведущий может корректировать действия участников, если они уходят от главной цели игры.</a:t>
            </a:r>
          </a:p>
          <a:p>
            <a:r>
              <a:rPr lang="ru-RU" dirty="0" smtClean="0"/>
              <a:t>4. </a:t>
            </a:r>
            <a:r>
              <a:rPr lang="ru-RU" b="1" dirty="0" smtClean="0">
                <a:solidFill>
                  <a:srgbClr val="C00000"/>
                </a:solidFill>
              </a:rPr>
              <a:t>Анализ и оценка результатов игры</a:t>
            </a:r>
            <a:r>
              <a:rPr lang="ru-RU" dirty="0" smtClean="0"/>
              <a:t>. Выступления экспертов, обмен мнениями, защита студентами своих решений и выводов. В заключение библиограф-педагог констатирует достигнутые результаты, отмечает допущенные ошибки, формулирует окончательный итог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УЧИТЬСЯ, ИГРАЯ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скачанные файл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605" y="1720032"/>
            <a:ext cx="2480191" cy="1857388"/>
          </a:xfrm>
        </p:spPr>
      </p:pic>
      <p:sp>
        <p:nvSpPr>
          <p:cNvPr id="34818" name="AutoShape 2" descr="Картинки по запросу ганзикова г.с. учиться иг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6563" y="1720032"/>
            <a:ext cx="10501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Известный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библиотековед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педагог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Г.С.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Ганзикова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отмечает, что учиться, веселясь и играя, намного интереснее, чем выслушивать монолог библиотекаря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O:\Общая (временная)\10 лет НБ СФУ\Бик 10\юбилей\2015\20_11_15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3790" y="4577552"/>
            <a:ext cx="6935729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NShevchenko\Рабочий стол\доклад\для статьи по оик с вп\фото\IMG-20180915-WA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035" y="4506113"/>
            <a:ext cx="6786610" cy="5089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407" y="219834"/>
            <a:ext cx="16462058" cy="17163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ИСПОЛЬЗОВАНИЕ РАЗЛИЧНЫХ ТЕХНОЛОГИЙ В ПРЕПОДАВАНИИ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C:\Documents and Settings\NShevchenko\Рабочий стол\доклад\для статьи по оик с вп\фото\IMG-45776b2d77187e116111429c893bc4f4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34280"/>
            <a:ext cx="6643734" cy="498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NShevchenko\Рабочий стол\доклад\для статьи по оик с вп\фото\IMG-73faeea7d555e952527b3052ee5240c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695" y="5863436"/>
            <a:ext cx="4887916" cy="366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NShevchenko\Рабочий стол\доклад\для статьи по оик с вп\фото\IMG-20180915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60297" y="6247606"/>
            <a:ext cx="5400676" cy="4050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645257" y="1791470"/>
            <a:ext cx="112157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занятиях можно применить соревновательные элементы (деление группы на две подгруппы), организовать деловую игру (группы по 3-5 человек, создать экспертный совет, устроить взаимопроверку знаний), провести аналитическую работу (поиск выписанных ЭБС федеральными университетами и проведение анализа полученных данных, сравнение данных и вывод, какая из подгрупп студентов точнее провела поиск).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Применить проектные технологии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теме «Библиотека будущего. Какой вы себе ее представляете?».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АНКЕТИРОВАНИЕ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80" t="8865" r="3289" b="17554"/>
          <a:stretch>
            <a:fillRect/>
          </a:stretch>
        </p:blipFill>
        <p:spPr bwMode="auto">
          <a:xfrm>
            <a:off x="8788397" y="4791866"/>
            <a:ext cx="9299186" cy="48577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8071" t="8865" r="1515" b="10196"/>
          <a:stretch>
            <a:fillRect/>
          </a:stretch>
        </p:blipFill>
        <p:spPr bwMode="auto">
          <a:xfrm>
            <a:off x="144399" y="1720032"/>
            <a:ext cx="8358246" cy="473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9288463" y="1934346"/>
            <a:ext cx="8231030" cy="3286148"/>
          </a:xfrm>
          <a:prstGeom prst="rect">
            <a:avLst/>
          </a:prstGeom>
        </p:spPr>
        <p:txBody>
          <a:bodyPr vert="horz" lIns="163367" tIns="81683" rIns="163367" bIns="81683" rtlCol="0">
            <a:normAutofit/>
          </a:bodyPr>
          <a:lstStyle/>
          <a:p>
            <a:pPr marL="612625" marR="0" lvl="0" indent="-612625" algn="l" defTabSz="16336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Можно использовать анкетирование в начале курса по теме «Информация. Распространению информации».</a:t>
            </a:r>
          </a:p>
          <a:p>
            <a:pPr marL="612625" marR="0" lvl="0" indent="-612625" algn="l" defTabSz="16336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5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360165" y="2291536"/>
            <a:ext cx="6659394" cy="67962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в конце курса провести анкету по результативности изучения дисциплины «Понравился ли Вам курс?» </a:t>
            </a:r>
          </a:p>
          <a:p>
            <a:endParaRPr lang="ru-RU" dirty="0"/>
          </a:p>
        </p:txBody>
      </p:sp>
      <p:pic>
        <p:nvPicPr>
          <p:cNvPr id="8" name="Рисунок 7" descr="img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6102">
            <a:off x="287275" y="1434280"/>
            <a:ext cx="3831336" cy="79522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Рисунок 8" descr="img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9241" y="862776"/>
            <a:ext cx="3395472" cy="9019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Рисунок 9" descr="img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1539">
            <a:off x="8368256" y="581488"/>
            <a:ext cx="3395472" cy="9019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87407" y="219834"/>
            <a:ext cx="16462058" cy="17163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АНКЕТИРОВАНИЕ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409</Words>
  <Application>Microsoft Office PowerPoint</Application>
  <PresentationFormat>Произвольный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ПРИМЕНЕНИЕ ИГРОВЫХ ПЕДАГОГИЧЕСКИХ ТЕХНОЛОГИЙ  В ОБУЧЕНИИ ПОЛЬЗОВАТЕЛЕЙ  НАУЧНОЙ БИБЛИОТЕКИ СФУ</vt:lpstr>
      <vt:lpstr>Слайд 2</vt:lpstr>
      <vt:lpstr>Слайд 3</vt:lpstr>
      <vt:lpstr>ТВОРЧЕСКИЙ ПОДХОД К ПРОВЕДЕНИЮ ЗАНЯТИЙ</vt:lpstr>
      <vt:lpstr>ДЕЛОВЫЕ ИГРЫ</vt:lpstr>
      <vt:lpstr>УЧИТЬСЯ, ИГРАЯ</vt:lpstr>
      <vt:lpstr>ИСПОЛЬЗОВАНИЕ РАЗЛИЧНЫХ ТЕХНОЛОГИЙ В ПРЕПОДАВАНИИ</vt:lpstr>
      <vt:lpstr>АНКЕТИРОВАНИЕ</vt:lpstr>
      <vt:lpstr>АНКЕТИРОВАНИЕ</vt:lpstr>
      <vt:lpstr>АНАЛИЗ ПРАКТИЧЕСКИХ РАБОТ В ВИДЕ СЛАЙДОВ</vt:lpstr>
      <vt:lpstr>ТЕСТИРОВАНИЕ</vt:lpstr>
      <vt:lpstr>ДЕЛОВЫЕ ИГРЫ</vt:lpstr>
      <vt:lpstr>ДЕЛОВЫЕ ИГРЫ</vt:lpstr>
      <vt:lpstr>СЮЖЕТНО-РОЛЕВЫЕ ИГРЫ</vt:lpstr>
      <vt:lpstr>ПЛЮСЫ ИГРОВЫХ ФОРМ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ВАШЕГО СЛАЙДА</dc:title>
  <dc:creator>Мария</dc:creator>
  <cp:lastModifiedBy>nshevchenko</cp:lastModifiedBy>
  <cp:revision>69</cp:revision>
  <dcterms:created xsi:type="dcterms:W3CDTF">2016-02-19T04:26:03Z</dcterms:created>
  <dcterms:modified xsi:type="dcterms:W3CDTF">2018-10-23T02:45:09Z</dcterms:modified>
</cp:coreProperties>
</file>