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9"/>
  </p:notesMasterIdLst>
  <p:sldIdLst>
    <p:sldId id="256" r:id="rId2"/>
    <p:sldId id="257" r:id="rId3"/>
    <p:sldId id="258" r:id="rId4"/>
    <p:sldId id="268" r:id="rId5"/>
    <p:sldId id="272" r:id="rId6"/>
    <p:sldId id="273" r:id="rId7"/>
    <p:sldId id="274" r:id="rId8"/>
    <p:sldId id="261" r:id="rId9"/>
    <p:sldId id="262" r:id="rId10"/>
    <p:sldId id="270" r:id="rId11"/>
    <p:sldId id="263" r:id="rId12"/>
    <p:sldId id="267" r:id="rId13"/>
    <p:sldId id="260" r:id="rId14"/>
    <p:sldId id="264" r:id="rId15"/>
    <p:sldId id="275" r:id="rId16"/>
    <p:sldId id="266" r:id="rId17"/>
    <p:sldId id="269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4786" autoAdjust="0"/>
    <p:restoredTop sz="89310" autoAdjust="0"/>
  </p:normalViewPr>
  <p:slideViewPr>
    <p:cSldViewPr>
      <p:cViewPr varScale="1">
        <p:scale>
          <a:sx n="104" d="100"/>
          <a:sy n="104" d="100"/>
        </p:scale>
        <p:origin x="-128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677ECC-1E23-4C46-9BB2-1A983A29A8EF}" type="datetimeFigureOut">
              <a:rPr lang="ru-RU" smtClean="0"/>
              <a:pPr/>
              <a:t>28.05.2015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B6E6CB-8A18-449D-9979-FEFE91AFDEF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Устно рассказываю</a:t>
            </a:r>
            <a:r>
              <a:rPr lang="ru-RU" baseline="0" dirty="0" smtClean="0"/>
              <a:t> почему информационная безопасность это важно.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B6E6CB-8A18-449D-9979-FEFE91AFDEF9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О</a:t>
            </a:r>
            <a:r>
              <a:rPr lang="ru-RU" baseline="0" dirty="0" smtClean="0"/>
              <a:t> функционале червя и </a:t>
            </a:r>
            <a:r>
              <a:rPr lang="ru-RU" baseline="0" dirty="0" err="1" smtClean="0"/>
              <a:t>трояна</a:t>
            </a:r>
            <a:r>
              <a:rPr lang="ru-RU" baseline="0" dirty="0" smtClean="0"/>
              <a:t> рассказываю устно.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B6E6CB-8A18-449D-9979-FEFE91AFDEF9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За счет</a:t>
            </a:r>
            <a:r>
              <a:rPr lang="ru-RU" baseline="0" dirty="0" smtClean="0"/>
              <a:t> чего распространяются вредоносные программы.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B6E6CB-8A18-449D-9979-FEFE91AFDEF9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Механизм заражения в интернете</a:t>
            </a:r>
            <a:r>
              <a:rPr lang="ru-RU" baseline="0" dirty="0" smtClean="0"/>
              <a:t> и при открытии скачанных файлов.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B6E6CB-8A18-449D-9979-FEFE91AFDEF9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Мы находимся в агрессивной</a:t>
            </a:r>
            <a:r>
              <a:rPr lang="ru-RU" baseline="0" dirty="0" smtClean="0"/>
              <a:t> среде.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B6E6CB-8A18-449D-9979-FEFE91AFDEF9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B6E6CB-8A18-449D-9979-FEFE91AFDEF9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B6E6CB-8A18-449D-9979-FEFE91AFDEF9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78945-FD71-45DB-A6CD-67E491394C8A}" type="datetimeFigureOut">
              <a:rPr lang="ru-RU" smtClean="0"/>
              <a:pPr/>
              <a:t>28.05.2015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CBEA1B6-DB86-4793-BE16-98BCEECB8D3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78945-FD71-45DB-A6CD-67E491394C8A}" type="datetimeFigureOut">
              <a:rPr lang="ru-RU" smtClean="0"/>
              <a:pPr/>
              <a:t>28.05.2015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EA1B6-DB86-4793-BE16-98BCEECB8D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4CBEA1B6-DB86-4793-BE16-98BCEECB8D3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78945-FD71-45DB-A6CD-67E491394C8A}" type="datetimeFigureOut">
              <a:rPr lang="ru-RU" smtClean="0"/>
              <a:pPr/>
              <a:t>28.05.2015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78945-FD71-45DB-A6CD-67E491394C8A}" type="datetimeFigureOut">
              <a:rPr lang="ru-RU" smtClean="0"/>
              <a:pPr/>
              <a:t>28.05.2015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4CBEA1B6-DB86-4793-BE16-98BCEECB8D3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78945-FD71-45DB-A6CD-67E491394C8A}" type="datetimeFigureOut">
              <a:rPr lang="ru-RU" smtClean="0"/>
              <a:pPr/>
              <a:t>28.05.2015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CBEA1B6-DB86-4793-BE16-98BCEECB8D3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C9078945-FD71-45DB-A6CD-67E491394C8A}" type="datetimeFigureOut">
              <a:rPr lang="ru-RU" smtClean="0"/>
              <a:pPr/>
              <a:t>28.05.2015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EA1B6-DB86-4793-BE16-98BCEECB8D3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78945-FD71-45DB-A6CD-67E491394C8A}" type="datetimeFigureOut">
              <a:rPr lang="ru-RU" smtClean="0"/>
              <a:pPr/>
              <a:t>28.05.2015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4CBEA1B6-DB86-4793-BE16-98BCEECB8D3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78945-FD71-45DB-A6CD-67E491394C8A}" type="datetimeFigureOut">
              <a:rPr lang="ru-RU" smtClean="0"/>
              <a:pPr/>
              <a:t>28.05.2015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4CBEA1B6-DB86-4793-BE16-98BCEECB8D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78945-FD71-45DB-A6CD-67E491394C8A}" type="datetimeFigureOut">
              <a:rPr lang="ru-RU" smtClean="0"/>
              <a:pPr/>
              <a:t>28.05.2015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CBEA1B6-DB86-4793-BE16-98BCEECB8D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CBEA1B6-DB86-4793-BE16-98BCEECB8D3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78945-FD71-45DB-A6CD-67E491394C8A}" type="datetimeFigureOut">
              <a:rPr lang="ru-RU" smtClean="0"/>
              <a:pPr/>
              <a:t>28.05.2015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4CBEA1B6-DB86-4793-BE16-98BCEECB8D3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C9078945-FD71-45DB-A6CD-67E491394C8A}" type="datetimeFigureOut">
              <a:rPr lang="ru-RU" smtClean="0"/>
              <a:pPr/>
              <a:t>28.05.2015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C9078945-FD71-45DB-A6CD-67E491394C8A}" type="datetimeFigureOut">
              <a:rPr lang="ru-RU" smtClean="0"/>
              <a:pPr/>
              <a:t>28.05.2015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CBEA1B6-DB86-4793-BE16-98BCEECB8D3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1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Информационная безопасность</a:t>
            </a:r>
          </a:p>
          <a:p>
            <a:r>
              <a:rPr lang="ru-RU" dirty="0" smtClean="0"/>
              <a:t>В БИБЛИОТЕЧНО-ИЗДАТЕЛЬСКОМ КОМПЛЕКСЕ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БИК СФУ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2357422" y="5500702"/>
            <a:ext cx="427873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 smtClean="0"/>
              <a:t>Рогачев А.,  специалист</a:t>
            </a:r>
          </a:p>
          <a:p>
            <a:pPr algn="ctr"/>
            <a:r>
              <a:rPr lang="ru-RU" dirty="0" smtClean="0"/>
              <a:t>Библиотечно-издательский комплекс</a:t>
            </a:r>
          </a:p>
          <a:p>
            <a:pPr algn="ctr"/>
            <a:r>
              <a:rPr lang="en-US" dirty="0" smtClean="0"/>
              <a:t>e-mail: emeralpriest@gmail.com</a:t>
            </a: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Немного статистики</a:t>
            </a:r>
            <a:endParaRPr lang="ru-RU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1556792"/>
            <a:ext cx="4828022" cy="47909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Picture 4" descr="C:\Users\Emeral\Desktop\ksb_stat_2014_ru_13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0" y="1916832"/>
            <a:ext cx="4351300" cy="2705471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4644008" y="4869160"/>
            <a:ext cx="4015843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 smtClean="0"/>
              <a:t>Заражение через интернет - Группа повышенного риска 53,81%</a:t>
            </a:r>
          </a:p>
          <a:p>
            <a:r>
              <a:rPr lang="ru-RU" sz="1000" dirty="0" smtClean="0"/>
              <a:t>Локальные угрозы - Высокий уровень заражения 52%</a:t>
            </a:r>
          </a:p>
          <a:p>
            <a:endParaRPr lang="ru-RU" sz="1000" dirty="0" smtClean="0"/>
          </a:p>
          <a:p>
            <a:endParaRPr lang="ru-RU" sz="1000" dirty="0" smtClean="0"/>
          </a:p>
          <a:p>
            <a:endParaRPr lang="ru-RU" sz="1000" dirty="0" smtClean="0"/>
          </a:p>
          <a:p>
            <a:endParaRPr lang="ru-RU" sz="1000" dirty="0" smtClean="0"/>
          </a:p>
          <a:p>
            <a:r>
              <a:rPr lang="ru-RU" sz="1000" dirty="0" smtClean="0"/>
              <a:t>	</a:t>
            </a:r>
            <a:endParaRPr lang="en-US" sz="1000" dirty="0" smtClean="0"/>
          </a:p>
          <a:p>
            <a:endParaRPr lang="en-US" sz="1000" dirty="0" smtClean="0"/>
          </a:p>
          <a:p>
            <a:r>
              <a:rPr lang="en-US" sz="1000" dirty="0" smtClean="0"/>
              <a:t>	          </a:t>
            </a:r>
            <a:r>
              <a:rPr lang="ru-RU" sz="1000" dirty="0" smtClean="0"/>
              <a:t>По данным </a:t>
            </a:r>
            <a:r>
              <a:rPr lang="en-US" sz="1000" dirty="0" err="1" smtClean="0"/>
              <a:t>Kaspersky</a:t>
            </a:r>
            <a:r>
              <a:rPr lang="en-US" sz="1000" dirty="0" smtClean="0"/>
              <a:t> Security Bulletin 2014</a:t>
            </a:r>
            <a:endParaRPr lang="ru-RU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Антивирус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Антивирусные продукты призваны защитить компьютер пользователя от вредоносных программ.</a:t>
            </a:r>
          </a:p>
          <a:p>
            <a:r>
              <a:rPr lang="ru-RU" dirty="0" smtClean="0"/>
              <a:t>Своевременное обновление баз данных сигнатур антивируса снижает риски заражения или</a:t>
            </a:r>
            <a:r>
              <a:rPr lang="en-US" dirty="0" smtClean="0"/>
              <a:t>\</a:t>
            </a:r>
            <a:r>
              <a:rPr lang="ru-RU" dirty="0" smtClean="0"/>
              <a:t>и эксплуатации системы злоумышленником,  но не исключает их.</a:t>
            </a:r>
          </a:p>
          <a:p>
            <a:r>
              <a:rPr lang="ru-RU" dirty="0" smtClean="0"/>
              <a:t>В век бурного развития информационных технологий, злоумышленники зачастую используют технологии шифрования исполняемых файлов, после этого антивирус не может правильным образом идентифицировать угрозу.</a:t>
            </a:r>
            <a:endParaRPr lang="ru-RU" dirty="0"/>
          </a:p>
        </p:txBody>
      </p:sp>
      <p:pic>
        <p:nvPicPr>
          <p:cNvPr id="6146" name="Picture 2" descr="C:\Users\Emeral\Desktop\robot-security-shield-600x60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48264" y="200997"/>
            <a:ext cx="1008112" cy="100811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Человеческий фактор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Люди:</a:t>
            </a:r>
          </a:p>
          <a:p>
            <a:pPr>
              <a:buNone/>
            </a:pPr>
            <a:r>
              <a:rPr lang="ru-RU" dirty="0" smtClean="0"/>
              <a:t>Выбирают слабые пароли</a:t>
            </a:r>
            <a:r>
              <a:rPr lang="en-US" dirty="0" smtClean="0"/>
              <a:t>; </a:t>
            </a:r>
            <a:r>
              <a:rPr lang="ru-RU" dirty="0" smtClean="0"/>
              <a:t>не запоминают и записывают их, делятся ими и используют по несколько раз</a:t>
            </a:r>
            <a:r>
              <a:rPr lang="en-US" dirty="0" smtClean="0"/>
              <a:t>.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Опрометчиво следуют по ссылкам, не представляя, куда те могут завести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ru-RU" dirty="0" smtClean="0"/>
              <a:t>Не задумываясь отправляют то, что не следует в социальные сети</a:t>
            </a:r>
            <a:r>
              <a:rPr lang="en-US" dirty="0" smtClean="0"/>
              <a:t>.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Подключают внешние носители информации, не имея представления об их происхождении.</a:t>
            </a:r>
          </a:p>
          <a:p>
            <a:pPr>
              <a:buNone/>
            </a:pPr>
            <a:r>
              <a:rPr lang="ru-RU" dirty="0" smtClean="0"/>
              <a:t> 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Снижение рисков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Поддержание обновлений безопасности и стабильности операционной системы в актуальном состоянии</a:t>
            </a:r>
            <a:r>
              <a:rPr lang="en-US" dirty="0" smtClean="0"/>
              <a:t>.</a:t>
            </a:r>
          </a:p>
          <a:p>
            <a:r>
              <a:rPr lang="ru-RU" dirty="0" smtClean="0"/>
              <a:t>Использование актуального (свободного) программного обеспечения и надстроек (расширений) к нему, а также периодическая проверка версий программного обеспечения</a:t>
            </a:r>
            <a:r>
              <a:rPr lang="en-US" dirty="0" smtClean="0"/>
              <a:t>.</a:t>
            </a:r>
          </a:p>
          <a:p>
            <a:r>
              <a:rPr lang="ru-RU" dirty="0" smtClean="0"/>
              <a:t>Использование дополнений для браузера, которые обеспечивают фильтрацию потенциально опасного </a:t>
            </a:r>
            <a:r>
              <a:rPr lang="ru-RU" dirty="0" err="1" smtClean="0"/>
              <a:t>контента</a:t>
            </a:r>
            <a:r>
              <a:rPr lang="ru-RU" dirty="0" smtClean="0"/>
              <a:t> (</a:t>
            </a:r>
            <a:r>
              <a:rPr lang="en-US" dirty="0" smtClean="0"/>
              <a:t>ad-block, no-script</a:t>
            </a:r>
            <a:r>
              <a:rPr lang="ru-RU" dirty="0" smtClean="0"/>
              <a:t>)</a:t>
            </a:r>
            <a:r>
              <a:rPr lang="en-US" dirty="0" smtClean="0"/>
              <a:t>.</a:t>
            </a:r>
          </a:p>
          <a:p>
            <a:r>
              <a:rPr lang="ru-RU" dirty="0" smtClean="0"/>
              <a:t>Повышение осведомленности сотрудников о рисках в сфере </a:t>
            </a:r>
            <a:r>
              <a:rPr lang="en-US" dirty="0" smtClean="0"/>
              <a:t>IT.</a:t>
            </a:r>
          </a:p>
          <a:p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Рекомендации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Избегайте «подозрительных» </a:t>
            </a:r>
            <a:r>
              <a:rPr lang="en-US" dirty="0" smtClean="0"/>
              <a:t>web</a:t>
            </a:r>
            <a:r>
              <a:rPr lang="ru-RU" dirty="0" smtClean="0"/>
              <a:t>-сайтов и не скачивайте файлы с таких сайтов!</a:t>
            </a:r>
            <a:endParaRPr lang="en-US" dirty="0" smtClean="0"/>
          </a:p>
          <a:p>
            <a:r>
              <a:rPr lang="ru-RU" dirty="0" smtClean="0"/>
              <a:t>При просмотре интернета периодически проверяйте актуальность используемого браузера (при правильной настройке браузер должен использовать автоматическое обновление)</a:t>
            </a:r>
            <a:r>
              <a:rPr lang="en-US" dirty="0" smtClean="0"/>
              <a:t>.</a:t>
            </a:r>
            <a:endParaRPr lang="ru-RU" dirty="0" smtClean="0"/>
          </a:p>
          <a:p>
            <a:r>
              <a:rPr lang="ru-RU" dirty="0" smtClean="0"/>
              <a:t>Остерегайтесь коротких ссылок</a:t>
            </a:r>
            <a:r>
              <a:rPr lang="en-US" dirty="0" smtClean="0"/>
              <a:t>.</a:t>
            </a:r>
            <a:endParaRPr lang="ru-RU" dirty="0" smtClean="0"/>
          </a:p>
          <a:p>
            <a:r>
              <a:rPr lang="ru-RU" dirty="0" smtClean="0"/>
              <a:t>Не смешивайте домашнюю и рабочую электронную почту.</a:t>
            </a:r>
          </a:p>
          <a:p>
            <a:r>
              <a:rPr lang="ru-RU" dirty="0" smtClean="0"/>
              <a:t>Не открывайте приложения электронной почты, если точно не знаете, что в них содержится</a:t>
            </a:r>
            <a:r>
              <a:rPr lang="en-US" dirty="0" smtClean="0"/>
              <a:t>.</a:t>
            </a:r>
          </a:p>
          <a:p>
            <a:r>
              <a:rPr lang="ru-RU" dirty="0" smtClean="0"/>
              <a:t>Используйте двухфакторную авторизацию</a:t>
            </a:r>
            <a:r>
              <a:rPr lang="en-US" dirty="0" smtClean="0"/>
              <a:t>.</a:t>
            </a:r>
            <a:endParaRPr lang="ru-RU" dirty="0" smtClean="0"/>
          </a:p>
          <a:p>
            <a:r>
              <a:rPr lang="ru-RU" dirty="0" smtClean="0"/>
              <a:t>Не подключайте </a:t>
            </a:r>
            <a:r>
              <a:rPr lang="en-US" dirty="0" smtClean="0"/>
              <a:t>USB Flash </a:t>
            </a:r>
            <a:r>
              <a:rPr lang="ru-RU" dirty="0" smtClean="0"/>
              <a:t>и другие носители неизвестного происхождения к компьютеру.</a:t>
            </a:r>
          </a:p>
          <a:p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Backup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Резервное копирование важных файлов</a:t>
            </a:r>
          </a:p>
          <a:p>
            <a:r>
              <a:rPr lang="ru-RU" dirty="0" smtClean="0"/>
              <a:t>Создание дополнительных копий</a:t>
            </a:r>
          </a:p>
          <a:p>
            <a:r>
              <a:rPr lang="ru-RU" dirty="0" smtClean="0"/>
              <a:t>Соблюдение правил эксплуатации </a:t>
            </a:r>
            <a:r>
              <a:rPr lang="en-US" dirty="0" smtClean="0"/>
              <a:t>CD/DVD/Blue-Ray </a:t>
            </a:r>
            <a:r>
              <a:rPr lang="ru-RU" dirty="0" smtClean="0"/>
              <a:t>дисков</a:t>
            </a:r>
          </a:p>
          <a:p>
            <a:r>
              <a:rPr lang="ru-RU" dirty="0" smtClean="0"/>
              <a:t>Использование облачных хранилищ </a:t>
            </a:r>
            <a:r>
              <a:rPr lang="en-US" dirty="0" smtClean="0"/>
              <a:t>Google Drive / </a:t>
            </a:r>
            <a:r>
              <a:rPr lang="en-US" dirty="0" err="1" smtClean="0"/>
              <a:t>Yandex</a:t>
            </a:r>
            <a:r>
              <a:rPr lang="en-US" dirty="0" smtClean="0"/>
              <a:t> </a:t>
            </a:r>
            <a:r>
              <a:rPr lang="ru-RU" dirty="0" smtClean="0"/>
              <a:t>диск и др.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Заключение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При помощи данных простых и не затратных по ресурсам мер, можно значительно снизить риски возникновения ситуаций, в которых могут пострадать ваши</a:t>
            </a:r>
            <a:r>
              <a:rPr lang="en-US" dirty="0" smtClean="0"/>
              <a:t> </a:t>
            </a:r>
            <a:r>
              <a:rPr lang="ru-RU" dirty="0" smtClean="0"/>
              <a:t>важные данные, а также данные коллег.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67544" y="2708920"/>
            <a:ext cx="8534400" cy="758825"/>
          </a:xfrm>
        </p:spPr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Информационная безопасность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/>
              <a:t>Информационная безопасность</a:t>
            </a:r>
            <a:r>
              <a:rPr lang="ru-RU" dirty="0" smtClean="0"/>
              <a:t> — это состояние защищённости информационной среды.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ru-RU" dirty="0" smtClean="0"/>
              <a:t>Защита информации представляет собой деятельность по предотвращению утечки защищаемой информации, несанкционированных и непреднамеренных воздействий на защищаемую информацию</a:t>
            </a:r>
            <a:r>
              <a:rPr lang="en-US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Пренебрежительное отношение к ИБ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Ведет к рискам: 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ru-RU" dirty="0" smtClean="0"/>
              <a:t>Потери данных</a:t>
            </a:r>
            <a:r>
              <a:rPr lang="en-US" dirty="0" smtClean="0"/>
              <a:t>;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ru-RU" dirty="0" smtClean="0"/>
              <a:t>Кражи важных документов, личных файлов</a:t>
            </a:r>
            <a:r>
              <a:rPr lang="en-US" dirty="0" smtClean="0"/>
              <a:t>;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ru-RU" dirty="0" smtClean="0"/>
              <a:t>Нарушения функционирования информационных</a:t>
            </a:r>
            <a:r>
              <a:rPr lang="en-US" dirty="0" smtClean="0"/>
              <a:t> </a:t>
            </a:r>
            <a:r>
              <a:rPr lang="ru-RU" dirty="0" smtClean="0"/>
              <a:t>систем.</a:t>
            </a:r>
          </a:p>
          <a:p>
            <a:pPr>
              <a:buNone/>
            </a:pPr>
            <a:endParaRPr lang="ru-RU" dirty="0" smtClean="0"/>
          </a:p>
        </p:txBody>
      </p:sp>
      <p:pic>
        <p:nvPicPr>
          <p:cNvPr id="5122" name="Picture 2" descr="C:\Users\Emeral\Desktop\0x00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36096" y="3861048"/>
            <a:ext cx="3144350" cy="235826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Вредоносные программы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Распространенные виды:</a:t>
            </a:r>
          </a:p>
          <a:p>
            <a:pPr>
              <a:buNone/>
            </a:pPr>
            <a:r>
              <a:rPr lang="ru-RU" dirty="0" smtClean="0"/>
              <a:t>Червь - вид вирусов, который проникает на компьютер-жертву без участия пользователя.</a:t>
            </a:r>
          </a:p>
          <a:p>
            <a:pPr>
              <a:buNone/>
            </a:pPr>
            <a:r>
              <a:rPr lang="ru-RU" dirty="0" smtClean="0"/>
              <a:t>Троянская программа - маскируется под безвредные или полезные программы, чтобы пользователь запустил их на своем компьютере.</a:t>
            </a:r>
          </a:p>
          <a:p>
            <a:pPr>
              <a:buNone/>
            </a:pPr>
            <a:r>
              <a:rPr lang="ru-RU" dirty="0" err="1" smtClean="0"/>
              <a:t>Кейлоггер</a:t>
            </a:r>
            <a:r>
              <a:rPr lang="ru-RU" dirty="0" smtClean="0"/>
              <a:t> - регистрирует различные действия пользователя — нажатия клавиш на клавиатуре компьютера, движения и нажатия клавиш мыши и т.д.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2050" name="Picture 2" descr="C:\Users\Emeral\Desktop\000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24328" y="188640"/>
            <a:ext cx="1224136" cy="1080120"/>
          </a:xfrm>
          <a:prstGeom prst="rect">
            <a:avLst/>
          </a:prstGeom>
          <a:noFill/>
        </p:spPr>
      </p:pic>
      <p:pic>
        <p:nvPicPr>
          <p:cNvPr id="2051" name="Picture 3" descr="C:\Users\Emeral\Desktop\images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9552" y="188641"/>
            <a:ext cx="1224136" cy="10081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Ботнет</a:t>
            </a:r>
            <a:endParaRPr lang="ru-RU" dirty="0"/>
          </a:p>
        </p:txBody>
      </p:sp>
      <p:pic>
        <p:nvPicPr>
          <p:cNvPr id="1026" name="Picture 2" descr="C:\Users\am\Desktop\Zombie-process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43504" y="1428736"/>
            <a:ext cx="3836971" cy="4645748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500034" y="1714488"/>
            <a:ext cx="4514377" cy="44012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Ro</a:t>
            </a:r>
            <a:r>
              <a:rPr lang="en-US" sz="2800" b="1" dirty="0" smtClean="0"/>
              <a:t>bot net</a:t>
            </a:r>
            <a:r>
              <a:rPr lang="en-US" sz="2800" dirty="0" smtClean="0"/>
              <a:t>work</a:t>
            </a:r>
            <a:endParaRPr lang="ru-RU" sz="2800" dirty="0" smtClean="0"/>
          </a:p>
          <a:p>
            <a:r>
              <a:rPr lang="ru-RU" sz="2400" dirty="0" smtClean="0"/>
              <a:t> </a:t>
            </a:r>
            <a:r>
              <a:rPr lang="ru-RU" sz="2400" dirty="0" smtClean="0"/>
              <a:t>Компьютерная сеть</a:t>
            </a:r>
          </a:p>
          <a:p>
            <a:r>
              <a:rPr lang="ru-RU" sz="2400" dirty="0" smtClean="0"/>
              <a:t>состоящая из зараженных</a:t>
            </a:r>
          </a:p>
          <a:p>
            <a:r>
              <a:rPr lang="ru-RU" sz="2400" dirty="0" smtClean="0"/>
              <a:t>компьютеров.</a:t>
            </a:r>
          </a:p>
          <a:p>
            <a:r>
              <a:rPr lang="ru-RU" sz="2400" dirty="0" smtClean="0"/>
              <a:t> Используется для:</a:t>
            </a:r>
          </a:p>
          <a:p>
            <a:r>
              <a:rPr lang="ru-RU" sz="2400" dirty="0" smtClean="0"/>
              <a:t> рассылки спама</a:t>
            </a:r>
          </a:p>
          <a:p>
            <a:r>
              <a:rPr lang="ru-RU" sz="2400" dirty="0" smtClean="0"/>
              <a:t> перебора паролей</a:t>
            </a:r>
          </a:p>
          <a:p>
            <a:r>
              <a:rPr lang="ru-RU" sz="2400" dirty="0" smtClean="0"/>
              <a:t> атаки на отказ обслуживания</a:t>
            </a:r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Признаки </a:t>
            </a:r>
            <a:r>
              <a:rPr lang="ru-RU" dirty="0" smtClean="0"/>
              <a:t>заражения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На </a:t>
            </a:r>
            <a:r>
              <a:rPr lang="ru-RU" dirty="0" smtClean="0"/>
              <a:t>экран выводятся непредусмотренные сообщения, изображения и звуковые сигналы;</a:t>
            </a:r>
          </a:p>
          <a:p>
            <a:pPr>
              <a:buNone/>
            </a:pPr>
            <a:r>
              <a:rPr lang="ru-RU" dirty="0" smtClean="0"/>
              <a:t>Неожиданно </a:t>
            </a:r>
            <a:r>
              <a:rPr lang="ru-RU" dirty="0" smtClean="0"/>
              <a:t>открывается и закрывается лоток CD-ROM-устройства;</a:t>
            </a:r>
          </a:p>
          <a:p>
            <a:pPr>
              <a:buNone/>
            </a:pPr>
            <a:r>
              <a:rPr lang="ru-RU" dirty="0" smtClean="0"/>
              <a:t>Произвольно</a:t>
            </a:r>
            <a:r>
              <a:rPr lang="ru-RU" dirty="0" smtClean="0"/>
              <a:t>, без Вашего участия, на вашем компьютере запускаются какие-либо программы;</a:t>
            </a:r>
          </a:p>
          <a:p>
            <a:pPr>
              <a:buNone/>
            </a:pPr>
            <a:r>
              <a:rPr lang="ru-RU" dirty="0" smtClean="0"/>
              <a:t>На </a:t>
            </a:r>
            <a:r>
              <a:rPr lang="ru-RU" dirty="0" smtClean="0"/>
              <a:t>экран выводятся предупреждения о попытке какой-либо из программ вашего компьютера выйти в интернет, хотя Вы </a:t>
            </a:r>
            <a:r>
              <a:rPr lang="ru-RU" dirty="0" smtClean="0"/>
              <a:t>никак </a:t>
            </a:r>
            <a:r>
              <a:rPr lang="ru-RU" dirty="0" smtClean="0"/>
              <a:t>не инициировали такое ее поведение</a:t>
            </a:r>
          </a:p>
          <a:p>
            <a:endParaRPr lang="ru-RU" dirty="0"/>
          </a:p>
        </p:txBody>
      </p:sp>
      <p:pic>
        <p:nvPicPr>
          <p:cNvPr id="2051" name="Picture 3" descr="C:\Users\am\Desktop\11949837831120231634mouse_pointer_wolfram_es_01.svg.hi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85853" y="773088"/>
            <a:ext cx="142876" cy="2311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repeatCount="4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344 -0.01921 C 0.00625 -0.03657 0.02986 -0.08634 0.05364 -0.07755 C 0.07743 -0.06875 0.09201 0.03449 0.11962 0.03403 C 0.14722 0.0338 0.18975 -0.07986 0.21962 -0.08032 C 0.24948 -0.08079 0.27239 0.03194 0.29861 0.03148 C 0.32482 0.03125 0.34618 -0.08264 0.37656 -0.08171 C 0.40677 -0.08079 0.44809 0.03773 0.47951 0.03704 C 0.51076 0.03634 0.53559 -0.08333 0.56562 -0.08565 C 0.59566 -0.08796 0.63055 0.02361 0.65955 0.02361 C 0.68854 0.02361 0.71389 -0.08843 0.73958 -0.08565 C 0.76528 -0.08287 0.80694 -0.00949 0.81354 0.03981 C 0.82014 0.08889 0.77778 0.14745 0.77951 0.21018 C 0.78125 0.27315 0.83142 0.34236 0.82361 0.41829 C 0.8158 0.49375 0.74739 0.60509 0.73264 0.66481 C 0.71788 0.725 0.76458 0.75718 0.73559 0.77824 C 0.70659 0.79931 0.66632 0.78588 0.5585 0.79143 C 0.45069 0.79699 0.20087 0.82083 0.08854 0.81157 C -0.02379 0.80255 -0.08334 0.77222 -0.11545 0.73681 C -0.14757 0.70185 -0.10209 0.63796 -0.10452 0.60069 C -0.10695 0.56343 -0.12917 0.54954 -0.13038 0.51296 C -0.1316 0.47639 -0.11181 0.425 -0.11146 0.38102 C -0.11111 0.33681 -0.12865 0.29236 -0.12847 0.24907 C -0.1283 0.20532 -0.11111 0.15648 -0.11042 0.11968 C -0.10972 0.08287 -0.13924 0.05093 -0.12448 0.02755 C -0.1099 0.0044 -0.05313 -0.00139 -0.02344 -0.01921 Z " pathEditMode="relative" ptsTypes="aaaaaaaaaaaaaaaaaaaaaaaaa">
                                      <p:cBhvr>
                                        <p:cTn id="6" dur="15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Users\am\Desktop\artemmian_ru-winlocker_builder_0_4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Уязвимости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Уязвимость - недостаток в системе, используя который, можно намеренно нарушить её целостность и вызвать неправильную работу.</a:t>
            </a:r>
          </a:p>
          <a:p>
            <a:pPr>
              <a:buNone/>
            </a:pPr>
            <a:r>
              <a:rPr lang="ru-RU" dirty="0" smtClean="0"/>
              <a:t>Может быть результатом ошибок программирования, недостатков, допущенных при проектировании системы, ненадежных паролей, вирусов и других вредоносных программ.</a:t>
            </a:r>
            <a:endParaRPr lang="ru-RU" dirty="0"/>
          </a:p>
        </p:txBody>
      </p:sp>
      <p:pic>
        <p:nvPicPr>
          <p:cNvPr id="3074" name="Picture 2" descr="C:\Users\Emeral\Desktop\Vulnerability-Assessments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2160" y="188640"/>
            <a:ext cx="2954065" cy="106989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Как это работает?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Чем более старую версию программного обеспечения вы используете, тем выше шанс, что элемент (созданный злоумышленником) в интернете, посредством технологий </a:t>
            </a:r>
            <a:r>
              <a:rPr lang="en-US" dirty="0" smtClean="0"/>
              <a:t>flash/</a:t>
            </a:r>
            <a:r>
              <a:rPr lang="en-US" dirty="0" err="1" smtClean="0"/>
              <a:t>activeX</a:t>
            </a:r>
            <a:r>
              <a:rPr lang="en-US" dirty="0" smtClean="0"/>
              <a:t>/PDF/</a:t>
            </a:r>
            <a:r>
              <a:rPr lang="ru-RU" dirty="0" smtClean="0"/>
              <a:t> макросов пакета </a:t>
            </a:r>
            <a:r>
              <a:rPr lang="en-US" dirty="0" smtClean="0"/>
              <a:t>MS OFFICE</a:t>
            </a:r>
            <a:r>
              <a:rPr lang="ru-RU" dirty="0" smtClean="0"/>
              <a:t> -</a:t>
            </a:r>
            <a:r>
              <a:rPr lang="en-US" dirty="0" smtClean="0"/>
              <a:t> </a:t>
            </a:r>
            <a:r>
              <a:rPr lang="ru-RU" dirty="0" smtClean="0"/>
              <a:t>получит доступ к уязвимостям которые существуют в вашем программном обеспечении</a:t>
            </a:r>
            <a:r>
              <a:rPr lang="en-US" dirty="0" smtClean="0"/>
              <a:t>.</a:t>
            </a:r>
            <a:endParaRPr lang="ru-RU" dirty="0" smtClean="0"/>
          </a:p>
          <a:p>
            <a:r>
              <a:rPr lang="ru-RU" dirty="0" smtClean="0"/>
              <a:t>Постоянные обновления призваны закрыть «дыры» в безопасности, устранить известные уязвимости, а также иногда повышают стабильность работы.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704</TotalTime>
  <Words>627</Words>
  <Application>Microsoft Office PowerPoint</Application>
  <PresentationFormat>Экран (4:3)</PresentationFormat>
  <Paragraphs>94</Paragraphs>
  <Slides>17</Slides>
  <Notes>7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Официальная</vt:lpstr>
      <vt:lpstr>БИК СФУ</vt:lpstr>
      <vt:lpstr>Информационная безопасность</vt:lpstr>
      <vt:lpstr>Пренебрежительное отношение к ИБ</vt:lpstr>
      <vt:lpstr>Вредоносные программы</vt:lpstr>
      <vt:lpstr>Ботнет</vt:lpstr>
      <vt:lpstr>Признаки заражения</vt:lpstr>
      <vt:lpstr>Слайд 7</vt:lpstr>
      <vt:lpstr>Уязвимости</vt:lpstr>
      <vt:lpstr>Как это работает?</vt:lpstr>
      <vt:lpstr>Немного статистики</vt:lpstr>
      <vt:lpstr>Антивирус</vt:lpstr>
      <vt:lpstr>Человеческий фактор</vt:lpstr>
      <vt:lpstr>Снижение рисков</vt:lpstr>
      <vt:lpstr>Рекомендации</vt:lpstr>
      <vt:lpstr>Backup</vt:lpstr>
      <vt:lpstr>Заключение</vt:lpstr>
      <vt:lpstr>Спасибо за внимание!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ИБ</dc:title>
  <dc:creator>Emeral</dc:creator>
  <cp:lastModifiedBy>am</cp:lastModifiedBy>
  <cp:revision>95</cp:revision>
  <dcterms:created xsi:type="dcterms:W3CDTF">2014-12-02T13:33:15Z</dcterms:created>
  <dcterms:modified xsi:type="dcterms:W3CDTF">2015-05-28T02:20:08Z</dcterms:modified>
</cp:coreProperties>
</file>