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3" r:id="rId3"/>
    <p:sldId id="258" r:id="rId4"/>
    <p:sldId id="259" r:id="rId5"/>
    <p:sldId id="277" r:id="rId6"/>
    <p:sldId id="261" r:id="rId7"/>
    <p:sldId id="262" r:id="rId8"/>
    <p:sldId id="278" r:id="rId9"/>
    <p:sldId id="279" r:id="rId10"/>
    <p:sldId id="274" r:id="rId11"/>
    <p:sldId id="263" r:id="rId12"/>
    <p:sldId id="276" r:id="rId13"/>
    <p:sldId id="275" r:id="rId14"/>
    <p:sldId id="266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k\Desktop\&#1044;&#1083;&#1103;%20&#1087;&#1088;&#1077;&#1079;&#1077;&#1085;&#1090;&#1072;&#1094;&#1080;&#1080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k\Desktop\&#1044;&#1083;&#1103;%20&#1087;&#1088;&#1077;&#1079;&#1077;&#1085;&#1090;&#1072;&#1094;&#1080;&#1080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BIOS FB</c:v>
                </c:pt>
              </c:strCache>
            </c:strRef>
          </c:tx>
          <c:dLbls>
            <c:dLbl>
              <c:idx val="0"/>
              <c:layout>
                <c:manualLayout>
                  <c:x val="-2.674786705317184E-2"/>
                  <c:y val="6.880703500463093E-3"/>
                </c:manualLayout>
              </c:layout>
              <c:showVal val="1"/>
            </c:dLbl>
            <c:dLbl>
              <c:idx val="1"/>
              <c:layout>
                <c:manualLayout>
                  <c:x val="-1.719505739132475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2.2926743188433008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1.9105619323694173E-2"/>
                  <c:y val="6.8807035004631563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Процессор</c:v>
                </c:pt>
                <c:pt idx="1">
                  <c:v>Графика</c:v>
                </c:pt>
                <c:pt idx="2">
                  <c:v>Оперативная память</c:v>
                </c:pt>
                <c:pt idx="3">
                  <c:v>Дисковые массивы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3070</c:v>
                </c:pt>
                <c:pt idx="1">
                  <c:v>245</c:v>
                </c:pt>
                <c:pt idx="2">
                  <c:v>868</c:v>
                </c:pt>
                <c:pt idx="3">
                  <c:v>830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BIOS FC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Процессор</c:v>
                </c:pt>
                <c:pt idx="1">
                  <c:v>Графика</c:v>
                </c:pt>
                <c:pt idx="2">
                  <c:v>Оперативная память</c:v>
                </c:pt>
                <c:pt idx="3">
                  <c:v>Дисковые массивы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3090</c:v>
                </c:pt>
                <c:pt idx="1">
                  <c:v>247</c:v>
                </c:pt>
                <c:pt idx="2">
                  <c:v>880</c:v>
                </c:pt>
                <c:pt idx="3">
                  <c:v>834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BIOS FD</c:v>
                </c:pt>
              </c:strCache>
            </c:strRef>
          </c:tx>
          <c:dLbls>
            <c:dLbl>
              <c:idx val="0"/>
              <c:layout>
                <c:manualLayout>
                  <c:x val="3.0568990917910675E-2"/>
                  <c:y val="3.4403517502315543E-3"/>
                </c:manualLayout>
              </c:layout>
              <c:showVal val="1"/>
            </c:dLbl>
            <c:dLbl>
              <c:idx val="1"/>
              <c:layout>
                <c:manualLayout>
                  <c:x val="2.1016181256063589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337393352658585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8658428985541259E-2"/>
                  <c:y val="6.880703500463093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Процессор</c:v>
                </c:pt>
                <c:pt idx="1">
                  <c:v>Графика</c:v>
                </c:pt>
                <c:pt idx="2">
                  <c:v>Оперативная память</c:v>
                </c:pt>
                <c:pt idx="3">
                  <c:v>Дисковые массивы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3148</c:v>
                </c:pt>
                <c:pt idx="1">
                  <c:v>249</c:v>
                </c:pt>
                <c:pt idx="2">
                  <c:v>883</c:v>
                </c:pt>
                <c:pt idx="3">
                  <c:v>837</c:v>
                </c:pt>
              </c:numCache>
            </c:numRef>
          </c:val>
        </c:ser>
        <c:gapWidth val="300"/>
        <c:axId val="79063680"/>
        <c:axId val="79090432"/>
      </c:barChart>
      <c:catAx>
        <c:axId val="790636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Виды устройств</a:t>
                </a:r>
              </a:p>
            </c:rich>
          </c:tx>
          <c:layout/>
        </c:title>
        <c:majorTickMark val="none"/>
        <c:tickLblPos val="nextTo"/>
        <c:crossAx val="79090432"/>
        <c:crosses val="autoZero"/>
        <c:auto val="1"/>
        <c:lblAlgn val="ctr"/>
        <c:lblOffset val="100"/>
      </c:catAx>
      <c:valAx>
        <c:axId val="79090432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Скорость</a:t>
                </a:r>
                <a:r>
                  <a:rPr lang="ru-RU" baseline="0"/>
                  <a:t> обработки данных, </a:t>
                </a:r>
              </a:p>
              <a:p>
                <a:pPr>
                  <a:defRPr/>
                </a:pPr>
                <a:r>
                  <a:rPr lang="ru-RU" baseline="0"/>
                  <a:t>тыс. операций в милисекунду</a:t>
                </a:r>
                <a:endParaRPr lang="ru-RU"/>
              </a:p>
            </c:rich>
          </c:tx>
          <c:layout/>
        </c:title>
        <c:numFmt formatCode="General" sourceLinked="1"/>
        <c:tickLblPos val="nextTo"/>
        <c:crossAx val="790636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Лист2!$A$2</c:f>
              <c:strCache>
                <c:ptCount val="1"/>
                <c:pt idx="0">
                  <c:v>Общий индекс производительности</c:v>
                </c:pt>
              </c:strCache>
            </c:strRef>
          </c:tx>
          <c:dLbls>
            <c:showVal val="1"/>
          </c:dLbls>
          <c:cat>
            <c:strRef>
              <c:f>Лист2!$B$1:$D$1</c:f>
              <c:strCache>
                <c:ptCount val="3"/>
                <c:pt idx="0">
                  <c:v>BIOS FB</c:v>
                </c:pt>
                <c:pt idx="1">
                  <c:v>BIOS FC</c:v>
                </c:pt>
                <c:pt idx="2">
                  <c:v>BIOS FD</c:v>
                </c:pt>
              </c:strCache>
            </c:str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1109</c:v>
                </c:pt>
                <c:pt idx="1">
                  <c:v>1105</c:v>
                </c:pt>
                <c:pt idx="2">
                  <c:v>1115</c:v>
                </c:pt>
              </c:numCache>
            </c:numRef>
          </c:val>
        </c:ser>
        <c:axId val="85472384"/>
        <c:axId val="85474304"/>
      </c:barChart>
      <c:catAx>
        <c:axId val="85472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Модификации</a:t>
                </a:r>
                <a:r>
                  <a:rPr lang="ru-RU" baseline="0"/>
                  <a:t> </a:t>
                </a:r>
                <a:r>
                  <a:rPr lang="en-US" baseline="0"/>
                  <a:t>BIOS</a:t>
                </a:r>
                <a:endParaRPr lang="ru-RU"/>
              </a:p>
            </c:rich>
          </c:tx>
          <c:layout/>
        </c:title>
        <c:majorTickMark val="none"/>
        <c:tickLblPos val="nextTo"/>
        <c:crossAx val="85474304"/>
        <c:crosses val="autoZero"/>
        <c:auto val="1"/>
        <c:lblAlgn val="ctr"/>
        <c:lblOffset val="100"/>
      </c:catAx>
      <c:valAx>
        <c:axId val="854743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Сресдння скорость обработки данных,</a:t>
                </a:r>
              </a:p>
              <a:p>
                <a:pPr>
                  <a:defRPr/>
                </a:pPr>
                <a:r>
                  <a:rPr lang="ru-RU"/>
                  <a:t>тыс. операций</a:t>
                </a:r>
                <a:r>
                  <a:rPr lang="ru-RU" baseline="0"/>
                  <a:t> в милисекунду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0240655401945725E-2"/>
              <c:y val="0.24545372656820286"/>
            </c:manualLayout>
          </c:layout>
        </c:title>
        <c:numFmt formatCode="General" sourceLinked="1"/>
        <c:tickLblPos val="nextTo"/>
        <c:crossAx val="8547238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CA2791-D5C3-4F76-AA19-5C419CDF834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A62D5C-B1BC-4DE8-9795-7F84BD96F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2791-D5C3-4F76-AA19-5C419CDF834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2D5C-B1BC-4DE8-9795-7F84BD96F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2791-D5C3-4F76-AA19-5C419CDF834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2D5C-B1BC-4DE8-9795-7F84BD96F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CA2791-D5C3-4F76-AA19-5C419CDF834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A62D5C-B1BC-4DE8-9795-7F84BD96F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CA2791-D5C3-4F76-AA19-5C419CDF834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A62D5C-B1BC-4DE8-9795-7F84BD96F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2791-D5C3-4F76-AA19-5C419CDF834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2D5C-B1BC-4DE8-9795-7F84BD96F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2791-D5C3-4F76-AA19-5C419CDF834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2D5C-B1BC-4DE8-9795-7F84BD96F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CA2791-D5C3-4F76-AA19-5C419CDF834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A62D5C-B1BC-4DE8-9795-7F84BD96F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2791-D5C3-4F76-AA19-5C419CDF834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2D5C-B1BC-4DE8-9795-7F84BD96F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CA2791-D5C3-4F76-AA19-5C419CDF834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A62D5C-B1BC-4DE8-9795-7F84BD96F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CA2791-D5C3-4F76-AA19-5C419CDF834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A62D5C-B1BC-4DE8-9795-7F84BD96F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CA2791-D5C3-4F76-AA19-5C419CDF834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A62D5C-B1BC-4DE8-9795-7F84BD96F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Зависимость качества работы аппаратных средств от предустановленного микропрограммного обеспечения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Выполнил: ведущий специалист отдела </a:t>
            </a:r>
            <a:r>
              <a:rPr lang="ru-RU" dirty="0" err="1" smtClean="0"/>
              <a:t>ТиПО</a:t>
            </a:r>
            <a:endParaRPr lang="ru-RU" dirty="0" smtClean="0"/>
          </a:p>
          <a:p>
            <a:r>
              <a:rPr lang="ru-RU" dirty="0" smtClean="0"/>
              <a:t>Калашников В.В.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857364"/>
            <a:ext cx="757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Для более корректного сравнения была выбрана совокупность из 5 компьютеров и на них было проведено обновление микропрограммного обеспечения.</a:t>
            </a:r>
          </a:p>
          <a:p>
            <a:pPr algn="just"/>
            <a:r>
              <a:rPr lang="ru-RU" dirty="0" smtClean="0"/>
              <a:t>	В графиках ниже приведено сравнение показателей 5 компьютеров по каждому виду устройств.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78579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График соотношения основных показателей производительности компьютера с </a:t>
            </a:r>
            <a:r>
              <a:rPr lang="en-US" dirty="0" smtClean="0"/>
              <a:t>BIOS FB, FC </a:t>
            </a:r>
            <a:r>
              <a:rPr lang="ru-RU" dirty="0" smtClean="0"/>
              <a:t>и </a:t>
            </a:r>
            <a:r>
              <a:rPr lang="en-US" dirty="0" smtClean="0"/>
              <a:t>FD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115616" y="1916832"/>
          <a:ext cx="6647259" cy="3691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78579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Зависимость общего индекса производительности компьютера от версии предустановленного микропрограммного обеспечения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71612" y="1819275"/>
          <a:ext cx="6340748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571612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Исходя из данных графика, можно сделать выводы: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	1. Исправления и обновления в версиях </a:t>
            </a:r>
            <a:r>
              <a:rPr lang="en-US" dirty="0" smtClean="0"/>
              <a:t>BIOS </a:t>
            </a:r>
            <a:r>
              <a:rPr lang="ru-RU" dirty="0" smtClean="0"/>
              <a:t>незначительно влияют на производительность узлов </a:t>
            </a:r>
            <a:r>
              <a:rPr lang="ru-RU" dirty="0" smtClean="0"/>
              <a:t>компьютера</a:t>
            </a:r>
            <a:r>
              <a:rPr lang="en-US" dirty="0" smtClean="0"/>
              <a:t>.</a:t>
            </a:r>
            <a:endParaRPr lang="ru-RU" dirty="0" smtClean="0"/>
          </a:p>
          <a:p>
            <a:pPr algn="just"/>
            <a:r>
              <a:rPr lang="ru-RU" dirty="0" smtClean="0"/>
              <a:t> 	2. Улучшение алгоритмов работы с дисковыми массивами  и процессором увеличивает показатель производительности;  это видно из сравнения версий </a:t>
            </a:r>
            <a:r>
              <a:rPr lang="en-US" dirty="0" smtClean="0"/>
              <a:t>BIOS </a:t>
            </a:r>
            <a:r>
              <a:rPr lang="ru-RU" dirty="0" smtClean="0"/>
              <a:t>в категориях  «Дисковые массивы» и «Процессор».</a:t>
            </a:r>
          </a:p>
          <a:p>
            <a:pPr algn="just"/>
            <a:r>
              <a:rPr lang="ru-RU" dirty="0" smtClean="0"/>
              <a:t>	3. Общий индекс производительности компьютера вырос благодаря обновлению микропрограммного обеспечения до версии </a:t>
            </a:r>
            <a:r>
              <a:rPr lang="en-US" dirty="0" smtClean="0"/>
              <a:t>FD.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7467600" cy="3024336"/>
          </a:xfrm>
        </p:spPr>
        <p:txBody>
          <a:bodyPr/>
          <a:lstStyle/>
          <a:p>
            <a:r>
              <a:rPr lang="en-US" sz="1800" dirty="0" smtClean="0"/>
              <a:t>BIOS FB – </a:t>
            </a:r>
            <a:r>
              <a:rPr lang="ru-RU" sz="1800" dirty="0" smtClean="0"/>
              <a:t>не более 7 минут</a:t>
            </a:r>
          </a:p>
          <a:p>
            <a:r>
              <a:rPr lang="en-US" sz="1800" dirty="0" smtClean="0"/>
              <a:t>BIOS FC – </a:t>
            </a:r>
            <a:r>
              <a:rPr lang="ru-RU" sz="1800" dirty="0" smtClean="0"/>
              <a:t>более 10 минут</a:t>
            </a:r>
          </a:p>
          <a:p>
            <a:r>
              <a:rPr lang="en-US" sz="1800" dirty="0" smtClean="0"/>
              <a:t>BIOS FD – </a:t>
            </a:r>
            <a:r>
              <a:rPr lang="ru-RU" sz="1800" dirty="0" smtClean="0"/>
              <a:t>без ошибок более получаса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6672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Показатель отказоустойчивости измерялся в количестве времени, которое компьютер мог проработать без индикации ошибок (звуковой, визуальной).</a:t>
            </a:r>
          </a:p>
          <a:p>
            <a:pPr algn="just"/>
            <a:r>
              <a:rPr lang="ru-RU" dirty="0" smtClean="0"/>
              <a:t>	Ниже приведены показатели отказоустойчивости по обновляемым версия микропрограммного обеспечения </a:t>
            </a:r>
            <a:r>
              <a:rPr lang="en-US" dirty="0" smtClean="0"/>
              <a:t>BIOS.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7544" y="400506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Измерения проводились в режиме максимальной нагрузки, поэтому в нормальном режиме показатели могут отличаться.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Выводы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2908920"/>
          </a:xfrm>
        </p:spPr>
        <p:txBody>
          <a:bodyPr/>
          <a:lstStyle/>
          <a:p>
            <a:r>
              <a:rPr lang="ru-RU" sz="1800" dirty="0" smtClean="0"/>
              <a:t>Микропрограммное обеспечение напрямую не влияет на производительность компьютера.</a:t>
            </a:r>
          </a:p>
          <a:p>
            <a:r>
              <a:rPr lang="ru-RU" sz="1800" dirty="0" smtClean="0"/>
              <a:t>Обновления микропрограммного обеспечения улучшают показатель отказоустойчивости.</a:t>
            </a:r>
          </a:p>
          <a:p>
            <a:r>
              <a:rPr lang="ru-RU" sz="1800" dirty="0" smtClean="0"/>
              <a:t>Производительность компьютера зависит от отказоустойчивости.</a:t>
            </a:r>
          </a:p>
          <a:p>
            <a:r>
              <a:rPr lang="ru-RU" sz="1800" dirty="0" smtClean="0"/>
              <a:t>Увеличение отказоустойчивости позволяет добиться большей производительности, то есть работы компьютера при серьезных нагрузках без ошибок.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Рекомендации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7467600" cy="341297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Обновление </a:t>
            </a:r>
            <a:r>
              <a:rPr lang="en-US" sz="1600" dirty="0" smtClean="0"/>
              <a:t>BIOS</a:t>
            </a:r>
            <a:r>
              <a:rPr lang="ru-RU" sz="1600" dirty="0" smtClean="0"/>
              <a:t>  осуществлять только в случаях крайней необходимости</a:t>
            </a:r>
            <a:r>
              <a:rPr lang="en-US" sz="1600" dirty="0" smtClean="0"/>
              <a:t>,</a:t>
            </a:r>
            <a:r>
              <a:rPr lang="ru-RU" sz="1600" dirty="0" smtClean="0"/>
              <a:t> так как обновление не всегда может пройти корректно.</a:t>
            </a:r>
          </a:p>
          <a:p>
            <a:r>
              <a:rPr lang="ru-RU" sz="1600" dirty="0" smtClean="0"/>
              <a:t>Обновление </a:t>
            </a:r>
            <a:r>
              <a:rPr lang="en-US" sz="1600" dirty="0" smtClean="0"/>
              <a:t>BIOS </a:t>
            </a:r>
            <a:r>
              <a:rPr lang="ru-RU" sz="1600" dirty="0" smtClean="0"/>
              <a:t>рекомендуется для компьютеров, постоянно работающих под максимальной нагрузкой или работающих долгое время.</a:t>
            </a:r>
          </a:p>
          <a:p>
            <a:r>
              <a:rPr lang="ru-RU" sz="1600" dirty="0" smtClean="0"/>
              <a:t>Для аппаратной базы БИК СФУ рекомендуется провести обновление </a:t>
            </a:r>
            <a:r>
              <a:rPr lang="en-US" sz="1600" dirty="0" smtClean="0"/>
              <a:t>BIOS </a:t>
            </a:r>
            <a:r>
              <a:rPr lang="ru-RU" sz="1600" dirty="0" smtClean="0"/>
              <a:t>до версии </a:t>
            </a:r>
            <a:r>
              <a:rPr lang="en-US" sz="1600" dirty="0" smtClean="0"/>
              <a:t>FD.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Изучение зависимости работы аппаратных средств от предустановленного микропрограммного обеспечения (</a:t>
            </a:r>
            <a:r>
              <a:rPr lang="en-US" dirty="0" smtClean="0"/>
              <a:t>BIOS)</a:t>
            </a:r>
            <a:endParaRPr lang="ru-RU" dirty="0" smtClean="0"/>
          </a:p>
          <a:p>
            <a:pPr algn="just"/>
            <a:r>
              <a:rPr lang="ru-RU" dirty="0" smtClean="0"/>
              <a:t>Формирование рекомендаций по обновлению микропрограммного обеспечения на аппаратной базе БИК СФУ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Анализ предустановленного микропрограммного обеспечения на аппаратной базе БИК СФУ</a:t>
            </a:r>
          </a:p>
          <a:p>
            <a:r>
              <a:rPr lang="ru-RU" sz="1600" dirty="0" smtClean="0"/>
              <a:t>Анализ обновлений для микропрограммного обеспечения аппаратной базы БИК СФУ</a:t>
            </a:r>
          </a:p>
          <a:p>
            <a:r>
              <a:rPr lang="ru-RU" sz="1600" dirty="0" smtClean="0"/>
              <a:t>Внедрение обновлений микропрограммного обеспечения с целью тестирования в реальных условиях</a:t>
            </a:r>
          </a:p>
          <a:p>
            <a:r>
              <a:rPr lang="ru-RU" sz="1600" dirty="0" smtClean="0"/>
              <a:t>Измерение и анализ показателей производительности и отказоустойчивости ПК для каждой версии установленного микропрограммного обеспечения</a:t>
            </a:r>
          </a:p>
          <a:p>
            <a:r>
              <a:rPr lang="ru-RU" sz="1600" dirty="0" smtClean="0"/>
              <a:t>Подведение итогов проделанной работы о внедрении обновлений микропрограммного обеспечения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Анализ предустановленного микропрограммного обеспечения на аппаратной базе БИК СФУ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357298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Основным элементом для анализа предустановленного</a:t>
            </a:r>
            <a:r>
              <a:rPr lang="en-US" sz="1600" dirty="0" smtClean="0"/>
              <a:t> </a:t>
            </a:r>
            <a:r>
              <a:rPr lang="ru-RU" sz="1600" dirty="0" smtClean="0"/>
              <a:t>микропрограммного обеспечения на аппаратной базе БИК СФУ являлась материнская плата </a:t>
            </a:r>
            <a:r>
              <a:rPr lang="en-US" sz="1600" dirty="0" smtClean="0"/>
              <a:t>GIGABYTE GA-EQ45M-S2</a:t>
            </a:r>
            <a:r>
              <a:rPr lang="ru-RU" sz="1600" dirty="0" smtClean="0"/>
              <a:t> с встроенным </a:t>
            </a:r>
            <a:r>
              <a:rPr lang="en-US" sz="1600" dirty="0" smtClean="0"/>
              <a:t>BIOS FB, </a:t>
            </a:r>
            <a:r>
              <a:rPr lang="ru-RU" sz="1600" dirty="0" smtClean="0"/>
              <a:t>установленная в большинстве персональных компьютеров данного учреждения.</a:t>
            </a:r>
            <a:endParaRPr lang="ru-RU" sz="1600" dirty="0"/>
          </a:p>
        </p:txBody>
      </p:sp>
      <p:pic>
        <p:nvPicPr>
          <p:cNvPr id="1026" name="Picture 2" descr="C:\Users\RocketMan\Desktop\b84a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357430"/>
            <a:ext cx="3829047" cy="39404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6286520"/>
            <a:ext cx="4929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Материнская плата </a:t>
            </a:r>
            <a:r>
              <a:rPr lang="en-US" sz="1200" dirty="0" smtClean="0"/>
              <a:t>GIGABYTE GA-EQ45M-S2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857364"/>
            <a:ext cx="8501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BIOS</a:t>
            </a:r>
            <a:r>
              <a:rPr lang="ru-RU" dirty="0" smtClean="0"/>
              <a:t> (</a:t>
            </a:r>
            <a:r>
              <a:rPr lang="ru-RU" dirty="0" err="1" smtClean="0"/>
              <a:t>Basic</a:t>
            </a:r>
            <a:r>
              <a:rPr lang="ru-RU" dirty="0" smtClean="0"/>
              <a:t> </a:t>
            </a:r>
            <a:r>
              <a:rPr lang="ru-RU" dirty="0" err="1" smtClean="0"/>
              <a:t>Input</a:t>
            </a:r>
            <a:r>
              <a:rPr lang="ru-RU" dirty="0" smtClean="0"/>
              <a:t>/</a:t>
            </a:r>
            <a:r>
              <a:rPr lang="ru-RU" dirty="0" err="1" smtClean="0"/>
              <a:t>Output</a:t>
            </a:r>
            <a:r>
              <a:rPr lang="ru-RU" dirty="0" smtClean="0"/>
              <a:t> </a:t>
            </a:r>
            <a:r>
              <a:rPr lang="ru-RU" dirty="0" err="1" smtClean="0"/>
              <a:t>System</a:t>
            </a:r>
            <a:r>
              <a:rPr lang="ru-RU" dirty="0" smtClean="0"/>
              <a:t>) - базовая система ввода-вывода определяет ход процесса загрузки. Во время работы компьютера BIOS обеспечивает базовые функции ввода-вывода информации и функции взаимодействия различных устройств между собой.</a:t>
            </a:r>
          </a:p>
          <a:p>
            <a:pPr algn="just"/>
            <a:r>
              <a:rPr lang="ru-RU" dirty="0" smtClean="0"/>
              <a:t>	Физически BIOS - это набор нескольких программ. Набор программ BIOS находится в памяти компьютера всегда вне зависимости от того включен тот или нет. </a:t>
            </a:r>
          </a:p>
          <a:p>
            <a:pPr algn="just"/>
            <a:r>
              <a:rPr lang="ru-RU" dirty="0" smtClean="0"/>
              <a:t>	BIOS записан на специальной микросхеме постоянной памяти, которая находится на материнской плате. 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Анализ обновлений для микропрограммного обеспечения аппаратной базы БИК СФУ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28586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данной материнской платы существуют четыре версии предустановленного микропрограммного обеспечения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3116"/>
            <a:ext cx="7467600" cy="2571768"/>
          </a:xfrm>
        </p:spPr>
        <p:txBody>
          <a:bodyPr>
            <a:noAutofit/>
          </a:bodyPr>
          <a:lstStyle/>
          <a:p>
            <a:r>
              <a:rPr lang="en-US" sz="1600" dirty="0" smtClean="0"/>
              <a:t>BIOS FA</a:t>
            </a:r>
            <a:r>
              <a:rPr lang="ru-RU" sz="1600" dirty="0" smtClean="0"/>
              <a:t> (первичная версия)</a:t>
            </a:r>
            <a:endParaRPr lang="en-US" sz="1600" dirty="0" smtClean="0"/>
          </a:p>
          <a:p>
            <a:r>
              <a:rPr lang="en-US" sz="1600" dirty="0" smtClean="0"/>
              <a:t>BIOS FB</a:t>
            </a:r>
            <a:r>
              <a:rPr lang="ru-RU" sz="1600" dirty="0" smtClean="0"/>
              <a:t> (предустановленная версия)</a:t>
            </a:r>
            <a:endParaRPr lang="en-US" sz="1600" dirty="0" smtClean="0"/>
          </a:p>
          <a:p>
            <a:r>
              <a:rPr lang="en-US" sz="1600" dirty="0" smtClean="0"/>
              <a:t>BIOS FC</a:t>
            </a:r>
            <a:r>
              <a:rPr lang="ru-RU" sz="1600" dirty="0" smtClean="0"/>
              <a:t> ( с поддержкой </a:t>
            </a:r>
            <a:r>
              <a:rPr lang="en-US" sz="1600" dirty="0" err="1" smtClean="0"/>
              <a:t>EuP</a:t>
            </a:r>
            <a:r>
              <a:rPr lang="en-US" sz="1600" dirty="0" smtClean="0"/>
              <a:t> Lot 6 function</a:t>
            </a:r>
            <a:r>
              <a:rPr lang="ru-RU" sz="1600" dirty="0" smtClean="0"/>
              <a:t>, то есть оптимизацией энергопотребления)</a:t>
            </a:r>
            <a:endParaRPr lang="en-US" sz="1600" dirty="0" smtClean="0"/>
          </a:p>
          <a:p>
            <a:r>
              <a:rPr lang="en-US" sz="1600" dirty="0" smtClean="0"/>
              <a:t>BIOS FD</a:t>
            </a:r>
            <a:r>
              <a:rPr lang="ru-RU" sz="1600" dirty="0" smtClean="0"/>
              <a:t> ( с обновлением </a:t>
            </a:r>
            <a:r>
              <a:rPr lang="en-US" sz="1600" dirty="0" smtClean="0"/>
              <a:t> RAID</a:t>
            </a:r>
            <a:r>
              <a:rPr lang="ru-RU" sz="1600" dirty="0" smtClean="0"/>
              <a:t> (управлением дисковыми массивами)</a:t>
            </a:r>
            <a:r>
              <a:rPr lang="en-US" sz="1600" dirty="0" smtClean="0"/>
              <a:t>, AHCI</a:t>
            </a:r>
            <a:r>
              <a:rPr lang="ru-RU" sz="1600" dirty="0" smtClean="0"/>
              <a:t> (протокол подключения носителей  информации типа </a:t>
            </a:r>
            <a:r>
              <a:rPr lang="en-US" sz="1600" dirty="0" smtClean="0"/>
              <a:t>SATA</a:t>
            </a:r>
            <a:r>
              <a:rPr lang="ru-RU" sz="1600" dirty="0" smtClean="0"/>
              <a:t>) </a:t>
            </a:r>
            <a:r>
              <a:rPr lang="en-US" sz="1600" dirty="0" smtClean="0"/>
              <a:t>, PXE </a:t>
            </a:r>
            <a:r>
              <a:rPr lang="en-US" sz="1600" dirty="0" err="1" smtClean="0"/>
              <a:t>rom</a:t>
            </a:r>
            <a:r>
              <a:rPr lang="en-US" sz="1600" dirty="0" smtClean="0"/>
              <a:t> (</a:t>
            </a:r>
            <a:r>
              <a:rPr lang="ru-RU" sz="1600" dirty="0" smtClean="0"/>
              <a:t>средство для загрузки компьютера с помощью сетевой карты без использования локальных жестких дисков))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4572008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Обновление</a:t>
            </a:r>
            <a:r>
              <a:rPr lang="en-US" dirty="0" smtClean="0"/>
              <a:t> </a:t>
            </a:r>
            <a:r>
              <a:rPr lang="ru-RU" dirty="0" smtClean="0"/>
              <a:t>производилось до версий </a:t>
            </a:r>
            <a:r>
              <a:rPr lang="en-US" dirty="0" smtClean="0"/>
              <a:t>FC </a:t>
            </a:r>
            <a:r>
              <a:rPr lang="ru-RU" dirty="0" smtClean="0"/>
              <a:t>и </a:t>
            </a:r>
            <a:r>
              <a:rPr lang="en-US" dirty="0" smtClean="0"/>
              <a:t>FD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Измерение и анализ показателей производительности и отказоустойчивости ПК для каждой версии установленного микропрограммного обеспечения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643050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Для измерения показателей производительности использовалась программ </a:t>
            </a:r>
            <a:r>
              <a:rPr lang="en-US" dirty="0" err="1" smtClean="0"/>
              <a:t>PerfomanceTest</a:t>
            </a:r>
            <a:r>
              <a:rPr lang="en-US" dirty="0" smtClean="0"/>
              <a:t>, </a:t>
            </a:r>
            <a:r>
              <a:rPr lang="ru-RU" dirty="0" smtClean="0"/>
              <a:t> измеряющая основные показатели  быстродействия компьютера и сравнивающая их затем в процентном соотношении с показателями производительности подобных устройств.</a:t>
            </a:r>
            <a:endParaRPr lang="ru-RU" dirty="0"/>
          </a:p>
          <a:p>
            <a:pPr algn="just"/>
            <a:r>
              <a:rPr lang="ru-RU" dirty="0" smtClean="0"/>
              <a:t>	Отказоустойчивость, то есть способность компьютера работать долгое время под нагрузками без ошибок определялась программой ОССТ, которая проводит стресс-тест основных систем компьютера путём вычисления им больших объемов данных.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4889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Интерфейс программы </a:t>
            </a:r>
            <a:r>
              <a:rPr lang="en-US" sz="2000" dirty="0" err="1" smtClean="0"/>
              <a:t>PerfomanceTest</a:t>
            </a:r>
            <a:endParaRPr lang="ru-RU" sz="2000" dirty="0"/>
          </a:p>
        </p:txBody>
      </p:sp>
      <p:pic>
        <p:nvPicPr>
          <p:cNvPr id="1026" name="Picture 2" descr="C:\Users\RocketMan\Desktop\Perfom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2"/>
            <a:ext cx="7048498" cy="4405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41753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Интерфейс программы ОССТ</a:t>
            </a:r>
            <a:endParaRPr lang="ru-RU" sz="2000" dirty="0"/>
          </a:p>
        </p:txBody>
      </p:sp>
      <p:pic>
        <p:nvPicPr>
          <p:cNvPr id="2050" name="Picture 2" descr="C:\Users\RocketMan\Desktop\ОС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182571" cy="4424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352</TotalTime>
  <Words>375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Зависимость качества работы аппаратных средств от предустановленного микропрограммного обеспечения</vt:lpstr>
      <vt:lpstr>Цели работы</vt:lpstr>
      <vt:lpstr>Этапы работы</vt:lpstr>
      <vt:lpstr>Анализ предустановленного микропрограммного обеспечения на аппаратной базе БИК СФУ </vt:lpstr>
      <vt:lpstr>Слайд 5</vt:lpstr>
      <vt:lpstr>       Анализ обновлений для микропрограммного обеспечения аппаратной базы БИК СФУ </vt:lpstr>
      <vt:lpstr>Измерение и анализ показателей производительности и отказоустойчивости ПК для каждой версии установленного микропрограммного обеспечения</vt:lpstr>
      <vt:lpstr>Интерфейс программы PerfomanceTest</vt:lpstr>
      <vt:lpstr>Интерфейс программы ОССТ</vt:lpstr>
      <vt:lpstr>Слайд 10</vt:lpstr>
      <vt:lpstr>Слайд 11</vt:lpstr>
      <vt:lpstr>Слайд 12</vt:lpstr>
      <vt:lpstr>Слайд 13</vt:lpstr>
      <vt:lpstr>Слайд 14</vt:lpstr>
      <vt:lpstr>Выводы</vt:lpstr>
      <vt:lpstr>Рекомендации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Зависимость качества работы аппаратных средств от предустановленного микропрограммного обеспечения</dc:title>
  <dc:creator>RocketMan</dc:creator>
  <cp:lastModifiedBy>vk</cp:lastModifiedBy>
  <cp:revision>67</cp:revision>
  <dcterms:created xsi:type="dcterms:W3CDTF">2015-02-09T12:18:38Z</dcterms:created>
  <dcterms:modified xsi:type="dcterms:W3CDTF">2015-05-15T01:13:41Z</dcterms:modified>
</cp:coreProperties>
</file>