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83" r:id="rId4"/>
    <p:sldId id="261" r:id="rId5"/>
    <p:sldId id="258" r:id="rId6"/>
    <p:sldId id="260" r:id="rId7"/>
    <p:sldId id="259" r:id="rId8"/>
    <p:sldId id="285" r:id="rId9"/>
    <p:sldId id="288" r:id="rId10"/>
    <p:sldId id="289" r:id="rId11"/>
    <p:sldId id="290" r:id="rId12"/>
    <p:sldId id="291" r:id="rId13"/>
    <p:sldId id="266" r:id="rId14"/>
    <p:sldId id="264" r:id="rId15"/>
    <p:sldId id="292" r:id="rId16"/>
    <p:sldId id="293" r:id="rId17"/>
    <p:sldId id="294" r:id="rId18"/>
    <p:sldId id="295" r:id="rId19"/>
    <p:sldId id="286" r:id="rId20"/>
    <p:sldId id="284" r:id="rId21"/>
    <p:sldId id="287" r:id="rId22"/>
    <p:sldId id="296" r:id="rId23"/>
    <p:sldId id="297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573"/>
    <a:srgbClr val="4DADC3"/>
    <a:srgbClr val="FFFC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iev.all.biz/ocifrovka-knig-s18018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ui.ru/sites/default/files/image/news/11111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luxfon.com/images/201203/luxfon.com_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495300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законы, нормативы, стандарты, рекомендации…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64096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Нормативно-правовое обеспечение деятельности библиотек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92080" y="6021288"/>
            <a:ext cx="3621360" cy="62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Константинова Евгения Николаевна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1200" i="1" dirty="0" smtClean="0"/>
              <a:t>зав. методическим кабинетом НБ </a:t>
            </a:r>
            <a:r>
              <a:rPr lang="ru-RU" sz="1200" i="1" dirty="0" err="1" smtClean="0"/>
              <a:t>СибГТУ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1080120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600" dirty="0" smtClean="0"/>
              <a:t>проект приказа Министерства труда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«Об утверждении профессионального стандарта специалиста в области библиотечно-информационной деятельности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600" dirty="0" smtClean="0"/>
              <a:t>(текст проекта размещен на </a:t>
            </a:r>
            <a:r>
              <a:rPr lang="ru-RU" sz="1600" b="1" dirty="0" err="1" smtClean="0"/>
              <a:t>www.regulation.gov.ru</a:t>
            </a:r>
            <a:r>
              <a:rPr lang="ru-RU" sz="1600" dirty="0" smtClean="0"/>
              <a:t>)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768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на основе утвержденного нормативного документа «Уровни квалификации в целях разработки проектов профессиональных  стандартов», утвержденными приказом Министерства труда Российской Федерации №148н от 12 апреля 2013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059640"/>
          <a:ext cx="8208912" cy="3682380"/>
        </p:xfrm>
        <a:graphic>
          <a:graphicData uri="http://schemas.openxmlformats.org/drawingml/2006/table">
            <a:tbl>
              <a:tblPr/>
              <a:tblGrid>
                <a:gridCol w="542058"/>
                <a:gridCol w="3599708"/>
                <a:gridCol w="3002758"/>
                <a:gridCol w="1064388"/>
              </a:tblGrid>
              <a:tr h="3475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Обобщенные трудовые функции, 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уровни и возможные  наименования должностей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7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ОТФ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Должности, позиции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1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Выполнение  работ по формированию, учету, обработке и организации  фонда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Библиотекарь-комплектатор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Эксперт по комплектованию библиотечного фонда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Выполнение  работ по формированию, учету, обработке и организации  фонда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Библиотекарь-каталогизатор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Библиотекарь- эксперт по сохранению библиотечного фонда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справочно-библиографического аппарата библиотеки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Библиограф, главный библиограф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Справочно-библиографическое и информационное  обслуживание  пользователей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Библиограф, главный библиограф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Библиотечное обслуживание пользователей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Библиотекарь, главный библиотекарь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культурно-просветительных   и досуговых  услуг пользователям библиотеки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Методист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Главный библиотекарь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Научно-аналитическая, методическая и консультационная работа 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Методист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2232248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700" dirty="0" smtClean="0"/>
              <a:t>31 октября 2014 г. утвержден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«Модельный стандарт деятельности общедоступной библиотеки» </a:t>
            </a:r>
          </a:p>
          <a:p>
            <a:endParaRPr lang="ru-RU" sz="1700" dirty="0" smtClean="0"/>
          </a:p>
          <a:p>
            <a:endParaRPr lang="ru-RU" sz="1700" dirty="0" smtClean="0"/>
          </a:p>
          <a:p>
            <a:r>
              <a:rPr lang="ru-RU" sz="1600" dirty="0" smtClean="0"/>
              <a:t>доработка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проекта Модельного стандарта вузовской библиотеки </a:t>
            </a:r>
            <a:r>
              <a:rPr lang="ru-RU" sz="1700" dirty="0" smtClean="0"/>
              <a:t>–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 2015 г.</a:t>
            </a:r>
          </a:p>
        </p:txBody>
      </p:sp>
      <p:pic>
        <p:nvPicPr>
          <p:cNvPr id="31746" name="Picture 2" descr="https://lib.1september.ru/2006/08/2_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15076" y="3789040"/>
            <a:ext cx="5321259" cy="28772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792088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/>
              <a:t>Разработка нормативного документа  «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Типовое положение об электронном каталоге библиотеки»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780928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НТБ – № 12 (2014 г.)</a:t>
            </a:r>
          </a:p>
        </p:txBody>
      </p:sp>
      <p:pic>
        <p:nvPicPr>
          <p:cNvPr id="32772" name="Picture 4" descr="http://alf-kai.ru/biblioteka/bib2l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284984"/>
            <a:ext cx="5498233" cy="28320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Регламентирующие документы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1368152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«Каталогизация законодательных материалов»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(одобрены Постоянным комитетом Межрегионального комитета по каталогизации РБА, окт. 2014 г.)</a:t>
            </a:r>
          </a:p>
        </p:txBody>
      </p:sp>
      <p:pic>
        <p:nvPicPr>
          <p:cNvPr id="28686" name="Picture 14" descr="checklist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5148390" y="4077071"/>
            <a:ext cx="3816097" cy="260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2" name="Picture 10" descr="Рекомендации авторам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49337">
            <a:off x="6985006" y="5942457"/>
            <a:ext cx="738035" cy="46127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Регламентирующие документы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3068960"/>
            <a:ext cx="8424936" cy="792088"/>
          </a:xfrm>
          <a:prstGeom prst="rect">
            <a:avLst/>
          </a:prstGeo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00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документа </a:t>
            </a: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«Научно-методическая деятельность ЦБ субъекта РФ: примерное положение»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1457418"/>
            <a:ext cx="8280920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/>
              <a:t>Разработка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документов, регламентирующих работу в социальных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медиа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700" dirty="0" smtClean="0"/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 smtClean="0"/>
          </a:p>
          <a:p>
            <a:pPr marL="365125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700" dirty="0" smtClean="0"/>
              <a:t>стратегия деятельности библиотеки в социальных </a:t>
            </a:r>
            <a:r>
              <a:rPr lang="ru-RU" sz="1700" dirty="0" err="1" smtClean="0"/>
              <a:t>медиа</a:t>
            </a:r>
            <a:r>
              <a:rPr lang="ru-RU" sz="1700" dirty="0" smtClean="0"/>
              <a:t>;</a:t>
            </a:r>
          </a:p>
          <a:p>
            <a:pPr marL="365125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700" dirty="0" smtClean="0"/>
              <a:t> регламент работы в </a:t>
            </a:r>
            <a:r>
              <a:rPr lang="ru-RU" sz="1700" dirty="0" err="1" smtClean="0"/>
              <a:t>соцмедиа</a:t>
            </a:r>
            <a:r>
              <a:rPr lang="ru-RU" sz="1700" dirty="0" smtClean="0"/>
              <a:t>, </a:t>
            </a:r>
            <a:r>
              <a:rPr lang="ru-RU" sz="1700" dirty="0" err="1" smtClean="0"/>
              <a:t>в</a:t>
            </a:r>
            <a:r>
              <a:rPr lang="ru-RU" sz="1700" dirty="0" smtClean="0"/>
              <a:t> том числе должностные инструкции;</a:t>
            </a:r>
          </a:p>
          <a:p>
            <a:pPr marL="365125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700" dirty="0" smtClean="0"/>
              <a:t>критерии оценки эффективности;</a:t>
            </a:r>
          </a:p>
          <a:p>
            <a:pPr marL="365125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700" dirty="0" smtClean="0"/>
              <a:t>этические нормативы поведения официальных  представителей библиотеки в социальных </a:t>
            </a:r>
            <a:r>
              <a:rPr lang="ru-RU" sz="1700" dirty="0" err="1" smtClean="0"/>
              <a:t>медиа</a:t>
            </a:r>
            <a:r>
              <a:rPr lang="ru-RU" sz="1700" dirty="0" smtClean="0"/>
              <a:t>;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Регламентирующие документы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http://www.towave.ru/sites/default/files/imagecache/original/wysiwyg_imageupload/user-192/socmedia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75094"/>
            <a:ext cx="3078088" cy="230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content.izvestia.ru/media/3/news/2014/05/571606/Snimok_ekrana_2014-05-28_v_16.30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74016"/>
            <a:ext cx="6732240" cy="3783983"/>
          </a:xfrm>
          <a:prstGeom prst="rect">
            <a:avLst/>
          </a:prstGeom>
          <a:noFill/>
        </p:spPr>
      </p:pic>
      <p:pic>
        <p:nvPicPr>
          <p:cNvPr id="33794" name="Picture 2" descr="http://cs419131.vk.me/v419131728/66b2/srR5n8ayk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9424"/>
            <a:ext cx="5753100" cy="3838576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9512" y="1556792"/>
            <a:ext cx="8604448" cy="12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365760" marR="0" lvl="0" indent="-256032" defTabSz="914400" fontAlgn="base">
              <a:lnSpc>
                <a:spcPct val="150000"/>
              </a:lnSpc>
              <a:spcBef>
                <a:spcPts val="300"/>
              </a:spcBef>
              <a:spcAft>
                <a:spcPts val="1000"/>
              </a:spcAft>
              <a:buClr>
                <a:schemeClr val="accent3"/>
              </a:buClr>
              <a:buSzTx/>
              <a:buFont typeface="Georgia"/>
              <a:buChar char="•"/>
              <a:tabLst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Министерство образования и науки планирует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обязать высшие учебные заведения открыто публиковать дипломы своих выпускников.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заметку: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528" y="1628800"/>
            <a:ext cx="8604448" cy="1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изменения в Постановлении Правительства РФ от 13.10.2008 № 749 (ред. 2014 г.)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"Об особенностях направления работников в служебные командировки"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u="sng" dirty="0" smtClean="0">
                <a:solidFill>
                  <a:schemeClr val="accent5">
                    <a:lumMod val="50000"/>
                  </a:schemeClr>
                </a:solidFill>
              </a:rPr>
              <a:t>Действуют с 8 января 2015 г.</a:t>
            </a:r>
          </a:p>
        </p:txBody>
      </p:sp>
      <p:sp>
        <p:nvSpPr>
          <p:cNvPr id="34818" name="AutoShape 2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://www.oviont.ru/img_art/artpic2/art824_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3259094"/>
            <a:ext cx="3528392" cy="3369814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заметку: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9" y="3933056"/>
            <a:ext cx="4680520" cy="102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/>
              <a:t>служебные </a:t>
            </a:r>
            <a:r>
              <a:rPr lang="ru-RU" sz="1400" dirty="0" smtClean="0"/>
              <a:t>задания не </a:t>
            </a:r>
            <a:r>
              <a:rPr lang="ru-RU" sz="1400" dirty="0" smtClean="0"/>
              <a:t>оформляются;</a:t>
            </a:r>
          </a:p>
          <a:p>
            <a:pPr indent="365125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dirty="0" smtClean="0"/>
              <a:t>командировочное </a:t>
            </a:r>
            <a:r>
              <a:rPr lang="ru-RU" sz="1400" dirty="0" smtClean="0"/>
              <a:t>удостоверение работнику не </a:t>
            </a:r>
            <a:r>
              <a:rPr lang="ru-RU" sz="1400" dirty="0" smtClean="0"/>
              <a:t>выдаётся.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528" y="1894766"/>
            <a:ext cx="8820472" cy="378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Единые рекомендации по установлению на федеральном, региональном и местном уровнях систем оплаты труда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работников государственных и муниципальных учреждений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2015 год.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Утв. 24 декабря 2014 г.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Работники вправе сами выбирать банк, куда переводить зарплату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(ст. 3 Федерального закона от 4 ноября 2014 г. № ЗЗЗ-ФЗ)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Оригинал трудовой книжки можно выдавать работнику на руки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(ст. 18 Федерального закона от 21 июля 2014 г. № 216-ФЗ).  С 1 января 2015 года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818" name="AutoShape 2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заметку: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528" y="1793139"/>
            <a:ext cx="8640960" cy="83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Пересмотр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ГОСТ 7.1 – 2003. СИБИД. Библиографическая запись. Библиографическое описание. Общие требования и правила составления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818" name="AutoShape 2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yurist-online.net/userfiles/image/Trudovoy-kodex-zakon-o-komandirov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41147">
            <a:off x="4528011" y="3415775"/>
            <a:ext cx="2232945" cy="3161932"/>
          </a:xfrm>
          <a:prstGeom prst="rect">
            <a:avLst/>
          </a:prstGeom>
        </p:spPr>
      </p:pic>
      <p:pic>
        <p:nvPicPr>
          <p:cNvPr id="10" name="Рисунок 9" descr="isbd-cover-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566510"/>
            <a:ext cx="2033218" cy="273137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Стандарты СИБИД: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5679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	 ГОСТ Р 7. . –2015. СИБИД. Библиотечный фонд. Технология формирования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073941"/>
            <a:ext cx="4572001" cy="47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3324"/>
            <a:ext cx="3779912" cy="4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Стандарты СИБИД: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623618.vk.me/v623618146/11025/e7ZaHX7Zz2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74175">
            <a:off x="835413" y="4011520"/>
            <a:ext cx="2376263" cy="2388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1944216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указ президента РФ от 24.12.2014 N 808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"Об утверждении Основ государственной культурной политики"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законопроект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«О культуре в Российской Федерации»;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закон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«О библиотечном деле»;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radiovesti.ru/pics/b/179/7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3212976"/>
            <a:ext cx="4359920" cy="32699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4076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ГОСТ Р  7. 0.76─2015  Комплектование фонда документов. Термины и определения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2"/>
            <a:ext cx="3617098" cy="45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28900"/>
            <a:ext cx="3876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Стандарты СИБИД: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340768"/>
            <a:ext cx="8496944" cy="10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ГОСТ Р 7. … ─ 2015.  Электронные документы.    Основные виды, выходные сведения, технологические характеристики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38935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76968"/>
            <a:ext cx="3817435" cy="42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Стандарты СИБИД: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100392" cy="432048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ru-RU" sz="1800" i="1" u="sng" dirty="0" smtClean="0">
                <a:solidFill>
                  <a:schemeClr val="accent4">
                    <a:lumMod val="75000"/>
                  </a:schemeClr>
                </a:solidFill>
              </a:rPr>
              <a:t>действуют </a:t>
            </a:r>
            <a:r>
              <a:rPr lang="ru-RU" sz="1800" b="1" i="1" u="sng" dirty="0" smtClean="0">
                <a:solidFill>
                  <a:schemeClr val="accent4">
                    <a:lumMod val="75000"/>
                  </a:schemeClr>
                </a:solidFill>
              </a:rPr>
              <a:t>с 1.07. 2014 </a:t>
            </a:r>
            <a:r>
              <a:rPr lang="ru-RU" sz="1800" i="1" u="sng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36912"/>
            <a:ext cx="802940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base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ГОСТ Р 7.0.17-2014 СИБИД. Система обязательного экземпляра документов. Производители, получатели, основные виды  документов</a:t>
            </a:r>
          </a:p>
          <a:p>
            <a:pPr marL="342900" indent="-342900" defTabSz="457200" fontAlgn="base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457200" fontAlgn="base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ГОСТ Р 7.0.16–2014 СИБИД. Книжные издания. Издательско-полиграфическое оформление текстового блока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548680"/>
            <a:ext cx="6446838" cy="87518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Стандарты СИБИД: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06084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indent="4413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ГОСТ Р 7.0.34-2014 СИБИД. Правила упрощенной транслитерации русского письма латинским алфавитом </a:t>
            </a:r>
          </a:p>
          <a:p>
            <a:pPr indent="441325">
              <a:buFont typeface="Wingdings" pitchFamily="2" charset="2"/>
              <a:buChar char="§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441325">
              <a:buFont typeface="Wingdings" pitchFamily="2" charset="2"/>
              <a:buChar char="§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441325">
              <a:buFont typeface="Wingdings" pitchFamily="2" charset="2"/>
              <a:buChar char="§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441325"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ГОСТ Р 7.0.20-2014 «СИБИД. Библиотечная статистика. Показатели и единицы исчисления».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100392" cy="432048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/>
            <a:r>
              <a:rPr lang="ru-RU" sz="1800" i="1" u="sng" dirty="0" smtClean="0">
                <a:solidFill>
                  <a:schemeClr val="accent4">
                    <a:lumMod val="75000"/>
                  </a:schemeClr>
                </a:solidFill>
              </a:rPr>
              <a:t>Вступили в действие </a:t>
            </a:r>
            <a:r>
              <a:rPr lang="ru-RU" sz="1800" b="1" i="1" u="sng" dirty="0" smtClean="0">
                <a:solidFill>
                  <a:schemeClr val="accent4">
                    <a:lumMod val="75000"/>
                  </a:schemeClr>
                </a:solidFill>
              </a:rPr>
              <a:t>с 01.01.2015 </a:t>
            </a:r>
            <a:r>
              <a:rPr lang="ru-RU" sz="1800" i="1" u="sng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sz="1800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548680"/>
            <a:ext cx="6446838" cy="87518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Стандарты СИБИД: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images/201203/luxfon.com_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17903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ВНИМАНИЕ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200800" cy="1584176"/>
          </a:xfrm>
          <a:solidFill>
            <a:srgbClr val="FFFCF3"/>
          </a:solidFill>
          <a:effectLst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от 5 мая 2014 г.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N 97-ФЗ «О внесении изменений в Федеральный закон "Об информации, информационных технологиях и о защите информации»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(ред. от 21.07.2014)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(вступил в силу 1 августа 2014 г. )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blog.pravo.ru/uploads/images/00/44/08/2013/01/28/0cb84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3212976"/>
            <a:ext cx="5328592" cy="334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7560840" cy="1584176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1 октября 2014 г.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вступил в силу Федеральный закон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№35-ФЗ, ст.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ГК 1275 «Свободное использование произведения библиотеками, архивами и образовательными учреждениями»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Оцифровка книг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3317988"/>
            <a:ext cx="4456565" cy="3156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316416" cy="1800200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"антипиратский закон" (№ 197-ФЗ «О внесении изменений в отдельные законодательные акты российской федерации по вопросам защиты интеллектуальных прав в информационно-телекоммуникационных сетях»)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распространяется теперь на книги, музыку и программное обеспечение (но не на фотографии). </a:t>
            </a:r>
            <a:endParaRPr lang="ru-RU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Антипиратский закон защитит музыку с 1 декабря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3930536"/>
            <a:ext cx="4961084" cy="256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573016"/>
            <a:ext cx="38164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Вступит в силу с 1 мая 2015 года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400" dirty="0" smtClean="0"/>
              <a:t>- №364-ФЗ «О внесении изменений в Федеральный закон «Об информации, информационных технологиях и о защите информации» и Гражданский процессуальный кодекс Российской Федерации».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1800200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№ 327-ФЗ «О меценатской деятельности»</a:t>
            </a:r>
          </a:p>
          <a:p>
            <a:pPr marL="1082675" indent="366713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  … деятельность по безвозмездной передаче имущества, в том числе денежных средств, или прав владения, пользования, распоряжения имуществом и (или) безвозмездные выполнение работ и оказание услуг в сфере культуры и образования в области культуры и искусства, направленные на сохранение культурных ценностей и развитие деятельности в сфере культуры и образования в области культуры и искусства»</a:t>
            </a:r>
          </a:p>
        </p:txBody>
      </p:sp>
      <p:pic>
        <p:nvPicPr>
          <p:cNvPr id="2050" name="Picture 2" descr="Подписан закон &quot;О меценатской деятельнос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306896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4051847"/>
            <a:ext cx="5472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«...получателями меценатской поддержки могут являться государственные, муниципальные, негосударственные некоммерческие организации культуры,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образовательные организации, реализующие образовательные программы в области культуры и искусства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…» (</a:t>
            </a:r>
            <a:r>
              <a:rPr lang="ru-RU" sz="1200" i="1" dirty="0" smtClean="0">
                <a:solidFill>
                  <a:srgbClr val="000000"/>
                </a:solidFill>
                <a:ea typeface="Times New Roman" pitchFamily="18" charset="0"/>
              </a:rPr>
              <a:t>ст. 4</a:t>
            </a:r>
            <a:r>
              <a:rPr lang="ru-RU" sz="1200" i="1" dirty="0" smtClean="0">
                <a:solidFill>
                  <a:srgbClr val="000000"/>
                </a:solidFill>
                <a:ea typeface="Times New Roman" pitchFamily="18" charset="0"/>
              </a:rPr>
              <a:t>, п. </a:t>
            </a:r>
            <a:r>
              <a:rPr lang="ru-RU" sz="1200" i="1" dirty="0" smtClean="0">
                <a:solidFill>
                  <a:srgbClr val="000000"/>
                </a:solidFill>
                <a:ea typeface="Times New Roman" pitchFamily="18" charset="0"/>
              </a:rPr>
              <a:t>4)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2016224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отмена приказа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Рособрнадзора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№1953 от 5 сентября 2011 года “Об утверждении лицензионных нормативов к наличию у лицензиата учебной, учебно-методической литературы и иных библиотечно-информационных ресурсов и средств обеспечения образовательного процесса по реализуемым в соответствии с лицензией на осуществление образовательной деятельности образовательным программам высшего профессионального образования”. 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149150" cy="219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eui.ru/sites/default/files/imagecache/news/image/news/11111.gif">
            <a:hlinkClick r:id="rId3" tooltip="Опубликован Приказ «Рособрнадзора» о госаккредитации ТЭЮИ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17640"/>
            <a:ext cx="4050450" cy="324036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446838" cy="11767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1080120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/>
              <a:t>Приказ Министерства культуры РФ от 30.12.2014 N 2477 </a:t>
            </a:r>
            <a:br>
              <a:rPr lang="ru-RU" sz="1600" dirty="0" smtClean="0"/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 утверждении типовых отраслевых норм труда на работы, выполняемые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библиотеках« </a:t>
            </a:r>
            <a:r>
              <a:rPr lang="ru-RU" sz="1600" dirty="0" smtClean="0"/>
              <a:t>(текст </a:t>
            </a:r>
            <a:r>
              <a:rPr lang="ru-RU" sz="1600" dirty="0" smtClean="0"/>
              <a:t>проекта размещен на </a:t>
            </a:r>
            <a:r>
              <a:rPr lang="ru-RU" sz="1600" b="1" dirty="0" err="1" smtClean="0"/>
              <a:t>www.regulation.gov.ru</a:t>
            </a:r>
            <a:r>
              <a:rPr lang="ru-RU" sz="1600" dirty="0" smtClean="0"/>
              <a:t>)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http://www.solidarnost.org/netcat_files/1078/1078/jur081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94718" y="3577611"/>
            <a:ext cx="2949281" cy="30197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2708920"/>
            <a:ext cx="64807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/>
              <a:t>Типовые отраслевые нормы труда на работы, выполняемые….:</a:t>
            </a:r>
          </a:p>
          <a:p>
            <a:pPr fontAlgn="base"/>
            <a:endParaRPr lang="ru-RU" sz="1400" dirty="0" smtClean="0"/>
          </a:p>
          <a:p>
            <a:pPr lvl="0" fontAlgn="base"/>
            <a:r>
              <a:rPr lang="ru-RU" sz="1400" b="1" dirty="0" smtClean="0"/>
              <a:t>1.    </a:t>
            </a:r>
            <a:r>
              <a:rPr lang="ru-RU" sz="1400" dirty="0" smtClean="0"/>
              <a:t>… в государственных (муниципальных)  библиотеках (без использования автоматизированных систем управления процессами);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b="1" dirty="0" smtClean="0"/>
              <a:t>2.   </a:t>
            </a:r>
            <a:r>
              <a:rPr lang="ru-RU" sz="1400" dirty="0" smtClean="0"/>
              <a:t>… в государственных (муниципальных) библиотеках (на основе автоматизированных систем управления процессами);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b="1" dirty="0" smtClean="0"/>
              <a:t>3.   </a:t>
            </a:r>
            <a:r>
              <a:rPr lang="ru-RU" sz="1400" dirty="0" smtClean="0"/>
              <a:t>…  в специализированных библиотеках для инвалидов по зрению;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b="1" dirty="0" smtClean="0"/>
              <a:t>4.   </a:t>
            </a:r>
            <a:r>
              <a:rPr lang="ru-RU" sz="1400" dirty="0" smtClean="0"/>
              <a:t>…. в детских, юношеских библиотеках, в библиотеках НИИ, образовательных учреждений (без использования автоматизированных систем) ;</a:t>
            </a:r>
          </a:p>
          <a:p>
            <a:pPr lvl="0" fontAlgn="base"/>
            <a:endParaRPr lang="ru-RU" sz="1400" dirty="0" smtClean="0"/>
          </a:p>
          <a:p>
            <a:pPr lvl="0" fontAlgn="base"/>
            <a:r>
              <a:rPr lang="ru-RU" sz="1400" b="1" dirty="0" smtClean="0"/>
              <a:t>5.   </a:t>
            </a:r>
            <a:r>
              <a:rPr lang="ru-RU" sz="1400" dirty="0" smtClean="0"/>
              <a:t>… детских, юношеских библиотеках, в библиотеках НИИ, образовательных учреждений (на основе автоматизированных систем управления процессами)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1080120"/>
          </a:xfrm>
          <a:solidFill>
            <a:srgbClr val="FFFC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/>
              <a:t>Приказ  Министерства культуры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«Об определении Порядка обеспечения для инвалидов условий доступности библиотек и библиотечного обслуживания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600" dirty="0" smtClean="0"/>
              <a:t>(текст </a:t>
            </a:r>
            <a:r>
              <a:rPr lang="ru-RU" sz="1600" dirty="0" smtClean="0"/>
              <a:t>размещен </a:t>
            </a:r>
            <a:r>
              <a:rPr lang="ru-RU" sz="1600" dirty="0" smtClean="0"/>
              <a:t>на </a:t>
            </a:r>
            <a:r>
              <a:rPr lang="ru-RU" sz="1600" b="1" dirty="0" err="1" smtClean="0"/>
              <a:t>www.regulation.gov.ru</a:t>
            </a:r>
            <a:r>
              <a:rPr lang="ru-RU" sz="1600" dirty="0" smtClean="0"/>
              <a:t>)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brstu.ru/images/stories/news/inval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42621"/>
            <a:ext cx="4499992" cy="3115379"/>
          </a:xfrm>
          <a:prstGeom prst="rect">
            <a:avLst/>
          </a:prstGeom>
          <a:noFill/>
        </p:spPr>
      </p:pic>
      <p:pic>
        <p:nvPicPr>
          <p:cNvPr id="1028" name="Picture 4" descr="http://www.tverlib.ru/ds/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2"/>
            <a:ext cx="2376264" cy="2201498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446838" cy="875184"/>
          </a:xfrm>
        </p:spPr>
        <p:txBody>
          <a:bodyPr vert="horz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Законодательство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92896"/>
            <a:ext cx="8064896" cy="102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(в связи с федеральным законом от 1 декабря 2014 г. № 419-ФЗ "О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инвалидов«)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4084</TotalTime>
  <Words>992</Words>
  <Application>Microsoft Office PowerPoint</Application>
  <PresentationFormat>Экран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Нормативно-правовое обеспечение деятельности библиотек</vt:lpstr>
      <vt:lpstr>Законодательство</vt:lpstr>
      <vt:lpstr>Законодательство</vt:lpstr>
      <vt:lpstr>Законодательство</vt:lpstr>
      <vt:lpstr>Законодательство</vt:lpstr>
      <vt:lpstr>Законодательство</vt:lpstr>
      <vt:lpstr>Законодательство</vt:lpstr>
      <vt:lpstr>Законодательство</vt:lpstr>
      <vt:lpstr>Законодательство</vt:lpstr>
      <vt:lpstr>Законодательство</vt:lpstr>
      <vt:lpstr>Законодательство</vt:lpstr>
      <vt:lpstr>Регламентирующие документы</vt:lpstr>
      <vt:lpstr>Регламентирующие документы</vt:lpstr>
      <vt:lpstr>Регламентирующие документы</vt:lpstr>
      <vt:lpstr>На заметку:</vt:lpstr>
      <vt:lpstr>На заметку:</vt:lpstr>
      <vt:lpstr>На заметку:</vt:lpstr>
      <vt:lpstr>Стандарты СИБИД:</vt:lpstr>
      <vt:lpstr>Стандарты СИБИД:</vt:lpstr>
      <vt:lpstr>Стандарты СИБИД:</vt:lpstr>
      <vt:lpstr>Стандарты СИБИД:</vt:lpstr>
      <vt:lpstr>Слайд 22</vt:lpstr>
      <vt:lpstr>Слайд 23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Законы, стандарты, находки,….</dc:title>
  <cp:lastModifiedBy>nmo</cp:lastModifiedBy>
  <cp:revision>336</cp:revision>
  <dcterms:modified xsi:type="dcterms:W3CDTF">2015-04-13T02:56:46Z</dcterms:modified>
</cp:coreProperties>
</file>