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handoutMasterIdLst>
    <p:handoutMasterId r:id="rId32"/>
  </p:handoutMasterIdLst>
  <p:sldIdLst>
    <p:sldId id="256" r:id="rId2"/>
    <p:sldId id="311" r:id="rId3"/>
    <p:sldId id="296" r:id="rId4"/>
    <p:sldId id="273" r:id="rId5"/>
    <p:sldId id="289" r:id="rId6"/>
    <p:sldId id="304" r:id="rId7"/>
    <p:sldId id="305" r:id="rId8"/>
    <p:sldId id="297" r:id="rId9"/>
    <p:sldId id="303" r:id="rId10"/>
    <p:sldId id="306" r:id="rId11"/>
    <p:sldId id="307" r:id="rId12"/>
    <p:sldId id="292" r:id="rId13"/>
    <p:sldId id="293" r:id="rId14"/>
    <p:sldId id="291" r:id="rId15"/>
    <p:sldId id="298" r:id="rId16"/>
    <p:sldId id="286" r:id="rId17"/>
    <p:sldId id="299" r:id="rId18"/>
    <p:sldId id="300" r:id="rId19"/>
    <p:sldId id="301" r:id="rId20"/>
    <p:sldId id="270" r:id="rId21"/>
    <p:sldId id="314" r:id="rId22"/>
    <p:sldId id="315" r:id="rId23"/>
    <p:sldId id="309" r:id="rId24"/>
    <p:sldId id="310" r:id="rId25"/>
    <p:sldId id="312" r:id="rId26"/>
    <p:sldId id="313" r:id="rId27"/>
    <p:sldId id="267" r:id="rId28"/>
    <p:sldId id="269" r:id="rId29"/>
    <p:sldId id="281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60" autoAdjust="0"/>
  </p:normalViewPr>
  <p:slideViewPr>
    <p:cSldViewPr>
      <p:cViewPr varScale="1">
        <p:scale>
          <a:sx n="94" d="100"/>
          <a:sy n="9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BCF1-5661-4644-92A7-EB8199891571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CE9C-23C2-42BB-B604-201B20AC6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1086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67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5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9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48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0407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5480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82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9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8673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09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88A3EC-E854-46B6-A647-F0BBEFF0D2C5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1D6595-B667-4CD9-B5F2-A3215E1AA2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97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solidFill>
                  <a:schemeClr val="tx1"/>
                </a:solidFill>
              </a:rPr>
              <a:t>Программные разработки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на </a:t>
            </a:r>
            <a:r>
              <a:rPr lang="ru-RU" sz="3600" b="1" dirty="0">
                <a:solidFill>
                  <a:schemeClr val="tx1"/>
                </a:solidFill>
              </a:rPr>
              <a:t>базе АБИС </a:t>
            </a:r>
            <a:r>
              <a:rPr lang="ru-RU" sz="3600" b="1" dirty="0" smtClean="0">
                <a:solidFill>
                  <a:schemeClr val="tx1"/>
                </a:solidFill>
              </a:rPr>
              <a:t>ИРБИС </a:t>
            </a:r>
            <a:r>
              <a:rPr lang="ru-RU" sz="3600" b="1" smtClean="0">
                <a:solidFill>
                  <a:schemeClr val="tx1"/>
                </a:solidFill>
              </a:rPr>
              <a:t>в БИК </a:t>
            </a:r>
            <a:r>
              <a:rPr lang="ru-RU" sz="3600" b="1" dirty="0" smtClean="0">
                <a:solidFill>
                  <a:schemeClr val="tx1"/>
                </a:solidFill>
              </a:rPr>
              <a:t>СФУ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7148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Красноярский Ирбис-клуб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«САБ ИРБИС: опыт работы и перспективы развития»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357826"/>
            <a:ext cx="4682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Николаева  Л.Г., начальник отдела АБИС</a:t>
            </a:r>
          </a:p>
          <a:p>
            <a:r>
              <a:rPr lang="ru-RU" sz="2000" b="1" dirty="0"/>
              <a:t>ресурсного центра БИК СФУ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8552"/>
            <a:ext cx="8229600" cy="5111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АИС ИПАС и Ирбис: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095" t="15995" r="2381" b="10248"/>
          <a:stretch>
            <a:fillRect/>
          </a:stretch>
        </p:blipFill>
        <p:spPr bwMode="auto">
          <a:xfrm>
            <a:off x="323528" y="908720"/>
            <a:ext cx="5150221" cy="4274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l="38477" t="20948" r="4166" b="3580"/>
          <a:stretch/>
        </p:blipFill>
        <p:spPr bwMode="auto">
          <a:xfrm>
            <a:off x="4211960" y="1725578"/>
            <a:ext cx="4785775" cy="4943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6A2BED-06E7-4BBC-8B2C-DAD6EEAD9AFC}"/>
              </a:ext>
            </a:extLst>
          </p:cNvPr>
          <p:cNvSpPr txBox="1"/>
          <p:nvPr/>
        </p:nvSpPr>
        <p:spPr>
          <a:xfrm>
            <a:off x="323528" y="5646118"/>
            <a:ext cx="363873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БД </a:t>
            </a:r>
            <a:r>
              <a:rPr lang="en-US" b="1" dirty="0"/>
              <a:t>ATHRA </a:t>
            </a:r>
            <a:r>
              <a:rPr lang="en-US" dirty="0"/>
              <a:t>– </a:t>
            </a:r>
            <a:br>
              <a:rPr lang="en-US" dirty="0"/>
            </a:br>
            <a:r>
              <a:rPr lang="ru-RU" dirty="0"/>
              <a:t>АВТОРИТЕТНЫЙ ФАЙЛ ИНДИВИДУАЛЬНЫХ АВТОРОВ</a:t>
            </a:r>
            <a:endParaRPr lang="ru-RU" b="1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3FBE1222-A38F-49A9-913F-B03787F14318}"/>
              </a:ext>
            </a:extLst>
          </p:cNvPr>
          <p:cNvCxnSpPr>
            <a:cxnSpLocks/>
          </p:cNvCxnSpPr>
          <p:nvPr/>
        </p:nvCxnSpPr>
        <p:spPr>
          <a:xfrm>
            <a:off x="2699792" y="4653136"/>
            <a:ext cx="0" cy="99298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D90EA10B-C014-4D4A-9A2A-047ADC4A1468}"/>
              </a:ext>
            </a:extLst>
          </p:cNvPr>
          <p:cNvCxnSpPr>
            <a:cxnSpLocks/>
          </p:cNvCxnSpPr>
          <p:nvPr/>
        </p:nvCxnSpPr>
        <p:spPr>
          <a:xfrm>
            <a:off x="2267744" y="4936105"/>
            <a:ext cx="0" cy="71001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ED6C8206-12DC-4FF5-95D5-CBB93AADF3F8}"/>
              </a:ext>
            </a:extLst>
          </p:cNvPr>
          <p:cNvCxnSpPr>
            <a:cxnSpLocks/>
          </p:cNvCxnSpPr>
          <p:nvPr/>
        </p:nvCxnSpPr>
        <p:spPr>
          <a:xfrm>
            <a:off x="2483768" y="4773773"/>
            <a:ext cx="0" cy="87234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9540" t="12957" r="9002" b="29878"/>
          <a:stretch>
            <a:fillRect/>
          </a:stretch>
        </p:blipFill>
        <p:spPr bwMode="auto">
          <a:xfrm>
            <a:off x="5357818" y="3714752"/>
            <a:ext cx="3594760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1538"/>
            <a:ext cx="7543800" cy="6126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Интеграция АИС ИПАС  и ЛК на сайте БИК: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008" t="9908" r="21162" b="7012"/>
          <a:stretch>
            <a:fillRect/>
          </a:stretch>
        </p:blipFill>
        <p:spPr bwMode="auto">
          <a:xfrm>
            <a:off x="500034" y="1000108"/>
            <a:ext cx="4985068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25" y="297803"/>
            <a:ext cx="7543800" cy="9006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ИС «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Книгообеспеченность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 на сайте БИК: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6995761" cy="191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605" t="26979" r="4428" b="27926"/>
          <a:stretch>
            <a:fillRect/>
          </a:stretch>
        </p:blipFill>
        <p:spPr bwMode="auto">
          <a:xfrm>
            <a:off x="214282" y="1714488"/>
            <a:ext cx="69294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86058"/>
            <a:ext cx="3356103" cy="3779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53" y="133877"/>
            <a:ext cx="7543800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ИС «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Книгообеспеченность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»: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выходные формы для списков литературы по дисциплинам и статистике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43138"/>
            <a:ext cx="6503937" cy="3041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53" y="1790463"/>
            <a:ext cx="6285786" cy="94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A11C51C0-0016-4EFC-84B9-31D65B1A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546" y="2492896"/>
            <a:ext cx="541677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39" y="1490190"/>
            <a:ext cx="8501122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Сбор данных для ИС </a:t>
            </a:r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«Книгообеспеченность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43168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0C05DA-557E-4C21-B7D3-2838ED4973DB}"/>
              </a:ext>
            </a:extLst>
          </p:cNvPr>
          <p:cNvSpPr txBox="1"/>
          <p:nvPr/>
        </p:nvSpPr>
        <p:spPr>
          <a:xfrm>
            <a:off x="1763688" y="3724011"/>
            <a:ext cx="496855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ИРБИС</a:t>
            </a:r>
          </a:p>
          <a:p>
            <a:pPr algn="ctr"/>
            <a:endParaRPr lang="ru-RU" b="1" dirty="0"/>
          </a:p>
        </p:txBody>
      </p:sp>
      <p:sp>
        <p:nvSpPr>
          <p:cNvPr id="9" name="Цилиндр 8">
            <a:extLst>
              <a:ext uri="{FF2B5EF4-FFF2-40B4-BE49-F238E27FC236}">
                <a16:creationId xmlns="" xmlns:a16="http://schemas.microsoft.com/office/drawing/2014/main" id="{94914BEA-F603-46E7-A48B-6E4038BEF770}"/>
              </a:ext>
            </a:extLst>
          </p:cNvPr>
          <p:cNvSpPr/>
          <p:nvPr/>
        </p:nvSpPr>
        <p:spPr>
          <a:xfrm>
            <a:off x="3190035" y="4067673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696942-A456-46C9-9329-BCC3312FE0A6}"/>
              </a:ext>
            </a:extLst>
          </p:cNvPr>
          <p:cNvSpPr txBox="1"/>
          <p:nvPr/>
        </p:nvSpPr>
        <p:spPr>
          <a:xfrm>
            <a:off x="2310638" y="4093630"/>
            <a:ext cx="89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БД </a:t>
            </a:r>
            <a:r>
              <a:rPr lang="en-US" dirty="0"/>
              <a:t>VUZ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1D9C2E-E306-49AA-A1E9-E9F7A0E96CD4}"/>
              </a:ext>
            </a:extLst>
          </p:cNvPr>
          <p:cNvSpPr txBox="1"/>
          <p:nvPr/>
        </p:nvSpPr>
        <p:spPr>
          <a:xfrm>
            <a:off x="5293766" y="417161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БД </a:t>
            </a:r>
            <a:r>
              <a:rPr lang="en-US" dirty="0" smtClean="0"/>
              <a:t>VUZ, RDR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A50BCA-5066-450D-89B8-26239AF2B899}"/>
              </a:ext>
            </a:extLst>
          </p:cNvPr>
          <p:cNvSpPr txBox="1"/>
          <p:nvPr/>
        </p:nvSpPr>
        <p:spPr>
          <a:xfrm>
            <a:off x="5651890" y="39193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БД ЭК</a:t>
            </a:r>
          </a:p>
        </p:txBody>
      </p:sp>
      <p:sp>
        <p:nvSpPr>
          <p:cNvPr id="13" name="Цилиндр 12">
            <a:extLst>
              <a:ext uri="{FF2B5EF4-FFF2-40B4-BE49-F238E27FC236}">
                <a16:creationId xmlns="" xmlns:a16="http://schemas.microsoft.com/office/drawing/2014/main" id="{A856B995-059C-44C7-A4E4-5815638A9685}"/>
              </a:ext>
            </a:extLst>
          </p:cNvPr>
          <p:cNvSpPr/>
          <p:nvPr/>
        </p:nvSpPr>
        <p:spPr>
          <a:xfrm>
            <a:off x="4972076" y="3975817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>
            <a:extLst>
              <a:ext uri="{FF2B5EF4-FFF2-40B4-BE49-F238E27FC236}">
                <a16:creationId xmlns="" xmlns:a16="http://schemas.microsoft.com/office/drawing/2014/main" id="{C8C293EA-2423-4C91-82C1-2BFBD399227A}"/>
              </a:ext>
            </a:extLst>
          </p:cNvPr>
          <p:cNvSpPr/>
          <p:nvPr/>
        </p:nvSpPr>
        <p:spPr>
          <a:xfrm>
            <a:off x="4818487" y="4105772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8F95F7-C677-4934-85F6-28861797DAB1}"/>
              </a:ext>
            </a:extLst>
          </p:cNvPr>
          <p:cNvSpPr txBox="1"/>
          <p:nvPr/>
        </p:nvSpPr>
        <p:spPr>
          <a:xfrm>
            <a:off x="4435688" y="5274573"/>
            <a:ext cx="30166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АСУ </a:t>
            </a:r>
            <a:r>
              <a:rPr lang="ru-RU" b="1" dirty="0" smtClean="0"/>
              <a:t>ВУЗа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C56E83-EE31-4124-9412-480ADCB2EBB0}"/>
              </a:ext>
            </a:extLst>
          </p:cNvPr>
          <p:cNvSpPr txBox="1"/>
          <p:nvPr/>
        </p:nvSpPr>
        <p:spPr>
          <a:xfrm>
            <a:off x="3387710" y="2075352"/>
            <a:ext cx="150584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ВНЕШНЯЯ ПРОГРАММА ОБРАБОТКИ ДАННЫХ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E33053-7F47-43EE-BCEE-65C20E10320E}"/>
              </a:ext>
            </a:extLst>
          </p:cNvPr>
          <p:cNvSpPr txBox="1"/>
          <p:nvPr/>
        </p:nvSpPr>
        <p:spPr>
          <a:xfrm>
            <a:off x="683568" y="2132856"/>
            <a:ext cx="161982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WEB-</a:t>
            </a:r>
            <a:r>
              <a:rPr lang="ru-RU" b="1" dirty="0"/>
              <a:t>интерфейс ИС на сайте БИК СФУ</a:t>
            </a:r>
          </a:p>
        </p:txBody>
      </p:sp>
      <p:sp>
        <p:nvSpPr>
          <p:cNvPr id="21" name="Стрелка: изогнутая вверх 20">
            <a:extLst>
              <a:ext uri="{FF2B5EF4-FFF2-40B4-BE49-F238E27FC236}">
                <a16:creationId xmlns="" xmlns:a16="http://schemas.microsoft.com/office/drawing/2014/main" id="{D32C5DCF-587D-48A7-848F-6DEEA0916EB7}"/>
              </a:ext>
            </a:extLst>
          </p:cNvPr>
          <p:cNvSpPr/>
          <p:nvPr/>
        </p:nvSpPr>
        <p:spPr>
          <a:xfrm rot="16200000">
            <a:off x="1826262" y="3057689"/>
            <a:ext cx="1416792" cy="285758"/>
          </a:xfrm>
          <a:prstGeom prst="bentUpArrow">
            <a:avLst>
              <a:gd name="adj1" fmla="val 25000"/>
              <a:gd name="adj2" fmla="val 22978"/>
              <a:gd name="adj3" fmla="val 2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изогнутая вверх 21">
            <a:extLst>
              <a:ext uri="{FF2B5EF4-FFF2-40B4-BE49-F238E27FC236}">
                <a16:creationId xmlns="" xmlns:a16="http://schemas.microsoft.com/office/drawing/2014/main" id="{3535B9BF-19DD-4FCF-9E13-10A77DCE7794}"/>
              </a:ext>
            </a:extLst>
          </p:cNvPr>
          <p:cNvSpPr/>
          <p:nvPr/>
        </p:nvSpPr>
        <p:spPr>
          <a:xfrm rot="16200000">
            <a:off x="4395846" y="3045593"/>
            <a:ext cx="1416792" cy="285758"/>
          </a:xfrm>
          <a:prstGeom prst="bentUpArrow">
            <a:avLst>
              <a:gd name="adj1" fmla="val 25000"/>
              <a:gd name="adj2" fmla="val 22978"/>
              <a:gd name="adj3" fmla="val 2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изогнутая вверх 23">
            <a:extLst>
              <a:ext uri="{FF2B5EF4-FFF2-40B4-BE49-F238E27FC236}">
                <a16:creationId xmlns="" xmlns:a16="http://schemas.microsoft.com/office/drawing/2014/main" id="{B419FD8C-F345-4EE0-A3C3-D1178682C54A}"/>
              </a:ext>
            </a:extLst>
          </p:cNvPr>
          <p:cNvSpPr/>
          <p:nvPr/>
        </p:nvSpPr>
        <p:spPr>
          <a:xfrm rot="10800000">
            <a:off x="3051683" y="2525025"/>
            <a:ext cx="285753" cy="14167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="" xmlns:a16="http://schemas.microsoft.com/office/drawing/2014/main" id="{7BF38503-9ECF-45EC-87F2-0B2AF0A6CFC0}"/>
              </a:ext>
            </a:extLst>
          </p:cNvPr>
          <p:cNvSpPr/>
          <p:nvPr/>
        </p:nvSpPr>
        <p:spPr>
          <a:xfrm>
            <a:off x="5671517" y="4686816"/>
            <a:ext cx="132163" cy="548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="" xmlns:a16="http://schemas.microsoft.com/office/drawing/2014/main" id="{097624DA-5482-467E-98FE-BC285A22A557}"/>
              </a:ext>
            </a:extLst>
          </p:cNvPr>
          <p:cNvSpPr/>
          <p:nvPr/>
        </p:nvSpPr>
        <p:spPr>
          <a:xfrm>
            <a:off x="5877922" y="4697141"/>
            <a:ext cx="132163" cy="548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4675F3-99A4-4013-9152-C5979DF3D5A8}"/>
              </a:ext>
            </a:extLst>
          </p:cNvPr>
          <p:cNvSpPr txBox="1"/>
          <p:nvPr/>
        </p:nvSpPr>
        <p:spPr>
          <a:xfrm>
            <a:off x="5603725" y="2075352"/>
            <a:ext cx="16198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ЭБС Лань, Инфра-М и др.</a:t>
            </a:r>
          </a:p>
        </p:txBody>
      </p:sp>
      <p:sp>
        <p:nvSpPr>
          <p:cNvPr id="29" name="Стрелка: вверх 28">
            <a:extLst>
              <a:ext uri="{FF2B5EF4-FFF2-40B4-BE49-F238E27FC236}">
                <a16:creationId xmlns="" xmlns:a16="http://schemas.microsoft.com/office/drawing/2014/main" id="{53A56DFA-ACB1-4630-ADD2-5AC3EA421BD6}"/>
              </a:ext>
            </a:extLst>
          </p:cNvPr>
          <p:cNvSpPr/>
          <p:nvPr/>
        </p:nvSpPr>
        <p:spPr>
          <a:xfrm rot="10800000" flipH="1">
            <a:off x="5984692" y="3054678"/>
            <a:ext cx="138218" cy="864697"/>
          </a:xfrm>
          <a:prstGeom prst="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изогнутая вверх 30">
            <a:extLst>
              <a:ext uri="{FF2B5EF4-FFF2-40B4-BE49-F238E27FC236}">
                <a16:creationId xmlns="" xmlns:a16="http://schemas.microsoft.com/office/drawing/2014/main" id="{9E0C21C4-A25E-49F8-91C4-6934FD131A0A}"/>
              </a:ext>
            </a:extLst>
          </p:cNvPr>
          <p:cNvSpPr/>
          <p:nvPr/>
        </p:nvSpPr>
        <p:spPr>
          <a:xfrm rot="16200000">
            <a:off x="6343613" y="4503344"/>
            <a:ext cx="1157100" cy="285758"/>
          </a:xfrm>
          <a:prstGeom prst="bentUpArrow">
            <a:avLst>
              <a:gd name="adj1" fmla="val 25000"/>
              <a:gd name="adj2" fmla="val 22978"/>
              <a:gd name="adj3" fmla="val 2365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верх 31">
            <a:extLst>
              <a:ext uri="{FF2B5EF4-FFF2-40B4-BE49-F238E27FC236}">
                <a16:creationId xmlns="" xmlns:a16="http://schemas.microsoft.com/office/drawing/2014/main" id="{23F11B83-0D30-4049-BE77-CB90C2624F27}"/>
              </a:ext>
            </a:extLst>
          </p:cNvPr>
          <p:cNvSpPr/>
          <p:nvPr/>
        </p:nvSpPr>
        <p:spPr>
          <a:xfrm rot="14619840">
            <a:off x="6609537" y="3666833"/>
            <a:ext cx="132163" cy="548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извлечение 32">
            <a:extLst>
              <a:ext uri="{FF2B5EF4-FFF2-40B4-BE49-F238E27FC236}">
                <a16:creationId xmlns="" xmlns:a16="http://schemas.microsoft.com/office/drawing/2014/main" id="{DC26DC6E-C099-45E7-A33F-AA1E21F23DA9}"/>
              </a:ext>
            </a:extLst>
          </p:cNvPr>
          <p:cNvSpPr/>
          <p:nvPr/>
        </p:nvSpPr>
        <p:spPr>
          <a:xfrm>
            <a:off x="7024556" y="3567187"/>
            <a:ext cx="211740" cy="293861"/>
          </a:xfrm>
          <a:prstGeom prst="flowChartExtra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714F2491-EE6E-428F-952F-AB8E8F412AAF}"/>
              </a:ext>
            </a:extLst>
          </p:cNvPr>
          <p:cNvSpPr/>
          <p:nvPr/>
        </p:nvSpPr>
        <p:spPr>
          <a:xfrm>
            <a:off x="7064538" y="3472926"/>
            <a:ext cx="151912" cy="15929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верх 36">
            <a:extLst>
              <a:ext uri="{FF2B5EF4-FFF2-40B4-BE49-F238E27FC236}">
                <a16:creationId xmlns="" xmlns:a16="http://schemas.microsoft.com/office/drawing/2014/main" id="{0C6A73F7-B931-48F1-893C-057F0EE0A23B}"/>
              </a:ext>
            </a:extLst>
          </p:cNvPr>
          <p:cNvSpPr/>
          <p:nvPr/>
        </p:nvSpPr>
        <p:spPr>
          <a:xfrm rot="10800000" flipH="1">
            <a:off x="5161604" y="4489929"/>
            <a:ext cx="132162" cy="734844"/>
          </a:xfrm>
          <a:prstGeom prst="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EB2292-AF02-4497-8E42-CCE214A6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0" y="986296"/>
            <a:ext cx="8230014" cy="61261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Обмен данными с АСУ ВУЗа: подсистема РПД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78EC9B-AC74-4394-8620-5927758CE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848344"/>
            <a:ext cx="3708414" cy="4388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Для подсистемы 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Рабочие программы дисциплин</a:t>
            </a:r>
            <a:r>
              <a:rPr lang="ru-RU" sz="2800" dirty="0"/>
              <a:t>» АСУ ВУЗа производится выгрузка основных БД ЭК и БД </a:t>
            </a:r>
            <a:r>
              <a:rPr lang="en-US" sz="2800" dirty="0"/>
              <a:t>LANY</a:t>
            </a:r>
            <a:r>
              <a:rPr lang="ru-RU" sz="2800" dirty="0"/>
              <a:t> (э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лектронные библиотечные системы «Лань», «Инфра-М» и др.)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8CF125C-7204-411D-813F-587137F5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85" t="11433" r="4432" b="7012"/>
          <a:stretch>
            <a:fillRect/>
          </a:stretch>
        </p:blipFill>
        <p:spPr bwMode="auto">
          <a:xfrm>
            <a:off x="506149" y="1876672"/>
            <a:ext cx="4627253" cy="36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321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FDF9EC-2C83-4843-8618-484E5134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000108"/>
            <a:ext cx="8152790" cy="629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Обмен данными с АСУ ВУЗа: подсистема РПД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3C7E944-8DF4-4B8B-BFF7-6071B232A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5842" t="14330" b="5901"/>
          <a:stretch/>
        </p:blipFill>
        <p:spPr bwMode="auto">
          <a:xfrm>
            <a:off x="303434" y="1988840"/>
            <a:ext cx="4286280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280BE15-6116-4CCA-84FF-4077E7E2799C}"/>
              </a:ext>
            </a:extLst>
          </p:cNvPr>
          <p:cNvSpPr/>
          <p:nvPr/>
        </p:nvSpPr>
        <p:spPr>
          <a:xfrm>
            <a:off x="4714876" y="1857364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Из подсистемы «</a:t>
            </a:r>
            <a:r>
              <a:rPr lang="ru-RU" sz="2800" b="1" dirty="0"/>
              <a:t>Рабочие программы дисциплин</a:t>
            </a:r>
            <a:r>
              <a:rPr lang="ru-RU" sz="2800" dirty="0"/>
              <a:t>» через шлюз осуществляется получение</a:t>
            </a:r>
            <a:r>
              <a:rPr lang="ru-RU" sz="2800" b="1" dirty="0"/>
              <a:t> записей об изданиях, связанных с РПД </a:t>
            </a:r>
            <a:r>
              <a:rPr lang="ru-RU" sz="2800" dirty="0"/>
              <a:t>(</a:t>
            </a:r>
            <a:r>
              <a:rPr lang="ru-RU" sz="2800" dirty="0" err="1"/>
              <a:t>ок</a:t>
            </a:r>
            <a:r>
              <a:rPr lang="ru-RU" sz="2800" dirty="0"/>
              <a:t>. 385 тыс. связок с учебным процессом) и загрузка в БД ЭК.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8939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4295" t="8695" b="70653"/>
          <a:stretch>
            <a:fillRect/>
          </a:stretch>
        </p:blipFill>
        <p:spPr bwMode="auto">
          <a:xfrm>
            <a:off x="285720" y="857232"/>
            <a:ext cx="8572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846158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Web-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сервисы на сайте БИК СФУ:</a:t>
            </a:r>
            <a:b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онлайн-продажа доступа к изданиям СФУ из ЭК</a:t>
            </a:r>
          </a:p>
        </p:txBody>
      </p:sp>
      <p:pic>
        <p:nvPicPr>
          <p:cNvPr id="5" name="Содержимое 5" descr="Покупка электронного издания СФУ   Оплата услуг СФУ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84201" y="1846263"/>
            <a:ext cx="2020048" cy="4022725"/>
          </a:xfr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 descr="Ввод данных и авторизац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000372"/>
            <a:ext cx="3495165" cy="263119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2071678"/>
            <a:ext cx="2431307" cy="1200329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1. При клике на текст</a:t>
            </a:r>
            <a:br>
              <a:rPr lang="ru-RU" dirty="0"/>
            </a:br>
            <a:r>
              <a:rPr lang="ru-RU" dirty="0"/>
              <a:t>(вне сети) открывается</a:t>
            </a:r>
            <a:br>
              <a:rPr lang="ru-RU" dirty="0"/>
            </a:br>
            <a:r>
              <a:rPr lang="ru-RU" dirty="0"/>
              <a:t>форма входа и</a:t>
            </a:r>
            <a:br>
              <a:rPr lang="ru-RU" dirty="0"/>
            </a:br>
            <a:r>
              <a:rPr lang="ru-RU" dirty="0"/>
              <a:t>ссылка на покупку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06" y="3143248"/>
            <a:ext cx="2825004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2. На сайте СФУ заполняем</a:t>
            </a:r>
            <a:br>
              <a:rPr lang="ru-RU" dirty="0"/>
            </a:br>
            <a:r>
              <a:rPr lang="ru-RU" dirty="0"/>
              <a:t>форму о плательщике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4" y="4143380"/>
            <a:ext cx="243064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3. Оплачиваем на сайте </a:t>
            </a:r>
            <a:r>
              <a:rPr lang="ru-RU" dirty="0" err="1"/>
              <a:t>Газпромбанка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8" y="6000768"/>
            <a:ext cx="3168352" cy="64633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4. Получает ссылку на полный текст и логин с паролем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35860" t="39215" r="34747" b="27015"/>
          <a:stretch>
            <a:fillRect/>
          </a:stretch>
        </p:blipFill>
        <p:spPr bwMode="auto">
          <a:xfrm>
            <a:off x="214282" y="4071942"/>
            <a:ext cx="28805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0800000" flipV="1">
            <a:off x="1357290" y="3214686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13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Web-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сервисы на сайте БИК СФУ: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межбиблиотечный абонемент на сайте БИК СФУ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Онлайн-оплата</a:t>
            </a:r>
            <a:r>
              <a:rPr lang="ru-RU" dirty="0"/>
              <a:t> заказа по ЭДД и МБА</a:t>
            </a:r>
          </a:p>
        </p:txBody>
      </p:sp>
      <p:pic>
        <p:nvPicPr>
          <p:cNvPr id="28676" name="Picture 4" descr="C:\Documents and Settings\lgn\Рабочий стол\ОТЧЕТЫ\Отчет о новинках к ДПИ_20170928\mba1.png"/>
          <p:cNvPicPr>
            <a:picLocks noChangeAspect="1" noChangeArrowheads="1"/>
          </p:cNvPicPr>
          <p:nvPr/>
        </p:nvPicPr>
        <p:blipFill>
          <a:blip r:embed="rId2"/>
          <a:srcRect r="23387" b="42757"/>
          <a:stretch>
            <a:fillRect/>
          </a:stretch>
        </p:blipFill>
        <p:spPr bwMode="auto">
          <a:xfrm>
            <a:off x="285720" y="1214422"/>
            <a:ext cx="6786610" cy="5429288"/>
          </a:xfrm>
          <a:prstGeom prst="rect">
            <a:avLst/>
          </a:prstGeom>
          <a:noFill/>
        </p:spPr>
      </p:pic>
      <p:pic>
        <p:nvPicPr>
          <p:cNvPr id="28674" name="Picture 2" descr="C:\Documents and Settings\lgn\Рабочий стол\ОТЧЕТЫ\Отчет о новинках к ДПИ_20170928\mba3.png"/>
          <p:cNvPicPr>
            <a:picLocks noChangeAspect="1" noChangeArrowheads="1"/>
          </p:cNvPicPr>
          <p:nvPr/>
        </p:nvPicPr>
        <p:blipFill>
          <a:blip r:embed="rId3"/>
          <a:srcRect l="2985" t="6401" r="16417" b="8249"/>
          <a:stretch>
            <a:fillRect/>
          </a:stretch>
        </p:blipFill>
        <p:spPr bwMode="auto">
          <a:xfrm>
            <a:off x="5072066" y="1714488"/>
            <a:ext cx="3857652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Ввод данных и авторизация.png"/>
          <p:cNvPicPr>
            <a:picLocks noChangeAspect="1"/>
          </p:cNvPicPr>
          <p:nvPr/>
        </p:nvPicPr>
        <p:blipFill>
          <a:blip r:embed="rId4" cstate="print"/>
          <a:srcRect l="12121" r="15152"/>
          <a:stretch>
            <a:fillRect/>
          </a:stretch>
        </p:blipFill>
        <p:spPr>
          <a:xfrm>
            <a:off x="7072330" y="4857760"/>
            <a:ext cx="1714512" cy="177471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15074" y="4000504"/>
            <a:ext cx="243064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3. Оплачиваем на сайте </a:t>
            </a:r>
            <a:r>
              <a:rPr lang="ru-RU" dirty="0" err="1"/>
              <a:t>Газпромбанка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15393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Web-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сервисы на сайте БИК СФУ: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электронная доставка документов из БД «Периодика»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2470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Формирование запроса из электронного каталога, в т.ч. с учетом данных пользователя из ЛК: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6998" t="39564" r="9827" b="14851"/>
          <a:stretch>
            <a:fillRect/>
          </a:stretch>
        </p:blipFill>
        <p:spPr bwMode="auto">
          <a:xfrm>
            <a:off x="485804" y="2357421"/>
            <a:ext cx="7143800" cy="323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18898" t="14621" r="37830" b="28760"/>
          <a:stretch>
            <a:fillRect/>
          </a:stretch>
        </p:blipFill>
        <p:spPr bwMode="auto">
          <a:xfrm>
            <a:off x="1259632" y="3284984"/>
            <a:ext cx="4000528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4750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C188C3-3684-4DF8-8024-3B35CAC2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АБИС ИРБИС в БИК СФУ: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10B8D98C-29F0-40BD-A43E-CB98F031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3433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1) Обеспечение автоматизации </a:t>
            </a:r>
            <a:r>
              <a:rPr lang="ru-RU" sz="3200" b="1" u="sng" dirty="0"/>
              <a:t>внутренних</a:t>
            </a:r>
            <a:r>
              <a:rPr lang="ru-RU" sz="3200" dirty="0"/>
              <a:t> технологических библиотечных процессов средствами </a:t>
            </a:r>
            <a:r>
              <a:rPr lang="ru-RU" sz="3200" dirty="0" smtClean="0"/>
              <a:t>ИРБИС.</a:t>
            </a:r>
            <a:endParaRPr lang="ru-RU" sz="3200" dirty="0"/>
          </a:p>
          <a:p>
            <a:r>
              <a:rPr lang="ru-RU" sz="3200" dirty="0"/>
              <a:t>2) Основа для сбора, хранения, обработки, индексирования и поставки во </a:t>
            </a:r>
            <a:r>
              <a:rPr lang="ru-RU" sz="3200" b="1" u="sng" dirty="0"/>
              <a:t>внешние системы </a:t>
            </a:r>
            <a:r>
              <a:rPr lang="ru-RU" sz="3200" dirty="0"/>
              <a:t>единообразно представленной информации (о библиотечных ресурсах, учебном процессе, пользователях) через </a:t>
            </a:r>
            <a:r>
              <a:rPr lang="ru-RU" sz="3200" dirty="0" smtClean="0"/>
              <a:t>шлюзы</a:t>
            </a:r>
            <a:r>
              <a:rPr lang="ru-RU" sz="3200" dirty="0"/>
              <a:t>, конверторы.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11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33893"/>
            <a:ext cx="8321008" cy="62063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Web-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сервисы на сайте БИК СФУ: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Сервис уведомлений пользователей по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e-mail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54651" r="54872"/>
          <a:stretch>
            <a:fillRect/>
          </a:stretch>
        </p:blipFill>
        <p:spPr bwMode="auto">
          <a:xfrm>
            <a:off x="1331640" y="2204864"/>
            <a:ext cx="58824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661899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основе БД </a:t>
            </a:r>
            <a:r>
              <a:rPr lang="en-US" sz="2400" dirty="0"/>
              <a:t>MSSG </a:t>
            </a:r>
            <a:r>
              <a:rPr lang="ru-RU" sz="2400" dirty="0"/>
              <a:t>(проверка и отправка новых 1 раз в час)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698AEE-BC81-4AC8-ACD8-C6D43FE2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928670"/>
            <a:ext cx="8715436" cy="853735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учет: доступ к ЭБ (БД Читатели):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CF7473-8E39-42C8-AF69-560E274AECB6}"/>
              </a:ext>
            </a:extLst>
          </p:cNvPr>
          <p:cNvSpPr txBox="1"/>
          <p:nvPr/>
        </p:nvSpPr>
        <p:spPr>
          <a:xfrm>
            <a:off x="367278" y="5177394"/>
            <a:ext cx="526199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ИРБИС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6" name="Цилиндр 5">
            <a:extLst>
              <a:ext uri="{FF2B5EF4-FFF2-40B4-BE49-F238E27FC236}">
                <a16:creationId xmlns="" xmlns:a16="http://schemas.microsoft.com/office/drawing/2014/main" id="{01223FF0-2B50-44B3-AEA3-03F081975950}"/>
              </a:ext>
            </a:extLst>
          </p:cNvPr>
          <p:cNvSpPr/>
          <p:nvPr/>
        </p:nvSpPr>
        <p:spPr>
          <a:xfrm>
            <a:off x="2087066" y="5521056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4AEB74-245C-4779-AA7F-2905B71F99E2}"/>
              </a:ext>
            </a:extLst>
          </p:cNvPr>
          <p:cNvSpPr txBox="1"/>
          <p:nvPr/>
        </p:nvSpPr>
        <p:spPr>
          <a:xfrm>
            <a:off x="1029049" y="5547013"/>
            <a:ext cx="107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БД </a:t>
            </a:r>
            <a:r>
              <a:rPr lang="en-US" b="1" dirty="0"/>
              <a:t>RDR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DFA02C-B4FF-4895-BA0C-FD17B88603E1}"/>
              </a:ext>
            </a:extLst>
          </p:cNvPr>
          <p:cNvSpPr txBox="1"/>
          <p:nvPr/>
        </p:nvSpPr>
        <p:spPr>
          <a:xfrm>
            <a:off x="4189925" y="5508054"/>
            <a:ext cx="14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БД </a:t>
            </a:r>
            <a:r>
              <a:rPr lang="en-US" b="1" dirty="0"/>
              <a:t>RDRARCH</a:t>
            </a:r>
            <a:endParaRPr lang="ru-RU" b="1" dirty="0"/>
          </a:p>
        </p:txBody>
      </p:sp>
      <p:sp>
        <p:nvSpPr>
          <p:cNvPr id="10" name="Цилиндр 9">
            <a:extLst>
              <a:ext uri="{FF2B5EF4-FFF2-40B4-BE49-F238E27FC236}">
                <a16:creationId xmlns="" xmlns:a16="http://schemas.microsoft.com/office/drawing/2014/main" id="{6A0E1757-0D71-463C-9466-FB21A024DD52}"/>
              </a:ext>
            </a:extLst>
          </p:cNvPr>
          <p:cNvSpPr/>
          <p:nvPr/>
        </p:nvSpPr>
        <p:spPr>
          <a:xfrm>
            <a:off x="3869107" y="5533305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7573CE-EB3C-481C-9612-E173767C4E5D}"/>
              </a:ext>
            </a:extLst>
          </p:cNvPr>
          <p:cNvSpPr txBox="1"/>
          <p:nvPr/>
        </p:nvSpPr>
        <p:spPr>
          <a:xfrm>
            <a:off x="367278" y="3648881"/>
            <a:ext cx="150584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ВНЕШНЯЯ ПРОГРАММА учета доступа к ЭБ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20B702-D387-4003-B2CE-0C07327513A4}"/>
              </a:ext>
            </a:extLst>
          </p:cNvPr>
          <p:cNvSpPr txBox="1"/>
          <p:nvPr/>
        </p:nvSpPr>
        <p:spPr>
          <a:xfrm>
            <a:off x="1029049" y="1884558"/>
            <a:ext cx="161982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WEB-</a:t>
            </a:r>
            <a:r>
              <a:rPr lang="ru-RU" b="1" dirty="0"/>
              <a:t>интерфейс ЭК на сайте БИК СФУ</a:t>
            </a:r>
          </a:p>
        </p:txBody>
      </p:sp>
      <p:sp>
        <p:nvSpPr>
          <p:cNvPr id="19" name="Стрелка: вверх 18">
            <a:extLst>
              <a:ext uri="{FF2B5EF4-FFF2-40B4-BE49-F238E27FC236}">
                <a16:creationId xmlns="" xmlns:a16="http://schemas.microsoft.com/office/drawing/2014/main" id="{87E41D5B-49CB-48E8-A3FE-17CA2ABFE1F3}"/>
              </a:ext>
            </a:extLst>
          </p:cNvPr>
          <p:cNvSpPr/>
          <p:nvPr/>
        </p:nvSpPr>
        <p:spPr>
          <a:xfrm rot="5400000">
            <a:off x="3113854" y="5277262"/>
            <a:ext cx="125231" cy="10750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верх 26">
            <a:extLst>
              <a:ext uri="{FF2B5EF4-FFF2-40B4-BE49-F238E27FC236}">
                <a16:creationId xmlns="" xmlns:a16="http://schemas.microsoft.com/office/drawing/2014/main" id="{A2BB2362-DCFD-4624-B9DA-02DB1A254BF0}"/>
              </a:ext>
            </a:extLst>
          </p:cNvPr>
          <p:cNvSpPr/>
          <p:nvPr/>
        </p:nvSpPr>
        <p:spPr>
          <a:xfrm flipV="1">
            <a:off x="1309907" y="4870886"/>
            <a:ext cx="125232" cy="5589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верх 27">
            <a:extLst>
              <a:ext uri="{FF2B5EF4-FFF2-40B4-BE49-F238E27FC236}">
                <a16:creationId xmlns="" xmlns:a16="http://schemas.microsoft.com/office/drawing/2014/main" id="{6D6167E5-A9A6-41C3-B6A2-C0253EA5F269}"/>
              </a:ext>
            </a:extLst>
          </p:cNvPr>
          <p:cNvSpPr/>
          <p:nvPr/>
        </p:nvSpPr>
        <p:spPr>
          <a:xfrm flipV="1">
            <a:off x="1309907" y="3093003"/>
            <a:ext cx="125232" cy="5589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держимое 2">
            <a:extLst>
              <a:ext uri="{FF2B5EF4-FFF2-40B4-BE49-F238E27FC236}">
                <a16:creationId xmlns="" xmlns:a16="http://schemas.microsoft.com/office/drawing/2014/main" id="{8666CF05-A37B-4618-AB7A-ED55B37C84E2}"/>
              </a:ext>
            </a:extLst>
          </p:cNvPr>
          <p:cNvSpPr txBox="1">
            <a:spLocks/>
          </p:cNvSpPr>
          <p:nvPr/>
        </p:nvSpPr>
        <p:spPr>
          <a:xfrm>
            <a:off x="2825438" y="1874118"/>
            <a:ext cx="5541321" cy="3246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Учет авторизованных запросов на скачивание литературы в </a:t>
            </a:r>
            <a:r>
              <a:rPr lang="ru-RU" sz="2400" b="1" dirty="0"/>
              <a:t>персональных ЭЧФ</a:t>
            </a:r>
            <a:r>
              <a:rPr lang="en-US" sz="2400" dirty="0"/>
              <a:t> </a:t>
            </a:r>
            <a:r>
              <a:rPr lang="ru-RU" sz="2400" dirty="0"/>
              <a:t>в БД </a:t>
            </a:r>
            <a:r>
              <a:rPr lang="en-US" sz="2400" dirty="0"/>
              <a:t>RDR</a:t>
            </a:r>
            <a:r>
              <a:rPr lang="ru-RU" sz="2400" dirty="0"/>
              <a:t>.</a:t>
            </a:r>
          </a:p>
          <a:p>
            <a:r>
              <a:rPr lang="ru-RU" sz="2400" dirty="0"/>
              <a:t>Учет анонимных запросов на скачивание литературы в специального типа ЭЧФ категории «</a:t>
            </a:r>
            <a:r>
              <a:rPr lang="en-US" sz="2400" b="1" dirty="0"/>
              <a:t>AUTOSYSTEM</a:t>
            </a:r>
            <a:r>
              <a:rPr lang="ru-RU" sz="2400" dirty="0"/>
              <a:t>» в </a:t>
            </a:r>
            <a:r>
              <a:rPr lang="en-US" sz="2400" dirty="0"/>
              <a:t>RDR</a:t>
            </a:r>
            <a:r>
              <a:rPr lang="ru-RU" sz="2400" dirty="0"/>
              <a:t>.</a:t>
            </a:r>
          </a:p>
          <a:p>
            <a:r>
              <a:rPr lang="ru-RU" sz="2400" b="1" dirty="0"/>
              <a:t>БД «АРХИВ» </a:t>
            </a:r>
            <a:r>
              <a:rPr lang="en-US" sz="2400" b="1" dirty="0"/>
              <a:t>RDRARCH </a:t>
            </a:r>
            <a:r>
              <a:rPr lang="ru-RU" sz="2400" dirty="0"/>
              <a:t>для хранения сведений, удаляемых из рабочей БД.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CA72471-ECAA-4359-ABE5-F266601F0FE4}"/>
              </a:ext>
            </a:extLst>
          </p:cNvPr>
          <p:cNvSpPr txBox="1"/>
          <p:nvPr/>
        </p:nvSpPr>
        <p:spPr>
          <a:xfrm>
            <a:off x="357095" y="2685739"/>
            <a:ext cx="607247" cy="3737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EDS</a:t>
            </a:r>
            <a:endParaRPr lang="ru-RU" b="1" dirty="0"/>
          </a:p>
        </p:txBody>
      </p:sp>
      <p:sp>
        <p:nvSpPr>
          <p:cNvPr id="34" name="Стрелка: вверх 33">
            <a:extLst>
              <a:ext uri="{FF2B5EF4-FFF2-40B4-BE49-F238E27FC236}">
                <a16:creationId xmlns="" xmlns:a16="http://schemas.microsoft.com/office/drawing/2014/main" id="{B80F4783-CB73-44D3-8944-85F76712010D}"/>
              </a:ext>
            </a:extLst>
          </p:cNvPr>
          <p:cNvSpPr/>
          <p:nvPr/>
        </p:nvSpPr>
        <p:spPr>
          <a:xfrm flipV="1">
            <a:off x="795570" y="3083184"/>
            <a:ext cx="125232" cy="5589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75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A5BF55-1A1D-482D-B71F-AE2F1B6C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учет:</a:t>
            </a:r>
            <a:b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кноговыдача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доступ к 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ЭБ (профиль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посетителя, карта посетителей по дням)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165C28-EB40-4CB1-9FAF-E70B68FA0AEC}"/>
              </a:ext>
            </a:extLst>
          </p:cNvPr>
          <p:cNvSpPr/>
          <p:nvPr/>
        </p:nvSpPr>
        <p:spPr>
          <a:xfrm>
            <a:off x="777240" y="1737361"/>
            <a:ext cx="7827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/>
              <a:t>Учет посетителей (за месяц</a:t>
            </a:r>
            <a:r>
              <a:rPr lang="en-US" b="1" u="sng" dirty="0"/>
              <a:t>/</a:t>
            </a:r>
            <a:r>
              <a:rPr lang="ru-RU" b="1" u="sng" dirty="0"/>
              <a:t>период):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FormVis_Date_Inst</a:t>
            </a:r>
            <a:r>
              <a:rPr lang="en-US" dirty="0"/>
              <a:t> = </a:t>
            </a:r>
            <a:r>
              <a:rPr lang="ru-RU" dirty="0"/>
              <a:t>Количество в день посетителей по институтам (всех, отдельно реальных и </a:t>
            </a:r>
            <a:r>
              <a:rPr lang="ru-RU" b="1" dirty="0">
                <a:solidFill>
                  <a:srgbClr val="FF0000"/>
                </a:solidFill>
              </a:rPr>
              <a:t>виртуальных</a:t>
            </a:r>
            <a:r>
              <a:rPr lang="ru-RU" dirty="0"/>
              <a:t>)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FormVis_Date_Place</a:t>
            </a:r>
            <a:r>
              <a:rPr lang="en-US" dirty="0"/>
              <a:t> = </a:t>
            </a:r>
            <a:r>
              <a:rPr lang="ru-RU" dirty="0"/>
              <a:t>Количество в день посетителей отделов обслуживания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FormVis_Place</a:t>
            </a:r>
            <a:r>
              <a:rPr lang="ru-RU" dirty="0">
                <a:solidFill>
                  <a:srgbClr val="0070C0"/>
                </a:solidFill>
              </a:rPr>
              <a:t>_</a:t>
            </a:r>
            <a:r>
              <a:rPr lang="en-US" dirty="0">
                <a:solidFill>
                  <a:srgbClr val="0070C0"/>
                </a:solidFill>
              </a:rPr>
              <a:t>Inst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Количество уникальных посетителей отделов обслуживания по институтам (за период)</a:t>
            </a:r>
          </a:p>
          <a:p>
            <a:endParaRPr lang="ru-RU" dirty="0"/>
          </a:p>
          <a:p>
            <a:pPr>
              <a:buNone/>
            </a:pPr>
            <a:r>
              <a:rPr lang="ru-RU" b="1" u="sng" dirty="0"/>
              <a:t>Учет книговыдачи (за месяц/период):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FormPret_Date_Inst</a:t>
            </a:r>
            <a:r>
              <a:rPr lang="ru-RU" dirty="0">
                <a:solidFill>
                  <a:srgbClr val="0070C0"/>
                </a:solidFill>
              </a:rPr>
              <a:t>_</a:t>
            </a:r>
            <a:r>
              <a:rPr lang="en-US" dirty="0">
                <a:solidFill>
                  <a:srgbClr val="0070C0"/>
                </a:solidFill>
              </a:rPr>
              <a:t>(SL) </a:t>
            </a:r>
            <a:r>
              <a:rPr lang="en-US" dirty="0"/>
              <a:t>= </a:t>
            </a:r>
            <a:r>
              <a:rPr lang="ru-RU" dirty="0"/>
              <a:t>Книговыдача в день по институтам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FormPret_Date_Inst</a:t>
            </a:r>
            <a:r>
              <a:rPr lang="ru-RU" dirty="0">
                <a:solidFill>
                  <a:srgbClr val="0070C0"/>
                </a:solidFill>
              </a:rPr>
              <a:t>_</a:t>
            </a:r>
            <a:r>
              <a:rPr lang="en-US" dirty="0">
                <a:solidFill>
                  <a:srgbClr val="0070C0"/>
                </a:solidFill>
              </a:rPr>
              <a:t>(EC) </a:t>
            </a:r>
            <a:r>
              <a:rPr lang="en-US" dirty="0"/>
              <a:t>= </a:t>
            </a:r>
            <a:r>
              <a:rPr lang="ru-RU" b="1" dirty="0">
                <a:solidFill>
                  <a:srgbClr val="FF0000"/>
                </a:solidFill>
              </a:rPr>
              <a:t>Скачивание электронных книг </a:t>
            </a:r>
            <a:r>
              <a:rPr lang="ru-RU" dirty="0"/>
              <a:t>(из ЭК) в день по институтам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FormPret_Date_Place</a:t>
            </a:r>
            <a:r>
              <a:rPr lang="en-US" dirty="0"/>
              <a:t> =</a:t>
            </a:r>
            <a:r>
              <a:rPr lang="ru-RU" dirty="0"/>
              <a:t> Книговыдача в день по отделам обслуживания</a:t>
            </a:r>
          </a:p>
          <a:p>
            <a:r>
              <a:rPr lang="en-US" dirty="0" err="1">
                <a:solidFill>
                  <a:srgbClr val="0070C0"/>
                </a:solidFill>
              </a:rPr>
              <a:t>FormPret_Place_Inst</a:t>
            </a:r>
            <a:r>
              <a:rPr lang="en-US" dirty="0"/>
              <a:t> = </a:t>
            </a:r>
            <a:r>
              <a:rPr lang="ru-RU" dirty="0"/>
              <a:t>Книговыдача в отделах обслуживания НБ по институтам (за период)</a:t>
            </a:r>
          </a:p>
        </p:txBody>
      </p:sp>
    </p:spTree>
    <p:extLst>
      <p:ext uri="{BB962C8B-B14F-4D97-AF65-F5344CB8AC3E}">
        <p14:creationId xmlns="" xmlns:p14="http://schemas.microsoft.com/office/powerpoint/2010/main" val="62654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843866" cy="616483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учет: </a:t>
            </a:r>
            <a:r>
              <a:rPr lang="ru-RU" sz="2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кноговыдача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доступ к ЭБ</a:t>
            </a:r>
            <a:endParaRPr lang="ru-RU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584" t="9146" r="24835" b="20731"/>
          <a:stretch>
            <a:fillRect/>
          </a:stretch>
        </p:blipFill>
        <p:spPr bwMode="auto">
          <a:xfrm>
            <a:off x="1547664" y="1775585"/>
            <a:ext cx="6120680" cy="45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749568" cy="594377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учет: </a:t>
            </a:r>
            <a:r>
              <a:rPr lang="ru-RU" sz="2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кноговыдача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доступ к ЭБ</a:t>
            </a:r>
            <a:endParaRPr lang="ru-RU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132" t="9908" r="8376" b="13109"/>
          <a:stretch>
            <a:fillRect/>
          </a:stretch>
        </p:blipFill>
        <p:spPr bwMode="auto">
          <a:xfrm>
            <a:off x="1331640" y="1741620"/>
            <a:ext cx="6768752" cy="443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DA7C8B-DA86-4FFC-86DA-656088A3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471894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учет: </a:t>
            </a:r>
            <a:r>
              <a:rPr lang="ru-RU" sz="2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кноговыдача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доступ к ЭБ</a:t>
            </a:r>
            <a:endParaRPr lang="ru-RU" sz="25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214829C-DC86-4F5A-94A8-FF12F5F2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229" t="27308" r="11585" b="630"/>
          <a:stretch>
            <a:fillRect/>
          </a:stretch>
        </p:blipFill>
        <p:spPr bwMode="auto">
          <a:xfrm>
            <a:off x="237142" y="905742"/>
            <a:ext cx="8715436" cy="5046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1764FE3-466A-4CA4-9C17-736B53AC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1726" t="18927" r="38073" b="9152"/>
          <a:stretch>
            <a:fillRect/>
          </a:stretch>
        </p:blipFill>
        <p:spPr bwMode="auto">
          <a:xfrm>
            <a:off x="660389" y="2420888"/>
            <a:ext cx="3214710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F31FBF-D52A-442D-BDD3-055709DA9C2F}"/>
              </a:ext>
            </a:extLst>
          </p:cNvPr>
          <p:cNvSpPr/>
          <p:nvPr/>
        </p:nvSpPr>
        <p:spPr>
          <a:xfrm>
            <a:off x="607191" y="1412776"/>
            <a:ext cx="1660553" cy="3600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223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0C15F0-C6D1-48FE-A58E-5383BF53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642918"/>
            <a:ext cx="7871226" cy="55696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учет: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кноговыдача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доступ к ЭБ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B98B330-6B86-4B45-B850-5C3C6D77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947" t="34732" r="11585" b="-158"/>
          <a:stretch>
            <a:fillRect/>
          </a:stretch>
        </p:blipFill>
        <p:spPr bwMode="auto">
          <a:xfrm>
            <a:off x="1197123" y="1268760"/>
            <a:ext cx="6480720" cy="45179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09C6E4-E023-45E2-A9C0-B105114295D2}"/>
              </a:ext>
            </a:extLst>
          </p:cNvPr>
          <p:cNvSpPr txBox="1"/>
          <p:nvPr/>
        </p:nvSpPr>
        <p:spPr>
          <a:xfrm>
            <a:off x="2365781" y="2279631"/>
            <a:ext cx="2071702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i="1" dirty="0"/>
              <a:t>Рейтинг книги:  75.5  (всего 157)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D693B1-F90E-4F7F-B367-3DF7147686F5}"/>
              </a:ext>
            </a:extLst>
          </p:cNvPr>
          <p:cNvSpPr txBox="1"/>
          <p:nvPr/>
        </p:nvSpPr>
        <p:spPr>
          <a:xfrm>
            <a:off x="2365781" y="3527743"/>
            <a:ext cx="2000264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i="1" dirty="0"/>
              <a:t>Рейтинг книги:  13  (всего 26)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68BDE5-B738-4040-96F2-041F83E74325}"/>
              </a:ext>
            </a:extLst>
          </p:cNvPr>
          <p:cNvSpPr txBox="1"/>
          <p:nvPr/>
        </p:nvSpPr>
        <p:spPr>
          <a:xfrm>
            <a:off x="2365781" y="4775855"/>
            <a:ext cx="2000264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i="1" dirty="0"/>
              <a:t>Рейтинг книги:  1  (всего 2)</a:t>
            </a:r>
          </a:p>
        </p:txBody>
      </p:sp>
    </p:spTree>
    <p:extLst>
      <p:ext uri="{BB962C8B-B14F-4D97-AF65-F5344CB8AC3E}">
        <p14:creationId xmlns="" xmlns:p14="http://schemas.microsoft.com/office/powerpoint/2010/main" val="288571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учет: сервис бронирования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-359" t="8539" r="58984" b="43060"/>
          <a:stretch>
            <a:fillRect/>
          </a:stretch>
        </p:blipFill>
        <p:spPr bwMode="auto">
          <a:xfrm>
            <a:off x="500034" y="1412776"/>
            <a:ext cx="8043799" cy="480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22" y="476672"/>
            <a:ext cx="7543800" cy="11923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учет: массовые 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80526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Формы выдачи статистики (по мероприятиям и посетителям)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t="9250" r="42969" b="73559"/>
          <a:stretch>
            <a:fillRect/>
          </a:stretch>
        </p:blipFill>
        <p:spPr bwMode="auto">
          <a:xfrm>
            <a:off x="293022" y="1296822"/>
            <a:ext cx="8030696" cy="141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t="10156" r="30080" b="35156"/>
          <a:stretch>
            <a:fillRect/>
          </a:stretch>
        </p:blipFill>
        <p:spPr bwMode="auto">
          <a:xfrm>
            <a:off x="755576" y="2204864"/>
            <a:ext cx="7454632" cy="347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F23DFA-B2BE-42A4-8182-968BC945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2736"/>
            <a:ext cx="7543800" cy="5406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БД учета материальных ценностей (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UMZ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A26D540-AA0E-4241-A351-A8C2E114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393" y="1593345"/>
            <a:ext cx="5218063" cy="31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C1DD867-F239-45FD-85CF-EB9D70C9542C}"/>
              </a:ext>
            </a:extLst>
          </p:cNvPr>
          <p:cNvSpPr/>
          <p:nvPr/>
        </p:nvSpPr>
        <p:spPr>
          <a:xfrm>
            <a:off x="467544" y="1772816"/>
            <a:ext cx="3113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БД создана для учета материальных ценностей в БИК СФУ: стоимость, количество, местонахождение, перемещения; проведения анализа данных и формирования выходных форм для бухгалтерии.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5546844-DA8B-47A5-B37E-1A608DF33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4313" t="16112" r="23559" b="1753"/>
          <a:stretch/>
        </p:blipFill>
        <p:spPr bwMode="auto">
          <a:xfrm>
            <a:off x="5364088" y="2924944"/>
            <a:ext cx="3507103" cy="3304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346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4826682"/>
            <a:ext cx="2428892" cy="107721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АБИС ИРБИС</a:t>
            </a:r>
            <a:endParaRPr lang="en-US" sz="3200" b="1" dirty="0"/>
          </a:p>
          <a:p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490" y="4778363"/>
            <a:ext cx="2076785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АИС ИПАС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3" y="2249527"/>
            <a:ext cx="3714777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АСУ ВУЗа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5945" y="4780516"/>
            <a:ext cx="96441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EDS</a:t>
            </a:r>
            <a:endParaRPr lang="ru-RU" sz="3200" b="1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0800000">
            <a:off x="2555776" y="4942190"/>
            <a:ext cx="720080" cy="2861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185626" y="5446826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3786182" y="5398186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/>
          <p:cNvSpPr/>
          <p:nvPr/>
        </p:nvSpPr>
        <p:spPr>
          <a:xfrm>
            <a:off x="5072066" y="5398186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http://catalog.sfu-kras.ru/book?-585486"/>
          <p:cNvPicPr>
            <a:picLocks noChangeAspect="1" noChangeArrowheads="1"/>
          </p:cNvPicPr>
          <p:nvPr/>
        </p:nvPicPr>
        <p:blipFill rotWithShape="1">
          <a:blip r:embed="rId2"/>
          <a:srcRect r="11199"/>
          <a:stretch/>
        </p:blipFill>
        <p:spPr bwMode="auto">
          <a:xfrm>
            <a:off x="7894628" y="5004943"/>
            <a:ext cx="1141868" cy="1285884"/>
          </a:xfrm>
          <a:prstGeom prst="rect">
            <a:avLst/>
          </a:prstGeom>
          <a:noFill/>
        </p:spPr>
      </p:pic>
      <p:sp>
        <p:nvSpPr>
          <p:cNvPr id="15" name="Двойная стрелка влево/вправо 14"/>
          <p:cNvSpPr/>
          <p:nvPr/>
        </p:nvSpPr>
        <p:spPr>
          <a:xfrm rot="10800000">
            <a:off x="5868144" y="4942190"/>
            <a:ext cx="936104" cy="2668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A873F2-9704-4AA0-9305-15A67DFA7E29}"/>
              </a:ext>
            </a:extLst>
          </p:cNvPr>
          <p:cNvSpPr txBox="1"/>
          <p:nvPr/>
        </p:nvSpPr>
        <p:spPr>
          <a:xfrm>
            <a:off x="390361" y="2953662"/>
            <a:ext cx="2065045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Сервисы </a:t>
            </a:r>
            <a:r>
              <a:rPr lang="en-US" sz="3200" b="1" dirty="0"/>
              <a:t>web-</a:t>
            </a:r>
            <a:r>
              <a:rPr lang="ru-RU" sz="3200" b="1" dirty="0"/>
              <a:t>сайта БИК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8ED4FAE-B42A-4F8E-892D-303F68997474}"/>
              </a:ext>
            </a:extLst>
          </p:cNvPr>
          <p:cNvSpPr txBox="1"/>
          <p:nvPr/>
        </p:nvSpPr>
        <p:spPr>
          <a:xfrm>
            <a:off x="7479575" y="3938547"/>
            <a:ext cx="139843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МАРС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7BDA98B-D222-4844-95A1-29A9F9056502}"/>
              </a:ext>
            </a:extLst>
          </p:cNvPr>
          <p:cNvSpPr txBox="1"/>
          <p:nvPr/>
        </p:nvSpPr>
        <p:spPr>
          <a:xfrm>
            <a:off x="3786182" y="3029962"/>
            <a:ext cx="509182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ИС «</a:t>
            </a:r>
            <a:r>
              <a:rPr lang="ru-RU" sz="3200" b="1" dirty="0" err="1"/>
              <a:t>Книгообеспеченность</a:t>
            </a:r>
            <a:r>
              <a:rPr lang="ru-RU" sz="3200" b="1" dirty="0"/>
              <a:t>»</a:t>
            </a:r>
          </a:p>
        </p:txBody>
      </p:sp>
      <p:sp>
        <p:nvSpPr>
          <p:cNvPr id="21" name="Двойная стрелка влево/вправо 8">
            <a:extLst>
              <a:ext uri="{FF2B5EF4-FFF2-40B4-BE49-F238E27FC236}">
                <a16:creationId xmlns="" xmlns:a16="http://schemas.microsoft.com/office/drawing/2014/main" id="{357BC7EA-3125-4B32-A111-BFEEFF1500D8}"/>
              </a:ext>
            </a:extLst>
          </p:cNvPr>
          <p:cNvSpPr/>
          <p:nvPr/>
        </p:nvSpPr>
        <p:spPr>
          <a:xfrm rot="16200000">
            <a:off x="2641691" y="3658453"/>
            <a:ext cx="1753214" cy="2861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8">
            <a:extLst>
              <a:ext uri="{FF2B5EF4-FFF2-40B4-BE49-F238E27FC236}">
                <a16:creationId xmlns="" xmlns:a16="http://schemas.microsoft.com/office/drawing/2014/main" id="{952B2B02-4B8E-4EDF-842F-409F615D837B}"/>
              </a:ext>
            </a:extLst>
          </p:cNvPr>
          <p:cNvSpPr/>
          <p:nvPr/>
        </p:nvSpPr>
        <p:spPr>
          <a:xfrm rot="16200000">
            <a:off x="4224510" y="4107343"/>
            <a:ext cx="914831" cy="2861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8">
            <a:extLst>
              <a:ext uri="{FF2B5EF4-FFF2-40B4-BE49-F238E27FC236}">
                <a16:creationId xmlns="" xmlns:a16="http://schemas.microsoft.com/office/drawing/2014/main" id="{B368F3DC-D40C-40AC-8C84-E760C3462FA9}"/>
              </a:ext>
            </a:extLst>
          </p:cNvPr>
          <p:cNvSpPr/>
          <p:nvPr/>
        </p:nvSpPr>
        <p:spPr>
          <a:xfrm rot="14111529">
            <a:off x="2386655" y="3778094"/>
            <a:ext cx="1203630" cy="2861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14">
            <a:extLst>
              <a:ext uri="{FF2B5EF4-FFF2-40B4-BE49-F238E27FC236}">
                <a16:creationId xmlns="" xmlns:a16="http://schemas.microsoft.com/office/drawing/2014/main" id="{248C96C7-8A8A-489B-A124-6193C8CD1810}"/>
              </a:ext>
            </a:extLst>
          </p:cNvPr>
          <p:cNvSpPr/>
          <p:nvPr/>
        </p:nvSpPr>
        <p:spPr>
          <a:xfrm rot="9897596">
            <a:off x="5807228" y="4389889"/>
            <a:ext cx="1637409" cy="2668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97F6DF29-19A3-44DB-8B99-0696E8F2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АБИС ИРБИС в БИК СФУ: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4B1BB53-053A-4088-A6E7-57E1EC0E8242}"/>
              </a:ext>
            </a:extLst>
          </p:cNvPr>
          <p:cNvSpPr txBox="1"/>
          <p:nvPr/>
        </p:nvSpPr>
        <p:spPr>
          <a:xfrm>
            <a:off x="5304239" y="3668564"/>
            <a:ext cx="96441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35" name="Двойная стрелка влево/вправо 8">
            <a:extLst>
              <a:ext uri="{FF2B5EF4-FFF2-40B4-BE49-F238E27FC236}">
                <a16:creationId xmlns="" xmlns:a16="http://schemas.microsoft.com/office/drawing/2014/main" id="{B119E643-980E-4EE4-ACE8-79048D03DAD4}"/>
              </a:ext>
            </a:extLst>
          </p:cNvPr>
          <p:cNvSpPr/>
          <p:nvPr/>
        </p:nvSpPr>
        <p:spPr>
          <a:xfrm rot="18433565">
            <a:off x="4743728" y="4120262"/>
            <a:ext cx="584775" cy="2861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836" y="188640"/>
            <a:ext cx="5000628" cy="14398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 службы поддержки публикационной активности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scholar.sfu-kras.ru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Researcher Support   Служба поддержки публикационной активности СФУ.png"/>
          <p:cNvPicPr>
            <a:picLocks noChangeAspect="1"/>
          </p:cNvPicPr>
          <p:nvPr/>
        </p:nvPicPr>
        <p:blipFill>
          <a:blip r:embed="rId2" cstate="print"/>
          <a:srcRect b="21650"/>
          <a:stretch>
            <a:fillRect/>
          </a:stretch>
        </p:blipFill>
        <p:spPr>
          <a:xfrm>
            <a:off x="395536" y="44624"/>
            <a:ext cx="3183194" cy="612068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 descr="Мои публикации   Researcher Support.png"/>
          <p:cNvPicPr>
            <a:picLocks noChangeAspect="1"/>
          </p:cNvPicPr>
          <p:nvPr/>
        </p:nvPicPr>
        <p:blipFill>
          <a:blip r:embed="rId3" cstate="print"/>
          <a:srcRect t="662" r="819" b="79718"/>
          <a:stretch>
            <a:fillRect/>
          </a:stretch>
        </p:blipFill>
        <p:spPr>
          <a:xfrm>
            <a:off x="3923928" y="1835059"/>
            <a:ext cx="4680520" cy="433024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 rot="5400000">
            <a:off x="2905693" y="3161182"/>
            <a:ext cx="1342673" cy="10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322629" y="3158223"/>
            <a:ext cx="135732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0225D-D67B-420A-BA53-E47E9830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СБОР/ОБРАБОТКА информации для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СППА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908720"/>
            <a:ext cx="614366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БД </a:t>
            </a:r>
            <a:r>
              <a:rPr lang="en-US" sz="3200" b="1" dirty="0"/>
              <a:t>TR</a:t>
            </a:r>
            <a:r>
              <a:rPr lang="en-US" sz="3200" dirty="0"/>
              <a:t> – </a:t>
            </a:r>
            <a:br>
              <a:rPr lang="en-US" sz="3200" dirty="0"/>
            </a:br>
            <a:r>
              <a:rPr lang="ru-RU" sz="3200" dirty="0"/>
              <a:t>ТРУДЫ СОТРУДНИКОВ СФУ</a:t>
            </a:r>
          </a:p>
          <a:p>
            <a:pPr algn="ctr"/>
            <a:r>
              <a:rPr lang="ru-RU" sz="3200" b="1" dirty="0"/>
              <a:t>52695 научных статей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7323" y="3848522"/>
            <a:ext cx="435771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БД </a:t>
            </a:r>
            <a:r>
              <a:rPr lang="en-US" b="1" dirty="0"/>
              <a:t>ATHRA </a:t>
            </a:r>
            <a:r>
              <a:rPr lang="en-US" dirty="0"/>
              <a:t>– </a:t>
            </a:r>
            <a:br>
              <a:rPr lang="en-US" dirty="0"/>
            </a:br>
            <a:r>
              <a:rPr lang="ru-RU" dirty="0"/>
              <a:t>АВТОРИТЕТНЫЙ ФАЙЛ ИНДИВИДУАЛЬНЫХ АВТОРОВ (ПРОФИЛИ)</a:t>
            </a:r>
          </a:p>
          <a:p>
            <a:pPr algn="ctr"/>
            <a:r>
              <a:rPr lang="ru-RU" b="1" dirty="0"/>
              <a:t>10983 авторов СФУ х2 (</a:t>
            </a:r>
            <a:r>
              <a:rPr lang="en-US" b="1" dirty="0" err="1"/>
              <a:t>rus</a:t>
            </a:r>
            <a:r>
              <a:rPr lang="en-US" b="1" dirty="0"/>
              <a:t>, eng)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908720"/>
            <a:ext cx="14287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SCOPUS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15206" y="1480224"/>
            <a:ext cx="14287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WoS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15206" y="2051728"/>
            <a:ext cx="14287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ELibrary</a:t>
            </a:r>
            <a:endParaRPr lang="ru-RU" b="1" dirty="0"/>
          </a:p>
        </p:txBody>
      </p:sp>
      <p:sp>
        <p:nvSpPr>
          <p:cNvPr id="26" name="Стрелка влево 25"/>
          <p:cNvSpPr/>
          <p:nvPr/>
        </p:nvSpPr>
        <p:spPr>
          <a:xfrm>
            <a:off x="6286512" y="908720"/>
            <a:ext cx="92869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3357554" y="5052124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14546" y="5552189"/>
            <a:ext cx="15716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АИС ИПАС</a:t>
            </a:r>
          </a:p>
        </p:txBody>
      </p:sp>
      <p:sp>
        <p:nvSpPr>
          <p:cNvPr id="40" name="Стрелка влево 39"/>
          <p:cNvSpPr/>
          <p:nvPr/>
        </p:nvSpPr>
        <p:spPr>
          <a:xfrm>
            <a:off x="6286512" y="1051596"/>
            <a:ext cx="928694" cy="21431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>
            <a:off x="6286512" y="1480224"/>
            <a:ext cx="92869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>
            <a:off x="6286512" y="1623100"/>
            <a:ext cx="928694" cy="21431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6286512" y="2051728"/>
            <a:ext cx="92869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>
            <a:off x="6286512" y="2194604"/>
            <a:ext cx="928694" cy="21431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108315" y="3158223"/>
            <a:ext cx="135732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верх 31"/>
          <p:cNvSpPr/>
          <p:nvPr/>
        </p:nvSpPr>
        <p:spPr>
          <a:xfrm>
            <a:off x="4143372" y="5052124"/>
            <a:ext cx="35719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929058" y="5552190"/>
            <a:ext cx="271464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БД </a:t>
            </a:r>
            <a:r>
              <a:rPr lang="en-US" b="1" dirty="0"/>
              <a:t>STAFF</a:t>
            </a:r>
            <a:r>
              <a:rPr lang="en-US" dirty="0"/>
              <a:t> – </a:t>
            </a:r>
            <a:br>
              <a:rPr lang="en-US" dirty="0"/>
            </a:br>
            <a:r>
              <a:rPr lang="ru-RU" dirty="0"/>
              <a:t>СОТРУДНИКИ СФУ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58082" y="5695066"/>
            <a:ext cx="135732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АСУ ВУЗа</a:t>
            </a:r>
          </a:p>
        </p:txBody>
      </p:sp>
      <p:sp>
        <p:nvSpPr>
          <p:cNvPr id="45" name="Стрелка влево 44"/>
          <p:cNvSpPr/>
          <p:nvPr/>
        </p:nvSpPr>
        <p:spPr>
          <a:xfrm>
            <a:off x="6429388" y="5766504"/>
            <a:ext cx="92869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-376321" y="25661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Подсистема автоматического установления связей</a:t>
            </a:r>
          </a:p>
          <a:p>
            <a:pPr algn="r"/>
            <a:r>
              <a:rPr lang="ru-RU" dirty="0"/>
              <a:t>с унифицированными записями</a:t>
            </a:r>
          </a:p>
          <a:p>
            <a:pPr algn="r"/>
            <a:r>
              <a:rPr lang="ru-RU" dirty="0"/>
              <a:t>в </a:t>
            </a:r>
            <a:r>
              <a:rPr lang="en-US" dirty="0"/>
              <a:t>ATHRA</a:t>
            </a:r>
            <a:r>
              <a:rPr lang="ru-RU" dirty="0"/>
              <a:t> и управления ими</a:t>
            </a:r>
          </a:p>
        </p:txBody>
      </p:sp>
    </p:spTree>
    <p:extLst>
      <p:ext uri="{BB962C8B-B14F-4D97-AF65-F5344CB8AC3E}">
        <p14:creationId xmlns="" xmlns:p14="http://schemas.microsoft.com/office/powerpoint/2010/main" val="21715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СБОР/ОБРАБОТКА информации для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СППА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l="31084" t="17819" r="34221" b="57850"/>
          <a:stretch/>
        </p:blipFill>
        <p:spPr bwMode="auto">
          <a:xfrm>
            <a:off x="4765832" y="2327395"/>
            <a:ext cx="4344276" cy="174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/>
          <a:srcRect l="44341" t="46933" r="1730" b="-60"/>
          <a:stretch/>
        </p:blipFill>
        <p:spPr bwMode="auto">
          <a:xfrm>
            <a:off x="214656" y="1484783"/>
            <a:ext cx="4372701" cy="246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>
          <a:xfrm flipH="1" flipV="1">
            <a:off x="1331640" y="2675205"/>
            <a:ext cx="3420750" cy="174241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938395-FD4C-44D0-BA0C-C5E2DBDA1EE6}"/>
              </a:ext>
            </a:extLst>
          </p:cNvPr>
          <p:cNvSpPr txBox="1"/>
          <p:nvPr/>
        </p:nvSpPr>
        <p:spPr>
          <a:xfrm>
            <a:off x="4752390" y="938957"/>
            <a:ext cx="435771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БД </a:t>
            </a:r>
            <a:r>
              <a:rPr lang="en-US" b="1" dirty="0"/>
              <a:t>ATHRA </a:t>
            </a:r>
            <a:r>
              <a:rPr lang="en-US" dirty="0"/>
              <a:t>– </a:t>
            </a:r>
            <a:br>
              <a:rPr lang="en-US" dirty="0"/>
            </a:br>
            <a:r>
              <a:rPr lang="ru-RU" dirty="0"/>
              <a:t>АВТОРИТЕТНЫЙ ФАЙЛ ИНДИВИДУАЛЬНЫХ АВТОРОВ (ПРОФИЛИ)</a:t>
            </a:r>
          </a:p>
          <a:p>
            <a:pPr algn="ctr"/>
            <a:r>
              <a:rPr lang="ru-RU" b="1" dirty="0"/>
              <a:t>10983 авторов СФУ х2 (</a:t>
            </a:r>
            <a:r>
              <a:rPr lang="en-US" b="1" dirty="0" err="1"/>
              <a:t>rus</a:t>
            </a:r>
            <a:r>
              <a:rPr lang="en-US" b="1" dirty="0"/>
              <a:t>, eng)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D1434D-1589-485F-A101-2B7CBFECC08B}"/>
              </a:ext>
            </a:extLst>
          </p:cNvPr>
          <p:cNvSpPr txBox="1"/>
          <p:nvPr/>
        </p:nvSpPr>
        <p:spPr>
          <a:xfrm>
            <a:off x="214282" y="971436"/>
            <a:ext cx="435771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БД </a:t>
            </a:r>
            <a:r>
              <a:rPr lang="en-US" b="1" dirty="0"/>
              <a:t>TR – </a:t>
            </a:r>
            <a:r>
              <a:rPr lang="ru-RU" b="1" dirty="0"/>
              <a:t>ТРУДЫ СОТРУДНИКОВ СФУ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70AC795-3C83-4851-BA43-438E01FD2AB1}"/>
              </a:ext>
            </a:extLst>
          </p:cNvPr>
          <p:cNvCxnSpPr>
            <a:cxnSpLocks/>
          </p:cNvCxnSpPr>
          <p:nvPr/>
        </p:nvCxnSpPr>
        <p:spPr>
          <a:xfrm rot="10800000">
            <a:off x="3929058" y="5429264"/>
            <a:ext cx="571504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8894" t="48165" r="11548" b="22018"/>
          <a:stretch>
            <a:fillRect/>
          </a:stretch>
        </p:blipFill>
        <p:spPr bwMode="auto">
          <a:xfrm>
            <a:off x="4519648" y="4500570"/>
            <a:ext cx="4391016" cy="2149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A432B59-B40A-47FA-9EA5-3994BAE8E658}"/>
              </a:ext>
            </a:extLst>
          </p:cNvPr>
          <p:cNvSpPr txBox="1"/>
          <p:nvPr/>
        </p:nvSpPr>
        <p:spPr>
          <a:xfrm>
            <a:off x="4786314" y="4286256"/>
            <a:ext cx="6218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eng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38690" t="47707" r="17977" b="20183"/>
          <a:stretch>
            <a:fillRect/>
          </a:stretch>
        </p:blipFill>
        <p:spPr bwMode="auto">
          <a:xfrm>
            <a:off x="214282" y="4500570"/>
            <a:ext cx="3714776" cy="2143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6C4295-BF84-466D-A5E9-8E587C8125A8}"/>
              </a:ext>
            </a:extLst>
          </p:cNvPr>
          <p:cNvSpPr txBox="1"/>
          <p:nvPr/>
        </p:nvSpPr>
        <p:spPr>
          <a:xfrm>
            <a:off x="500034" y="4286256"/>
            <a:ext cx="5224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rus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35320" cy="6221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СБОР/ОБРАБОТКА информации для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СППА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19968" r="50952" b="17983"/>
          <a:stretch/>
        </p:blipFill>
        <p:spPr bwMode="auto">
          <a:xfrm>
            <a:off x="611560" y="908721"/>
            <a:ext cx="8064896" cy="5331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7697" y="1889650"/>
            <a:ext cx="2428892" cy="107721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/>
              <a:t>АБИС ИРБИС</a:t>
            </a:r>
            <a:endParaRPr lang="en-US" sz="3200" b="1" dirty="0"/>
          </a:p>
          <a:p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4939" y="2162131"/>
            <a:ext cx="2741656" cy="58477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АИС ИПАС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582947" y="2296701"/>
            <a:ext cx="2214577" cy="3352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6855125" y="2532592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Цилиндр 14"/>
          <p:cNvSpPr/>
          <p:nvPr/>
        </p:nvSpPr>
        <p:spPr>
          <a:xfrm>
            <a:off x="6447763" y="2461154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>
            <a:off x="7733647" y="2461154"/>
            <a:ext cx="285752" cy="35719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АИС ИПАС (Издательство)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publishing.sfu-kras.ru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1145" y="296686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Назначение АИС - автоматизация процессов издательской деятельности БИК СФУ.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4940" y="3943738"/>
            <a:ext cx="79735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Реализованный в АИС функционал обеспечивает регистрацию поступающих от авторов рукописей, сопровождение и контроль всех технологических этапов до выхода произведения автора в печатном или электронном варианте.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676" t="12758" r="30604" b="12515"/>
          <a:stretch>
            <a:fillRect/>
          </a:stretch>
        </p:blipFill>
        <p:spPr bwMode="auto">
          <a:xfrm>
            <a:off x="840025" y="1340768"/>
            <a:ext cx="7715272" cy="4792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Заголовок 16">
            <a:extLst>
              <a:ext uri="{FF2B5EF4-FFF2-40B4-BE49-F238E27FC236}">
                <a16:creationId xmlns="" xmlns:a16="http://schemas.microsoft.com/office/drawing/2014/main" id="{F0CD588F-9F1C-4463-9F9E-4522ED7D6373}"/>
              </a:ext>
            </a:extLst>
          </p:cNvPr>
          <p:cNvSpPr txBox="1">
            <a:spLocks/>
          </p:cNvSpPr>
          <p:nvPr/>
        </p:nvSpPr>
        <p:spPr>
          <a:xfrm>
            <a:off x="840025" y="0"/>
            <a:ext cx="7543800" cy="1110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АИС ИПАС и Ирбис: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1556</TotalTime>
  <Words>745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Ретро</vt:lpstr>
      <vt:lpstr> Программные разработки на базе АБИС ИРБИС в БИК СФУ </vt:lpstr>
      <vt:lpstr>АБИС ИРБИС в БИК СФУ:</vt:lpstr>
      <vt:lpstr>АБИС ИРБИС в БИК СФУ:</vt:lpstr>
      <vt:lpstr>Сайт службы поддержки публикационной активности scholar.sfu-kras.ru</vt:lpstr>
      <vt:lpstr>СБОР/ОБРАБОТКА информации для СППА:</vt:lpstr>
      <vt:lpstr>СБОР/ОБРАБОТКА информации для СППА:</vt:lpstr>
      <vt:lpstr>СБОР/ОБРАБОТКА информации для СППА:</vt:lpstr>
      <vt:lpstr>АИС ИПАС (Издательство) publishing.sfu-kras.ru</vt:lpstr>
      <vt:lpstr>Слайд 9</vt:lpstr>
      <vt:lpstr>Взаимодействие АИС ИПАС и Ирбис:</vt:lpstr>
      <vt:lpstr>Интеграция АИС ИПАС  и ЛК на сайте БИК:</vt:lpstr>
      <vt:lpstr>ИС «Книгообеспеченность» на сайте БИК:</vt:lpstr>
      <vt:lpstr>ИС «Книгообеспеченность»: выходные формы для списков литературы по дисциплинам и статистике</vt:lpstr>
      <vt:lpstr>Сбор данных для ИС «Книгообеспеченность»  </vt:lpstr>
      <vt:lpstr>Обмен данными с АСУ ВУЗа: подсистема РПД</vt:lpstr>
      <vt:lpstr>Обмен данными с АСУ ВУЗа: подсистема РПД</vt:lpstr>
      <vt:lpstr>Web-сервисы на сайте БИК СФУ: онлайн-продажа доступа к изданиям СФУ из ЭК</vt:lpstr>
      <vt:lpstr>Web-сервисы на сайте БИК СФУ: межбиблиотечный абонемент на сайте БИК СФУ</vt:lpstr>
      <vt:lpstr>Web-сервисы на сайте БИК СФУ: электронная доставка документов из БД «Периодика»</vt:lpstr>
      <vt:lpstr>Web-сервисы на сайте БИК СФУ: Сервис уведомлений пользователей по e-mail</vt:lpstr>
      <vt:lpstr>Статистический учет: доступ к ЭБ (БД Читатели):</vt:lpstr>
      <vt:lpstr>Статистический учет: кноговыдача и доступ к ЭБ (профиль посетителя, карта посетителей по дням)</vt:lpstr>
      <vt:lpstr>Статистический учет: кноговыдача и доступ к ЭБ</vt:lpstr>
      <vt:lpstr>Статистический учет: кноговыдача и доступ к ЭБ</vt:lpstr>
      <vt:lpstr>Статистический учет: кноговыдача и доступ к ЭБ</vt:lpstr>
      <vt:lpstr>Статистический учет: кноговыдача и доступ к ЭБ</vt:lpstr>
      <vt:lpstr>Статистический учет: сервис бронирования</vt:lpstr>
      <vt:lpstr>Статистический учет: массовые мероприятия </vt:lpstr>
      <vt:lpstr>БД учета материальных ценностей (UMZ)</vt:lpstr>
      <vt:lpstr>Слайд 30</vt:lpstr>
    </vt:vector>
  </TitlesOfParts>
  <Company>SL of SFU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на основе последних разработок отдела АБИС</dc:title>
  <dc:creator>LGN</dc:creator>
  <cp:lastModifiedBy>LGN</cp:lastModifiedBy>
  <cp:revision>496</cp:revision>
  <dcterms:created xsi:type="dcterms:W3CDTF">2017-09-27T03:49:07Z</dcterms:created>
  <dcterms:modified xsi:type="dcterms:W3CDTF">2017-12-13T02:24:13Z</dcterms:modified>
</cp:coreProperties>
</file>