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93" r:id="rId6"/>
    <p:sldId id="297" r:id="rId7"/>
    <p:sldId id="294" r:id="rId8"/>
    <p:sldId id="296" r:id="rId9"/>
    <p:sldId id="301" r:id="rId10"/>
    <p:sldId id="304" r:id="rId11"/>
    <p:sldId id="277" r:id="rId12"/>
    <p:sldId id="303" r:id="rId13"/>
    <p:sldId id="302" r:id="rId14"/>
    <p:sldId id="299" r:id="rId15"/>
    <p:sldId id="298" r:id="rId16"/>
    <p:sldId id="307" r:id="rId17"/>
    <p:sldId id="305" r:id="rId18"/>
    <p:sldId id="306" r:id="rId19"/>
    <p:sldId id="278" r:id="rId20"/>
    <p:sldId id="261" r:id="rId21"/>
    <p:sldId id="274" r:id="rId22"/>
    <p:sldId id="263" r:id="rId23"/>
    <p:sldId id="264" r:id="rId24"/>
    <p:sldId id="266" r:id="rId25"/>
    <p:sldId id="267" r:id="rId26"/>
    <p:sldId id="269" r:id="rId27"/>
    <p:sldId id="280" r:id="rId28"/>
    <p:sldId id="285" r:id="rId29"/>
    <p:sldId id="282" r:id="rId30"/>
    <p:sldId id="270" r:id="rId31"/>
    <p:sldId id="287" r:id="rId32"/>
    <p:sldId id="283" r:id="rId33"/>
    <p:sldId id="290" r:id="rId34"/>
    <p:sldId id="291" r:id="rId35"/>
    <p:sldId id="308" r:id="rId36"/>
    <p:sldId id="309" r:id="rId37"/>
    <p:sldId id="311" r:id="rId38"/>
    <p:sldId id="310" r:id="rId39"/>
    <p:sldId id="312" r:id="rId40"/>
    <p:sldId id="313" r:id="rId41"/>
    <p:sldId id="314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82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0E72E-66BD-400C-BF37-084A1CBB62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E10B3B-C7E6-42E6-B999-7239D674695E}">
      <dgm:prSet/>
      <dgm:spPr/>
      <dgm:t>
        <a:bodyPr/>
        <a:lstStyle/>
        <a:p>
          <a:pPr rtl="0"/>
          <a:r>
            <a:rPr lang="ru-RU" dirty="0" smtClean="0"/>
            <a:t>Анализировался опыт проектирования и строительства отечественных и зарубежных библиотек, библиотековедческая и литература, в различных регионах России проводились  семинары и дискуссионные круглые столы посвященные вопросам библиотечного строительства, конкурсы по библиотечному дизайну.</a:t>
          </a:r>
          <a:endParaRPr lang="ru-RU" dirty="0"/>
        </a:p>
      </dgm:t>
    </dgm:pt>
    <dgm:pt modelId="{E2430F9B-3404-44BC-B29B-484B1AFE23BA}" type="parTrans" cxnId="{B8FA6F66-DC3E-4DF6-ADFF-7D9C2C645C89}">
      <dgm:prSet/>
      <dgm:spPr/>
      <dgm:t>
        <a:bodyPr/>
        <a:lstStyle/>
        <a:p>
          <a:endParaRPr lang="ru-RU"/>
        </a:p>
      </dgm:t>
    </dgm:pt>
    <dgm:pt modelId="{AB1929D3-B763-4772-91CA-E6B687BB40E4}" type="sibTrans" cxnId="{B8FA6F66-DC3E-4DF6-ADFF-7D9C2C645C89}">
      <dgm:prSet/>
      <dgm:spPr/>
      <dgm:t>
        <a:bodyPr/>
        <a:lstStyle/>
        <a:p>
          <a:endParaRPr lang="ru-RU"/>
        </a:p>
      </dgm:t>
    </dgm:pt>
    <dgm:pt modelId="{ED302153-0A1C-4419-9580-9101C2A74921}">
      <dgm:prSet/>
      <dgm:spPr/>
      <dgm:t>
        <a:bodyPr/>
        <a:lstStyle/>
        <a:p>
          <a:pPr rtl="0"/>
          <a:r>
            <a:rPr lang="ru-RU" smtClean="0"/>
            <a:t>Также в целях выявления знаний и навыков  библиотекарей практиков в области проектирования библиотечного пространства проводились тестовые тренинги (в Москве, Санкт-Петербурге, Самаре, Судаке). </a:t>
          </a:r>
          <a:endParaRPr lang="ru-RU" dirty="0"/>
        </a:p>
      </dgm:t>
    </dgm:pt>
    <dgm:pt modelId="{C285AD07-6DD8-473B-BE04-B53D65137A5A}" type="parTrans" cxnId="{73C4756E-75DC-4520-81D8-C89479E5E232}">
      <dgm:prSet/>
      <dgm:spPr/>
      <dgm:t>
        <a:bodyPr/>
        <a:lstStyle/>
        <a:p>
          <a:endParaRPr lang="ru-RU"/>
        </a:p>
      </dgm:t>
    </dgm:pt>
    <dgm:pt modelId="{7872E295-B76D-490A-92F6-B158F69105B7}" type="sibTrans" cxnId="{73C4756E-75DC-4520-81D8-C89479E5E232}">
      <dgm:prSet/>
      <dgm:spPr/>
      <dgm:t>
        <a:bodyPr/>
        <a:lstStyle/>
        <a:p>
          <a:endParaRPr lang="ru-RU"/>
        </a:p>
      </dgm:t>
    </dgm:pt>
    <dgm:pt modelId="{1DF29E5D-7A1F-4F57-9021-B65A67A2C702}" type="pres">
      <dgm:prSet presAssocID="{5A20E72E-66BD-400C-BF37-084A1CBB6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D1F12-4401-4BCA-802E-0D7511A26EBB}" type="pres">
      <dgm:prSet presAssocID="{79E10B3B-C7E6-42E6-B999-7239D674695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BC808-DFE9-4BD8-A937-487589FF6651}" type="pres">
      <dgm:prSet presAssocID="{AB1929D3-B763-4772-91CA-E6B687BB40E4}" presName="spacer" presStyleCnt="0"/>
      <dgm:spPr/>
    </dgm:pt>
    <dgm:pt modelId="{9C8AAE66-E8A8-48E9-8753-992D225D70AA}" type="pres">
      <dgm:prSet presAssocID="{ED302153-0A1C-4419-9580-9101C2A749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AB36A7-D221-4157-935C-41BDF123D04D}" type="presOf" srcId="{5A20E72E-66BD-400C-BF37-084A1CBB620B}" destId="{1DF29E5D-7A1F-4F57-9021-B65A67A2C702}" srcOrd="0" destOrd="0" presId="urn:microsoft.com/office/officeart/2005/8/layout/vList2"/>
    <dgm:cxn modelId="{73C4756E-75DC-4520-81D8-C89479E5E232}" srcId="{5A20E72E-66BD-400C-BF37-084A1CBB620B}" destId="{ED302153-0A1C-4419-9580-9101C2A74921}" srcOrd="1" destOrd="0" parTransId="{C285AD07-6DD8-473B-BE04-B53D65137A5A}" sibTransId="{7872E295-B76D-490A-92F6-B158F69105B7}"/>
    <dgm:cxn modelId="{73D0041C-2B28-46BD-9AA8-331742BC5FB9}" type="presOf" srcId="{79E10B3B-C7E6-42E6-B999-7239D674695E}" destId="{814D1F12-4401-4BCA-802E-0D7511A26EBB}" srcOrd="0" destOrd="0" presId="urn:microsoft.com/office/officeart/2005/8/layout/vList2"/>
    <dgm:cxn modelId="{B8FA6F66-DC3E-4DF6-ADFF-7D9C2C645C89}" srcId="{5A20E72E-66BD-400C-BF37-084A1CBB620B}" destId="{79E10B3B-C7E6-42E6-B999-7239D674695E}" srcOrd="0" destOrd="0" parTransId="{E2430F9B-3404-44BC-B29B-484B1AFE23BA}" sibTransId="{AB1929D3-B763-4772-91CA-E6B687BB40E4}"/>
    <dgm:cxn modelId="{FA1EC0C3-2B31-474D-9395-8D91ED034F51}" type="presOf" srcId="{ED302153-0A1C-4419-9580-9101C2A74921}" destId="{9C8AAE66-E8A8-48E9-8753-992D225D70AA}" srcOrd="0" destOrd="0" presId="urn:microsoft.com/office/officeart/2005/8/layout/vList2"/>
    <dgm:cxn modelId="{71D79873-9F5B-42AE-B5F9-555026A4D042}" type="presParOf" srcId="{1DF29E5D-7A1F-4F57-9021-B65A67A2C702}" destId="{814D1F12-4401-4BCA-802E-0D7511A26EBB}" srcOrd="0" destOrd="0" presId="urn:microsoft.com/office/officeart/2005/8/layout/vList2"/>
    <dgm:cxn modelId="{094B796E-3E3C-4307-A0D5-0091238F9CF7}" type="presParOf" srcId="{1DF29E5D-7A1F-4F57-9021-B65A67A2C702}" destId="{FA9BC808-DFE9-4BD8-A937-487589FF6651}" srcOrd="1" destOrd="0" presId="urn:microsoft.com/office/officeart/2005/8/layout/vList2"/>
    <dgm:cxn modelId="{E5650257-FBCD-45C8-9028-B4632C47EDFE}" type="presParOf" srcId="{1DF29E5D-7A1F-4F57-9021-B65A67A2C702}" destId="{9C8AAE66-E8A8-48E9-8753-992D225D70A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D1F12-4401-4BCA-802E-0D7511A26EBB}">
      <dsp:nvSpPr>
        <dsp:cNvPr id="0" name=""/>
        <dsp:cNvSpPr/>
      </dsp:nvSpPr>
      <dsp:spPr>
        <a:xfrm>
          <a:off x="0" y="141252"/>
          <a:ext cx="7408862" cy="15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Анализировался опыт проектирования и строительства отечественных и зарубежных библиотек, библиотековедческая и литература, в различных регионах России проводились  семинары и дискуссионные круглые столы посвященные вопросам библиотечного строительства, конкурсы по библиотечному дизайну.</a:t>
          </a:r>
          <a:endParaRPr lang="ru-RU" sz="1800" kern="1200" dirty="0"/>
        </a:p>
      </dsp:txBody>
      <dsp:txXfrm>
        <a:off x="76077" y="217329"/>
        <a:ext cx="7256708" cy="1406285"/>
      </dsp:txXfrm>
    </dsp:sp>
    <dsp:sp modelId="{9C8AAE66-E8A8-48E9-8753-992D225D70AA}">
      <dsp:nvSpPr>
        <dsp:cNvPr id="0" name=""/>
        <dsp:cNvSpPr/>
      </dsp:nvSpPr>
      <dsp:spPr>
        <a:xfrm>
          <a:off x="0" y="1751532"/>
          <a:ext cx="7408862" cy="15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Также в целях выявления знаний и навыков  библиотекарей практиков в области проектирования библиотечного пространства проводились тестовые тренинги (в Москве, Санкт-Петербурге, Самаре, Судаке). </a:t>
          </a:r>
          <a:endParaRPr lang="ru-RU" sz="1800" kern="1200" dirty="0"/>
        </a:p>
      </dsp:txBody>
      <dsp:txXfrm>
        <a:off x="76077" y="1827609"/>
        <a:ext cx="7256708" cy="1406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amura.su/products/1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amura.su/products/1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Научная концепция проектирования библиотечного пространства.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700" dirty="0" smtClean="0"/>
              <a:t>Доклад подготовил директор НП «Межрегиональный центр модернизации библиотек»,</a:t>
            </a:r>
          </a:p>
          <a:p>
            <a:r>
              <a:rPr lang="ru-RU" sz="1700" dirty="0" smtClean="0"/>
              <a:t>Коженкин Игорь Александрович</a:t>
            </a:r>
          </a:p>
          <a:p>
            <a:r>
              <a:rPr lang="ru-RU" sz="1700" dirty="0" smtClean="0"/>
              <a:t>г. Самара май 2015 г.</a:t>
            </a:r>
            <a:endParaRPr lang="ru-RU" sz="170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5638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Международный состав участников и неизменный интерес к теме.</a:t>
            </a:r>
            <a:endParaRPr lang="ru-RU" sz="2800" dirty="0"/>
          </a:p>
        </p:txBody>
      </p:sp>
      <p:pic>
        <p:nvPicPr>
          <p:cNvPr id="3074" name="Picture 2" descr="C:\Users\Igor\Desktop\Конференции\крым 2013\фото\_SAM_04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gor\Desktop\Конференции\крым 2013\фото\_SAM_04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2495599" cy="187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gor\Desktop\Конференции\крым 2013\фото\_SAM_04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84690"/>
            <a:ext cx="2711623" cy="20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gor\Desktop\Конференции\крым 2013\фото\_SAM_04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72474"/>
            <a:ext cx="2744196" cy="20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Igor\Desktop\Конференции\крым 2013\фото\_SAM_04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83" y="4460261"/>
            <a:ext cx="2744194" cy="20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50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Вывод о том, что эти вопросы требуют серьезных и комплексных научных исследований.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31B6FD"/>
              </a:buClr>
            </a:pPr>
            <a:r>
              <a:rPr lang="ru-RU" sz="2000" dirty="0"/>
              <a:t>Анализируя представленные концепции интерьеров, можно отметить, что библиотекари сосредоточивают свое внимание преимущественно на эстетических и социокультурных аспектах организации  библиотечного пространства.  В некоторых концепциях недостаточно полно  описываются  функциональные зоны и  пространственно-технологические характеристики, а такие категории, как «путь книги в библиотеке», «путь читателя в библиотеке» авторами концепций вовсе не употребляются. Это говорит о том, что </a:t>
            </a:r>
            <a:r>
              <a:rPr lang="ru-RU" sz="2000" b="1" dirty="0"/>
              <a:t>библиотекарям пока не хватает опыта и </a:t>
            </a:r>
            <a:r>
              <a:rPr lang="ru-RU" sz="2000" b="1" dirty="0" smtClean="0"/>
              <a:t>знаний</a:t>
            </a:r>
            <a:r>
              <a:rPr lang="ru-RU" sz="2000" dirty="0" smtClean="0"/>
              <a:t> </a:t>
            </a:r>
            <a:r>
              <a:rPr lang="ru-RU" sz="2000" dirty="0"/>
              <a:t>в области проектирования библиотек.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21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Во время исследования анализировался опыт модернизации библиотек  ХМАО, Санкт-Петербурга и других регионов России. </a:t>
            </a:r>
          </a:p>
          <a:p>
            <a:r>
              <a:rPr lang="ru-RU" sz="2000" dirty="0" smtClean="0"/>
              <a:t>Период бурного библиотечного строительства (с 2000-х гг.) имел свою специфику и региональные особенности. Одной из главных трудностей при реализации программ было отсутствие на сегодняшний день единой библиотековедческой концепции организации библиотечного пространства.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Ответственность библиотековедения перед практикой.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0202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У</a:t>
            </a:r>
            <a:r>
              <a:rPr lang="ru-RU" dirty="0" smtClean="0"/>
              <a:t>читывая </a:t>
            </a:r>
            <a:r>
              <a:rPr lang="ru-RU" dirty="0"/>
              <a:t>социокультурные </a:t>
            </a:r>
            <a:r>
              <a:rPr lang="ru-RU" dirty="0" smtClean="0"/>
              <a:t>изменения </a:t>
            </a:r>
            <a:r>
              <a:rPr lang="ru-RU" dirty="0"/>
              <a:t>и современное понимание исследователями функциональности библиотеки, можно говорить о  </a:t>
            </a:r>
            <a:r>
              <a:rPr lang="ru-RU" u="sng" dirty="0"/>
              <a:t>расширенном понимании  функциональности СБМиО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>
                <a:latin typeface="Times New Roman"/>
                <a:ea typeface="Calibri"/>
              </a:rPr>
              <a:t>На современном этапе с развитием информационных технологий произошли изменения и в  традиционной библиотечной технологии и, как следствие</a:t>
            </a:r>
            <a:r>
              <a:rPr lang="ru-RU" dirty="0" smtClean="0">
                <a:latin typeface="Times New Roman"/>
                <a:ea typeface="Calibri"/>
              </a:rPr>
              <a:t>, трансформация </a:t>
            </a:r>
            <a:r>
              <a:rPr lang="ru-RU" dirty="0">
                <a:latin typeface="Times New Roman"/>
                <a:ea typeface="Calibri"/>
              </a:rPr>
              <a:t>«технологических»  требований к СБМиО.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Предпосылки формирования концепции пространства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03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Times New Roman"/>
                <a:ea typeface="Calibri"/>
              </a:rPr>
              <a:t>О переходе к новым принципам проектирования пространства библиотек за рубежом стали говорить еще в конце 80-х гг. Тогда зарубежные страны отказались  от жестких стандартов, регламентирующих пространственно-планировочные решения библиотек [90*, с. 8]. Появлению стандарты нового поколения (немецкий стандарт </a:t>
            </a:r>
            <a:r>
              <a:rPr lang="en-US" dirty="0">
                <a:latin typeface="Times New Roman"/>
                <a:ea typeface="Calibri"/>
              </a:rPr>
              <a:t>DIN</a:t>
            </a:r>
            <a:r>
              <a:rPr lang="ru-RU" dirty="0">
                <a:latin typeface="Times New Roman"/>
                <a:ea typeface="Calibri"/>
              </a:rPr>
              <a:t> 13 и международный стандарт ИСО 2012 г.), основанные на принципах выделения отдельных функциональных зон, создаваемых в основном именно библиотечным оборудованием.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Трансформация взглядов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939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). Изменения представлений о функциональности </a:t>
            </a:r>
            <a:r>
              <a:rPr lang="ru-RU" dirty="0" smtClean="0"/>
              <a:t>библиотеки на </a:t>
            </a:r>
            <a:r>
              <a:rPr lang="ru-RU" dirty="0"/>
              <a:t>сегодняшний день привело к потере жестко регламентированной структуры библиотечного пространства.  Теперь оно строиться не только на основании  технологических процессов, но и требований организации привлекательной комфортной библиотечной среды. </a:t>
            </a:r>
          </a:p>
          <a:p>
            <a:r>
              <a:rPr lang="ru-RU" dirty="0"/>
              <a:t>2). Библиотечное пространство  неоднородно и построено по принципу функциональных зон, «кирпичиками» этого пространства являются библиотечное оборудование и мебель.  </a:t>
            </a:r>
          </a:p>
          <a:p>
            <a:r>
              <a:rPr lang="ru-RU" dirty="0"/>
              <a:t>3) Имея двойственную природу, (как элемент технологии и интерьера) СБМиО играет важнейшую роль в организации библиотечного пространства на основании топологии библиотечных потоков и   принципов  средового проектирования. 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Основные </a:t>
            </a:r>
            <a:r>
              <a:rPr lang="ru-RU" sz="2800" dirty="0"/>
              <a:t>положения концепции построения пространства: (Тезисы)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4544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4). Библиотечное пространство (и СБМиО, как его часть) формируется под воздействием трех подходов в проектировании: библиотековедческого, архитектурно-</a:t>
            </a:r>
            <a:r>
              <a:rPr lang="ru-RU" dirty="0" err="1"/>
              <a:t>художественногои</a:t>
            </a:r>
            <a:r>
              <a:rPr lang="ru-RU" dirty="0"/>
              <a:t> средового. </a:t>
            </a:r>
          </a:p>
          <a:p>
            <a:r>
              <a:rPr lang="ru-RU" dirty="0"/>
              <a:t>5). Эти подходы действуют одновременно и формируют </a:t>
            </a:r>
            <a:r>
              <a:rPr lang="ru-RU" dirty="0" err="1"/>
              <a:t>синергетически</a:t>
            </a:r>
            <a:r>
              <a:rPr lang="ru-RU" dirty="0"/>
              <a:t>-антагонистические группы требований к </a:t>
            </a:r>
            <a:r>
              <a:rPr lang="ru-RU" dirty="0" smtClean="0"/>
              <a:t>СБМиО</a:t>
            </a:r>
          </a:p>
          <a:p>
            <a:r>
              <a:rPr lang="ru-RU" dirty="0"/>
              <a:t>6). Современное пространство с точки зрения сервисов должно быть насыщенным (по принципу «матрицы возможностей») и разнообразным, (рассчитанным на пользователей разных возрастов, навыков, художественных вкусов и психологических особенностей поведения), т.е. в нем должны присутствовать как традиционные бумажные </a:t>
            </a:r>
            <a:r>
              <a:rPr lang="ru-RU" dirty="0" err="1"/>
              <a:t>технологии,так</a:t>
            </a:r>
            <a:r>
              <a:rPr lang="ru-RU" dirty="0"/>
              <a:t> и электронные.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86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7</a:t>
            </a:r>
            <a:r>
              <a:rPr lang="ru-RU" dirty="0"/>
              <a:t>). В современных условиях отмечается тенденция развития мультимедийных технологий в библиотечном пространстве, особенно в библиотеках с преобладанием посетителей молодого возраста.</a:t>
            </a:r>
          </a:p>
          <a:p>
            <a:r>
              <a:rPr lang="ru-RU" dirty="0"/>
              <a:t>8). В современных условиях усиливается потребность пользователей в выразительном и гармоничном эстетическом оформлении интерьера, позволяющем  стимулирующим творчество.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85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9). Пространство должно быть гибким и позволять реализовывать разные сценарии поведения и виды технологических процессов в нем, что в </a:t>
            </a:r>
          </a:p>
          <a:p>
            <a:r>
              <a:rPr lang="ru-RU" dirty="0"/>
              <a:t>конечном итоге повышает социально-экономическую эффективность  работы библиотеки и отдаляет срок ее морального  старения. </a:t>
            </a:r>
          </a:p>
          <a:p>
            <a:r>
              <a:rPr lang="ru-RU" dirty="0"/>
              <a:t>10). Наиболее функционально-значимой в современных условиях является читательская зона. С точки зрения библиотечной технологии эта  зона должна по своему  назначению стать  местом целенаправленной работы с документами  и  одновременно местом встреч, бесед, дискуссий.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17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Развитие информационных технологий привели к необратимому воздействию на библиотечную процессы и библиотечное оборудование. Это воздействие можно разделить на прямое и опосредованное. 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Прямое воздействие привело к конструктивной «подстройке» оборудования (столов, кафедр и т.п.) под различные размещаемые на нем и встраиваемые технические средства.</a:t>
            </a:r>
          </a:p>
          <a:p>
            <a:pPr marL="0" lvl="0" indent="0">
              <a:buNone/>
            </a:pPr>
            <a:endParaRPr lang="ru-RU" dirty="0" smtClean="0"/>
          </a:p>
          <a:p>
            <a:pPr lvl="0"/>
            <a:r>
              <a:rPr lang="ru-RU" dirty="0" smtClean="0"/>
              <a:t>Опосредованное воздействие привело к изменению требований читателя к комфорту и привлекательности библиотечного пространства  в целом и оборудования в частности.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Новые информационные технологии как мощный агент перемен библиотечного пространства и оборудования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9713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Какой будет библиотека будущего</a:t>
            </a:r>
            <a:r>
              <a:rPr lang="en-US" sz="2800" dirty="0" smtClean="0"/>
              <a:t>?</a:t>
            </a:r>
            <a:endParaRPr lang="ru-RU" sz="2800" dirty="0"/>
          </a:p>
        </p:txBody>
      </p:sp>
      <p:pic>
        <p:nvPicPr>
          <p:cNvPr id="2050" name="Picture 2" descr="C:\Users\Igor\Desktop\МЦМБ\РАЗДЕЛЫ САЙТА\фотогалерея\фото заставки для МЦМБ\Xiqu_Center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6330"/>
            <a:ext cx="4484442" cy="279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gor\Desktop\МЦМБ\РАЗДЕЛЫ САЙТА\фотогалерея\фото заставки для МЦМБ\Prague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43" y="1575476"/>
            <a:ext cx="4176464" cy="280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gor\Desktop\МЦМБ\РАЗДЕЛЫ САЙТА\фотогалерея\фото заставки для МЦМБ\Daegu_Gosan_Library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71" y="4340932"/>
            <a:ext cx="5034136" cy="251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gor\Desktop\МЦМБ\РАЗДЕЛЫ САЙТА\фотогалерея\фото заставки для МЦМБ\Prague_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40932"/>
            <a:ext cx="3688334" cy="251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069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200" dirty="0"/>
              <a:t>В современных социокультурных условиях  можно констатировать изменение самого читателя - он стал активным и требовательным. В  этом смысле особенно актуальны сервисные функции оборудования, предоставляющие пользователю возможность самостоятельного управления процессом обслуживания. </a:t>
            </a:r>
          </a:p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Возможность удовлетворения многих своих информационных потребностей без непосредственного физического посещения библиотеки стали причиной  резкого повышения требований читателей к физическому и виртуальному комфорту библиотек.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900" dirty="0"/>
              <a:t>Новый читатель активен и требователен!</a:t>
            </a:r>
          </a:p>
        </p:txBody>
      </p:sp>
    </p:spTree>
    <p:extLst>
      <p:ext uri="{BB962C8B-B14F-4D97-AF65-F5344CB8AC3E}">
        <p14:creationId xmlns:p14="http://schemas.microsoft.com/office/powerpoint/2010/main" val="111836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dirty="0"/>
              <a:t>Трансформация библиотечной технологии привела к формированию  новых читательских мест,  спроектированных  </a:t>
            </a:r>
            <a:r>
              <a:rPr lang="ru-RU" sz="3300" u="sng" dirty="0"/>
              <a:t>по принципу </a:t>
            </a:r>
            <a:r>
              <a:rPr lang="ru-RU" sz="3300" u="sng" dirty="0" smtClean="0"/>
              <a:t>мультимедиа</a:t>
            </a:r>
          </a:p>
          <a:p>
            <a:pPr marL="0" indent="0">
              <a:buNone/>
            </a:pPr>
            <a:endParaRPr lang="ru-RU" sz="3300" dirty="0"/>
          </a:p>
          <a:p>
            <a:pPr marL="0" indent="0">
              <a:buNone/>
            </a:pPr>
            <a:r>
              <a:rPr lang="ru-RU" sz="3300" dirty="0"/>
              <a:t>Компьютер сделал возможным соединение документов разной природы: </a:t>
            </a:r>
          </a:p>
          <a:p>
            <a:pPr lvl="0"/>
            <a:r>
              <a:rPr lang="ru-RU" sz="3300" dirty="0" smtClean="0"/>
              <a:t>графических</a:t>
            </a:r>
            <a:r>
              <a:rPr lang="ru-RU" sz="3300" dirty="0"/>
              <a:t>, </a:t>
            </a:r>
          </a:p>
          <a:p>
            <a:pPr lvl="0"/>
            <a:r>
              <a:rPr lang="ru-RU" sz="3300" dirty="0"/>
              <a:t>звуковых, </a:t>
            </a:r>
          </a:p>
          <a:p>
            <a:pPr lvl="0"/>
            <a:r>
              <a:rPr lang="ru-RU" sz="3300" dirty="0"/>
              <a:t>текстовых, </a:t>
            </a:r>
          </a:p>
          <a:p>
            <a:pPr lvl="0"/>
            <a:r>
              <a:rPr lang="ru-RU" sz="3300" dirty="0"/>
              <a:t>фото и </a:t>
            </a:r>
            <a:r>
              <a:rPr lang="ru-RU" sz="3300" dirty="0" smtClean="0"/>
              <a:t>видео</a:t>
            </a:r>
          </a:p>
          <a:p>
            <a:pPr marL="0" lvl="0" indent="0">
              <a:buNone/>
            </a:pPr>
            <a:endParaRPr lang="ru-RU" sz="3300" dirty="0"/>
          </a:p>
          <a:p>
            <a:pPr marL="0" indent="0">
              <a:buNone/>
            </a:pPr>
            <a:r>
              <a:rPr lang="ru-RU" sz="3300" dirty="0" smtClean="0"/>
              <a:t>В </a:t>
            </a:r>
            <a:r>
              <a:rPr lang="ru-RU" sz="3300" dirty="0"/>
              <a:t>этой связи появились новые требования и к оборудованию.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 smtClean="0"/>
              <a:t>Принцип мультимедиа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077728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Наличие сведенных в единую точку пространства возможностей пользоваться личным кабинетом, интернетом, библиотечными базами всех видов позволяет избежать необходимости собирать интересующую информацию по разным отделам </a:t>
            </a:r>
            <a:r>
              <a:rPr lang="ru-RU" dirty="0" smtClean="0"/>
              <a:t>библиотеки.  </a:t>
            </a:r>
          </a:p>
          <a:p>
            <a:endParaRPr lang="ru-RU" dirty="0"/>
          </a:p>
          <a:p>
            <a:r>
              <a:rPr lang="ru-RU" dirty="0"/>
              <a:t>в мультимедийном библиотечном оборудовании это особенно важно, так как пользователь   «получает возможность отбирать нужные ему фрагменты в каждой информационной среде и затем синтезировать, дополнять, изменять, вносить новые элементы, создавать свои собственные мультимедиа-блоки, соответствующие его потребностям».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/>
              <a:t>Мультимедийное 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928520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200" dirty="0"/>
              <a:t>Интегрированные в библиотечное оборудование технические средства и программное обеспечение создают читателям комфортные  условия для работы как в </a:t>
            </a:r>
            <a:r>
              <a:rPr lang="ru-RU" sz="2200" b="1" dirty="0"/>
              <a:t>физическом</a:t>
            </a:r>
            <a:r>
              <a:rPr lang="ru-RU" sz="2200" dirty="0"/>
              <a:t>, так и в  </a:t>
            </a:r>
            <a:r>
              <a:rPr lang="ru-RU" sz="2200" b="1" dirty="0"/>
              <a:t>виртуальном</a:t>
            </a:r>
            <a:r>
              <a:rPr lang="ru-RU" sz="2200" dirty="0"/>
              <a:t> пространстве</a:t>
            </a:r>
            <a:r>
              <a:rPr lang="ru-RU" sz="2200" dirty="0" smtClean="0"/>
              <a:t>.</a:t>
            </a:r>
          </a:p>
          <a:p>
            <a:endParaRPr lang="ru-RU" sz="2200" dirty="0" smtClean="0"/>
          </a:p>
          <a:p>
            <a:endParaRPr lang="ru-RU" sz="2200" dirty="0"/>
          </a:p>
          <a:p>
            <a:r>
              <a:rPr lang="ru-RU" sz="2200" dirty="0"/>
              <a:t>Именно о комфортности библиотечного обслуживания следует заботиться, как об одном из условий конкурентоспособности библиотек в современном мире информационных технологий и непременном условии дальнейшего развития библиотечного дела.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2900" dirty="0"/>
              <a:t>Что такое библиотечный комфорт и с чем его едят</a:t>
            </a:r>
            <a:r>
              <a:rPr lang="en-US" sz="2900" dirty="0"/>
              <a:t>?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103633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Igor\Desktop\Dead_Sea_Gazeta_640_48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348880"/>
            <a:ext cx="6120680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 smtClean="0"/>
              <a:t>Рассмотрим сначала физический комфорт. </a:t>
            </a:r>
            <a:br>
              <a:rPr lang="ru-RU" sz="2900" dirty="0" smtClean="0"/>
            </a:br>
            <a:r>
              <a:rPr lang="ru-RU" sz="2900" dirty="0" smtClean="0"/>
              <a:t>Что </a:t>
            </a:r>
            <a:r>
              <a:rPr lang="ru-RU" sz="2900" dirty="0"/>
              <a:t>же такое эргономика для чтения</a:t>
            </a:r>
            <a:r>
              <a:rPr lang="en-US" sz="2900" dirty="0"/>
              <a:t>?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5712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/>
              <a:t>Где удобнее – на работе, дома или в библиотеке</a:t>
            </a:r>
            <a:r>
              <a:rPr lang="en-US" sz="2900" dirty="0"/>
              <a:t>?</a:t>
            </a:r>
            <a:endParaRPr lang="ru-RU" sz="2900" dirty="0"/>
          </a:p>
        </p:txBody>
      </p:sp>
      <p:pic>
        <p:nvPicPr>
          <p:cNvPr id="2052" name="Picture 4" descr="C:\Users\Igor\Desktop\МЦМБ\РАЗДЕЛЫ САЙТА\Эргономика и ссылки\Эргономика\позы\2434768_f5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4088011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gor\Desktop\МЦМБ\РАЗДЕЛЫ САЙТА\Эргономика и ссылки\Эргономика\позы\417890_f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71" y="3068960"/>
            <a:ext cx="24765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44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/>
              <a:t>Как обеспечить реальный комфорт в читальном </a:t>
            </a:r>
            <a:r>
              <a:rPr lang="ru-RU" sz="2900" dirty="0" smtClean="0"/>
              <a:t>зале.</a:t>
            </a:r>
            <a:endParaRPr lang="ru-RU" sz="2900" dirty="0"/>
          </a:p>
        </p:txBody>
      </p:sp>
      <p:pic>
        <p:nvPicPr>
          <p:cNvPr id="3074" name="Picture 2" descr="C:\Users\Igor\Desktop\МЦМБ\РАЗДЕЛЫ САЙТА\Эргономика и ссылки\Эргономика\позы\nout_erg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192688" cy="500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55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/>
              <a:t>некоторого времени работа за компьютером представляла собой ввод или перепечатку каких-либо данных, когда необходимо было смотреть на бумажные носители или </a:t>
            </a:r>
            <a:r>
              <a:rPr lang="ru-RU" dirty="0">
                <a:hlinkClick r:id="rId2"/>
              </a:rPr>
              <a:t>клавиатуру компьютера</a:t>
            </a:r>
            <a:r>
              <a:rPr lang="ru-RU" dirty="0"/>
              <a:t>. Сегодня стиль </a:t>
            </a:r>
            <a:r>
              <a:rPr lang="ru-RU" dirty="0">
                <a:hlinkClick r:id="rId2"/>
              </a:rPr>
              <a:t>работы за компьютером</a:t>
            </a:r>
            <a:r>
              <a:rPr lang="ru-RU" dirty="0"/>
              <a:t>, как и целевое его использование, видоизменился и сместился в сторону мыслительной деятельности, когда взгляд устремлен на монитор. Рабочая позиция, согласно этому стилю, ориентирована на наклон передней части тела от монитора для достижения наиболее комфортного отклонения и дистанции от монитора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/>
              <a:t>Концепция «низкая посадка, глубокий угол наклона спины»</a:t>
            </a:r>
          </a:p>
        </p:txBody>
      </p:sp>
    </p:spTree>
    <p:extLst>
      <p:ext uri="{BB962C8B-B14F-4D97-AF65-F5344CB8AC3E}">
        <p14:creationId xmlns:p14="http://schemas.microsoft.com/office/powerpoint/2010/main" val="215499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И</a:t>
            </a:r>
            <a:r>
              <a:rPr lang="ru-RU" sz="3200" dirty="0" smtClean="0"/>
              <a:t>ндивидуальные места для углубленной работы и глубокая эргономичная посадка.  Рабочие станции «</a:t>
            </a:r>
            <a:r>
              <a:rPr lang="en-US" sz="3200" dirty="0" smtClean="0"/>
              <a:t>Line</a:t>
            </a:r>
            <a:r>
              <a:rPr lang="ru-RU" sz="3200" dirty="0" smtClean="0"/>
              <a:t>».  </a:t>
            </a:r>
            <a:endParaRPr lang="ru-RU" sz="3200" dirty="0"/>
          </a:p>
        </p:txBody>
      </p:sp>
      <p:pic>
        <p:nvPicPr>
          <p:cNvPr id="1026" name="Picture 2" descr="C:\Users\Igor\Desktop\интеллект оборудование\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2991"/>
            <a:ext cx="2186829" cy="153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gor\Desktop\интеллект оборудование\cruise_na_say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9296"/>
            <a:ext cx="297962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gor\Desktop\интеллект оборудование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455295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89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900" dirty="0" smtClean="0"/>
              <a:t>Креативное мышление требует не только свободного и комфортного состояния ума, но свободного и </a:t>
            </a:r>
            <a:r>
              <a:rPr lang="ru-RU" sz="1900" u="sng" dirty="0" smtClean="0">
                <a:hlinkClick r:id="rId2"/>
              </a:rPr>
              <a:t>комфортного состояния</a:t>
            </a:r>
            <a:r>
              <a:rPr lang="ru-RU" sz="1900" dirty="0" smtClean="0"/>
              <a:t> тела. Какая осанка наиболее удобна и почему большинство из нас проводит все больше и больше рабочего времени </a:t>
            </a:r>
            <a:r>
              <a:rPr lang="ru-RU" sz="1900" u="sng" dirty="0" smtClean="0">
                <a:hlinkClick r:id="rId2"/>
              </a:rPr>
              <a:t>за компьютером</a:t>
            </a:r>
            <a:r>
              <a:rPr lang="ru-RU" sz="1900" dirty="0" smtClean="0"/>
              <a:t>? Инженерные исследования человеческого организма дают ответ на этот вопрос. Комфортная осанка достигается абсолютно уникальной концепцией «низкая посадка, глубокий угол наклона спины». Совершенно новый стиль посадки для креативного и образного мышления 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Комфорт для креативного мышления – опережающий сервис библиотек.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1528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Каким должно быть внутреннее ее пространство</a:t>
            </a:r>
            <a:r>
              <a:rPr lang="en-US" sz="2800" dirty="0" smtClean="0"/>
              <a:t>?</a:t>
            </a:r>
            <a:endParaRPr lang="ru-RU" sz="2800" dirty="0"/>
          </a:p>
        </p:txBody>
      </p:sp>
      <p:pic>
        <p:nvPicPr>
          <p:cNvPr id="4" name="Picture 3" descr="C:\Users\Igor\Desktop\МЦМБ\РАЗДЕЛЫ САЙТА\фотогалерея\фото заставки для МЦМБ\nlcr_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7645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50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/>
              <a:t>Возможно так будет выглядеть </a:t>
            </a:r>
            <a:r>
              <a:rPr lang="ru-RU" sz="2900" dirty="0" smtClean="0"/>
              <a:t>места для чтения в </a:t>
            </a:r>
            <a:r>
              <a:rPr lang="ru-RU" sz="2900" dirty="0"/>
              <a:t>будущем</a:t>
            </a:r>
          </a:p>
        </p:txBody>
      </p:sp>
      <p:pic>
        <p:nvPicPr>
          <p:cNvPr id="2050" name="Picture 2" descr="C:\Users\Igor\Desktop\интеллект оборудование\390488_209148382505354_102573506496176_456404_1339293036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02" y="3429000"/>
            <a:ext cx="4296477" cy="32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gor\Desktop\интеллект оборудование\national_library_prague_fs240209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22389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779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Библиотекарь также должен будет измениться. Он станет модератором  новых библиотечных сервисов.  </a:t>
            </a:r>
            <a:endParaRPr lang="ru-RU" sz="3200" dirty="0"/>
          </a:p>
        </p:txBody>
      </p:sp>
      <p:pic>
        <p:nvPicPr>
          <p:cNvPr id="1026" name="Picture 2" descr="C:\Users\Igor\Desktop\интеллект оборудование\интеллектуальное оборудование\1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775608" cy="38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47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136903" cy="424847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sz="2600" dirty="0"/>
          </a:p>
          <a:p>
            <a:pPr>
              <a:lnSpc>
                <a:spcPct val="110000"/>
              </a:lnSpc>
            </a:pPr>
            <a:r>
              <a:rPr lang="ru-RU" sz="2600" dirty="0"/>
              <a:t>Существенной характеристикой  качества библиотечного обслуживания и одним из  критериев  эффективной библиотечной технологии, является </a:t>
            </a:r>
            <a:r>
              <a:rPr lang="ru-RU" sz="2600" u="sng" dirty="0"/>
              <a:t>скорость предоставления </a:t>
            </a:r>
            <a:r>
              <a:rPr lang="ru-RU" sz="2600" dirty="0"/>
              <a:t>информации пользователю, а также </a:t>
            </a:r>
            <a:r>
              <a:rPr lang="ru-RU" sz="2600" u="sng" dirty="0"/>
              <a:t>удобство</a:t>
            </a:r>
            <a:r>
              <a:rPr lang="ru-RU" sz="2600" dirty="0"/>
              <a:t> работы с этой информацией. Мебельные комплексы со встроенными программно аппаратными средствами  также являются приоритетными видами библиотечного оборудования,  предназначенного для углубленной работы с электронными ресурсами.</a:t>
            </a:r>
          </a:p>
          <a:p>
            <a:endParaRPr lang="ru-RU" sz="2600" dirty="0"/>
          </a:p>
          <a:p>
            <a:r>
              <a:rPr lang="ru-RU" sz="2600" dirty="0"/>
              <a:t>В настоящее время в библиотековедческой литературе идет дискуссия о границах виртуального и реального пространств библиотеки. На наш взгляд, совмещение этих пространств  для эффективной работы читателя обеспечивает  библиотечное оборудование с интегрированным программным обеспечением.</a:t>
            </a:r>
          </a:p>
          <a:p>
            <a:pPr marL="0" indent="0">
              <a:buNone/>
            </a:pPr>
            <a:endParaRPr lang="ru-RU" sz="2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900" dirty="0" smtClean="0"/>
              <a:t>Виртуальный комфорт. Интеллектуальное оборудование на основе программно-аппаратных комплексов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4085901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Некоторые виды </a:t>
            </a:r>
            <a:r>
              <a:rPr lang="ru-RU" sz="2800" dirty="0" smtClean="0"/>
              <a:t>реализованных пространственных решений.</a:t>
            </a:r>
            <a:endParaRPr lang="ru-RU" sz="2800" dirty="0"/>
          </a:p>
        </p:txBody>
      </p:sp>
      <p:pic>
        <p:nvPicPr>
          <p:cNvPr id="1027" name="Picture 3" descr="C:\Users\Igor\Desktop\априкт\фотки\_DSC12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024440" cy="46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05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Читатели высоко </a:t>
            </a:r>
            <a:r>
              <a:rPr lang="ru-RU" sz="2800" dirty="0" smtClean="0"/>
              <a:t>оценили дизайн и сервис новой библиотеки РГУ Нейти и Газа </a:t>
            </a:r>
            <a:r>
              <a:rPr lang="ru-RU" sz="2800" dirty="0" err="1" smtClean="0"/>
              <a:t>им.Губкина</a:t>
            </a:r>
            <a:endParaRPr lang="ru-RU" sz="2800" dirty="0"/>
          </a:p>
        </p:txBody>
      </p:sp>
      <p:pic>
        <p:nvPicPr>
          <p:cNvPr id="2050" name="Picture 2" descr="C:\Users\Igor\Desktop\априкт\фотки\_DSC1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463982" cy="42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152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Библиотека РГУ Нейти и Газа </a:t>
            </a:r>
            <a:r>
              <a:rPr lang="ru-RU" sz="2800" dirty="0" err="1" smtClean="0"/>
              <a:t>им.Губкина</a:t>
            </a:r>
            <a:endParaRPr lang="ru-RU" sz="2800" dirty="0"/>
          </a:p>
        </p:txBody>
      </p:sp>
      <p:pic>
        <p:nvPicPr>
          <p:cNvPr id="3074" name="Picture 2" descr="C:\Users\Igor\Desktop\априкт\фотки\_DSC1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78" y="1547490"/>
            <a:ext cx="6912898" cy="4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48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Библиотека РГУ Нейти и Газа </a:t>
            </a:r>
            <a:r>
              <a:rPr lang="ru-RU" sz="2800" dirty="0" err="1" smtClean="0"/>
              <a:t>им.Губкина</a:t>
            </a:r>
            <a:endParaRPr lang="ru-RU" sz="2800" dirty="0"/>
          </a:p>
        </p:txBody>
      </p:sp>
      <p:pic>
        <p:nvPicPr>
          <p:cNvPr id="4098" name="Picture 2" descr="C:\Users\Igor\Desktop\априкт\фотки\_DSC12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680520" cy="310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gor\Desktop\априкт\фотки\_DSC1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20679"/>
            <a:ext cx="3672408" cy="243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70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Библиотека РГУ Нейти и Газа </a:t>
            </a:r>
            <a:r>
              <a:rPr lang="ru-RU" sz="2800" dirty="0" err="1" smtClean="0"/>
              <a:t>им.Губкина</a:t>
            </a:r>
            <a:endParaRPr lang="ru-RU" sz="2800" dirty="0"/>
          </a:p>
        </p:txBody>
      </p:sp>
      <p:pic>
        <p:nvPicPr>
          <p:cNvPr id="4098" name="Picture 2" descr="C:\Users\Igor\Desktop\априкт\фотки\_DSC12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680520" cy="310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gor\Desktop\априкт\фотки\_DSC1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20679"/>
            <a:ext cx="3672408" cy="243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39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Igor\Desktop\априкт\фотки\_DSC1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0615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05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Igor\Desktop\априкт\фотки\_DSC1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3" y="764704"/>
            <a:ext cx="826261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8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Какие виды библиотечного оборудования будут перспективными</a:t>
            </a:r>
            <a:r>
              <a:rPr lang="en-US" sz="2800" dirty="0" smtClean="0"/>
              <a:t> </a:t>
            </a:r>
            <a:r>
              <a:rPr lang="ru-RU" sz="2800" dirty="0" smtClean="0"/>
              <a:t>в новую эпоху</a:t>
            </a:r>
            <a:r>
              <a:rPr lang="en-US" sz="2800" dirty="0" smtClean="0"/>
              <a:t>?</a:t>
            </a:r>
            <a:endParaRPr lang="ru-RU" sz="2800" dirty="0"/>
          </a:p>
        </p:txBody>
      </p:sp>
      <p:pic>
        <p:nvPicPr>
          <p:cNvPr id="4" name="Picture 5" descr="FinLi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7743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15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Igor\Desktop\априкт\фотки\_DSC1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53798" cy="573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04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Igor\Desktop\априкт\фотки\_DSC13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40040" cy="585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013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Вашему вниманию представляются результаты  исследования проведенного специалистами НП «МЦМБ»  и ЧГАКИ </a:t>
            </a:r>
          </a:p>
          <a:p>
            <a:r>
              <a:rPr lang="ru-RU" sz="2000" dirty="0" smtClean="0"/>
              <a:t>В состав рабочей группы входили специалисты различных отраслей: библиотековеды (К. Б.</a:t>
            </a:r>
            <a:r>
              <a:rPr lang="ru-RU" sz="2000" dirty="0"/>
              <a:t> Лаврова </a:t>
            </a:r>
            <a:r>
              <a:rPr lang="ru-RU" sz="2000" dirty="0" smtClean="0"/>
              <a:t>, Ю. В.</a:t>
            </a:r>
            <a:r>
              <a:rPr lang="ru-RU" sz="2000" dirty="0"/>
              <a:t> </a:t>
            </a:r>
            <a:r>
              <a:rPr lang="ru-RU" sz="2000" dirty="0" err="1"/>
              <a:t>Гушул</a:t>
            </a:r>
            <a:r>
              <a:rPr lang="ru-RU" sz="2000" dirty="0"/>
              <a:t> </a:t>
            </a:r>
            <a:r>
              <a:rPr lang="ru-RU" sz="2000" dirty="0" smtClean="0"/>
              <a:t>, г. Челябинск, Д. К. </a:t>
            </a:r>
            <a:r>
              <a:rPr lang="ru-RU" sz="2000" dirty="0" err="1" smtClean="0"/>
              <a:t>Равинский</a:t>
            </a:r>
            <a:r>
              <a:rPr lang="ru-RU" sz="2000" dirty="0" smtClean="0"/>
              <a:t>,  г. Санкт-Петербург, Л. З.  Амлинский, г. Берлин), </a:t>
            </a:r>
            <a:r>
              <a:rPr lang="ru-RU" sz="2000" dirty="0"/>
              <a:t>библиотекари практики  </a:t>
            </a:r>
            <a:r>
              <a:rPr lang="ru-RU" sz="2000" dirty="0" smtClean="0"/>
              <a:t>из разных регионов России,  архитекторы (О. А.</a:t>
            </a:r>
            <a:r>
              <a:rPr lang="ru-RU" sz="2000" dirty="0"/>
              <a:t> Дубинина </a:t>
            </a:r>
            <a:r>
              <a:rPr lang="ru-RU" sz="2000" dirty="0" smtClean="0"/>
              <a:t> г. Екатеринбург), дизайнеры (Белянчиков С., </a:t>
            </a:r>
            <a:r>
              <a:rPr lang="ru-RU" sz="2000" dirty="0" err="1" smtClean="0"/>
              <a:t>Худышева</a:t>
            </a:r>
            <a:r>
              <a:rPr lang="ru-RU" sz="2000" dirty="0" smtClean="0"/>
              <a:t> Л.),  поставщики библиотечного оборудования и мебели. В качестве консультантов по вопросам современной социокультурной концепции библиотек привлекались ученые философы  из ЧГАКИ (Н. Г. </a:t>
            </a:r>
            <a:r>
              <a:rPr lang="ru-RU" sz="2000" dirty="0" err="1" smtClean="0"/>
              <a:t>Апухтина</a:t>
            </a:r>
            <a:r>
              <a:rPr lang="ru-RU" sz="2000" dirty="0" smtClean="0"/>
              <a:t>, В. С. </a:t>
            </a:r>
            <a:r>
              <a:rPr lang="ru-RU" sz="2000" dirty="0" err="1" smtClean="0"/>
              <a:t>Невелева</a:t>
            </a:r>
            <a:r>
              <a:rPr lang="ru-RU" sz="2000" dirty="0" smtClean="0"/>
              <a:t>).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исследования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40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403648" y="1484784"/>
            <a:ext cx="6381451" cy="89246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Поля сражений …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18372231"/>
              </p:ext>
            </p:extLst>
          </p:nvPr>
        </p:nvGraphicFramePr>
        <p:xfrm>
          <a:off x="899592" y="3068960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18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семинар по пространству  Крым 2011 г. </a:t>
            </a:r>
            <a:endParaRPr lang="ru-RU" dirty="0"/>
          </a:p>
        </p:txBody>
      </p:sp>
      <p:pic>
        <p:nvPicPr>
          <p:cNvPr id="1026" name="Picture 2" descr="C:\Users\Igor\Desktop\Конференции\Крым 2011\проект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632848" cy="420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3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Состав участников был международный. Приходилось проверять знания даже профессуры! </a:t>
            </a:r>
            <a:endParaRPr lang="ru-RU" sz="2400" dirty="0"/>
          </a:p>
        </p:txBody>
      </p:sp>
      <p:pic>
        <p:nvPicPr>
          <p:cNvPr id="2050" name="Picture 2" descr="C:\Users\Igor\Desktop\Конференции\Крым 2011\Фото семинара\DSCN3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2003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gor\Desktop\Конференции\Крым 2011\Фото семинара\DSCN3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4253684" cy="23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gor\Desktop\Конференции\Крым 2011\Фото семинара\DSCN32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2560694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gor\Desktop\Конференции\Крым 2011\Фото семинара\DSCN32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19199"/>
            <a:ext cx="2589232" cy="14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gor\Desktop\Конференции\Крым 2011\Фото семинара\DSCN32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48" y="4819199"/>
            <a:ext cx="2589231" cy="14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2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348880"/>
            <a:ext cx="7920880" cy="3777283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/>
                <a:ea typeface="Calibri"/>
              </a:rPr>
              <a:t>В </a:t>
            </a:r>
            <a:r>
              <a:rPr lang="ru-RU" sz="1800" dirty="0">
                <a:latin typeface="Times New Roman"/>
                <a:ea typeface="Calibri"/>
              </a:rPr>
              <a:t>рамках 20-й юбилейной конференции Крым-2013 круглый стол «Экология  пространства библиотеки как конкурентное преимущество», </a:t>
            </a:r>
            <a:endParaRPr lang="ru-RU" sz="1800" dirty="0" smtClean="0">
              <a:latin typeface="Times New Roman"/>
              <a:ea typeface="Calibri"/>
            </a:endParaRPr>
          </a:p>
          <a:p>
            <a:r>
              <a:rPr lang="ru-RU" sz="1800" dirty="0">
                <a:latin typeface="Times New Roman"/>
                <a:ea typeface="Calibri"/>
              </a:rPr>
              <a:t>В работе  круглого стола приняли участие более 50 специалистов  из России, Украины, Беларуси, Казахстана, США и Швеции</a:t>
            </a:r>
            <a:r>
              <a:rPr lang="ru-RU" sz="1800" dirty="0" smtClean="0">
                <a:latin typeface="Times New Roman"/>
                <a:ea typeface="Calibri"/>
              </a:rPr>
              <a:t>.</a:t>
            </a:r>
          </a:p>
          <a:p>
            <a:r>
              <a:rPr lang="ru-RU" sz="1800" dirty="0" smtClean="0">
                <a:latin typeface="Times New Roman"/>
                <a:ea typeface="Calibri"/>
              </a:rPr>
              <a:t>В </a:t>
            </a:r>
            <a:r>
              <a:rPr lang="ru-RU" sz="1800" dirty="0">
                <a:latin typeface="Times New Roman"/>
                <a:ea typeface="Calibri"/>
              </a:rPr>
              <a:t>рамках конкурса библиотечных интерьеров, </a:t>
            </a:r>
            <a:r>
              <a:rPr lang="ru-RU" sz="1800" dirty="0" smtClean="0">
                <a:latin typeface="Times New Roman"/>
                <a:ea typeface="Calibri"/>
              </a:rPr>
              <a:t>представление концепций происходило </a:t>
            </a:r>
            <a:r>
              <a:rPr lang="ru-RU" sz="1800" dirty="0">
                <a:latin typeface="Times New Roman"/>
                <a:ea typeface="Calibri"/>
              </a:rPr>
              <a:t>непосредственно авторами и сопровождалось демонстрацией фотографий библиотечных интерьеров. Условием конкурса была </a:t>
            </a:r>
            <a:r>
              <a:rPr lang="ru-RU" sz="1800" dirty="0" err="1">
                <a:latin typeface="Times New Roman"/>
                <a:ea typeface="Calibri"/>
              </a:rPr>
              <a:t>реализованность</a:t>
            </a:r>
            <a:r>
              <a:rPr lang="ru-RU" sz="1800" dirty="0">
                <a:latin typeface="Times New Roman"/>
                <a:ea typeface="Calibri"/>
              </a:rPr>
              <a:t> оцениваемых проектов, которые рассматривались по следующим  номинациям: «пространство для информации», «пространство для коммуникации» и «пространство для творчества и развития». На конкурс допускались проекты  с текстовой концепцией функционирования указанных по номинациям конкурса зон в их интерьерах.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Конкурсы библиотечных интерьеров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30588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1177</TotalTime>
  <Words>1507</Words>
  <Application>Microsoft Office PowerPoint</Application>
  <PresentationFormat>Экран (4:3)</PresentationFormat>
  <Paragraphs>98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Волна</vt:lpstr>
      <vt:lpstr>Научная концепция проектирования библиотечного пространства.  </vt:lpstr>
      <vt:lpstr>Какой будет библиотека будущего?</vt:lpstr>
      <vt:lpstr>Каким должно быть внутреннее ее пространство?</vt:lpstr>
      <vt:lpstr>Какие виды библиотечного оборудования будут перспективными в новую эпоху?</vt:lpstr>
      <vt:lpstr>Описание исследования </vt:lpstr>
      <vt:lpstr> </vt:lpstr>
      <vt:lpstr>Первый семинар по пространству  Крым 2011 г. </vt:lpstr>
      <vt:lpstr> Состав участников был международный. Приходилось проверять знания даже профессуры! </vt:lpstr>
      <vt:lpstr>Конкурсы библиотечных интерьеров</vt:lpstr>
      <vt:lpstr>Международный состав участников и неизменный интерес к теме.</vt:lpstr>
      <vt:lpstr>Вывод о том, что эти вопросы требуют серьезных и комплексных научных исследований.</vt:lpstr>
      <vt:lpstr>Ответственность библиотековедения перед практикой. </vt:lpstr>
      <vt:lpstr>Предпосылки формирования концепции пространства</vt:lpstr>
      <vt:lpstr>Трансформация взглядов</vt:lpstr>
      <vt:lpstr>Основные положения концепции построения пространства: (Тезисы) </vt:lpstr>
      <vt:lpstr> </vt:lpstr>
      <vt:lpstr>Презентация PowerPoint</vt:lpstr>
      <vt:lpstr>Презентация PowerPoint</vt:lpstr>
      <vt:lpstr>Новые информационные технологии как мощный агент перемен библиотечного пространства и оборудования</vt:lpstr>
      <vt:lpstr>Новый читатель активен и требователен!</vt:lpstr>
      <vt:lpstr>Принцип мультимедиа</vt:lpstr>
      <vt:lpstr>Мультимедийное оборудование</vt:lpstr>
      <vt:lpstr>Что такое библиотечный комфорт и с чем его едят?</vt:lpstr>
      <vt:lpstr>Рассмотрим сначала физический комфорт.  Что же такое эргономика для чтения?</vt:lpstr>
      <vt:lpstr>Где удобнее – на работе, дома или в библиотеке?</vt:lpstr>
      <vt:lpstr>Как обеспечить реальный комфорт в читальном зале.</vt:lpstr>
      <vt:lpstr>Концепция «низкая посадка, глубокий угол наклона спины»</vt:lpstr>
      <vt:lpstr>Индивидуальные места для углубленной работы и глубокая эргономичная посадка.  Рабочие станции «Line».  </vt:lpstr>
      <vt:lpstr>Комфорт для креативного мышления – опережающий сервис библиотек.</vt:lpstr>
      <vt:lpstr>Возможно так будет выглядеть места для чтения в будущем</vt:lpstr>
      <vt:lpstr>Библиотекарь также должен будет измениться. Он станет модератором  новых библиотечных сервисов.  </vt:lpstr>
      <vt:lpstr>Виртуальный комфорт. Интеллектуальное оборудование на основе программно-аппаратных комплексов</vt:lpstr>
      <vt:lpstr>Некоторые виды реализованных пространственных решений.</vt:lpstr>
      <vt:lpstr>Читатели высоко оценили дизайн и сервис новой библиотеки РГУ Нейти и Газа им.Губкина</vt:lpstr>
      <vt:lpstr>Библиотека РГУ Нейти и Газа им.Губкина</vt:lpstr>
      <vt:lpstr>Библиотека РГУ Нейти и Газа им.Губкина</vt:lpstr>
      <vt:lpstr>Библиотека РГУ Нейти и Газа им.Губкина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Коженкин Игорь Александрович</dc:creator>
  <cp:lastModifiedBy>Коженкин Игорь Александрович</cp:lastModifiedBy>
  <cp:revision>43</cp:revision>
  <dcterms:created xsi:type="dcterms:W3CDTF">2013-09-17T12:37:40Z</dcterms:created>
  <dcterms:modified xsi:type="dcterms:W3CDTF">2015-05-20T09:36:23Z</dcterms:modified>
</cp:coreProperties>
</file>