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7"/>
  </p:notesMasterIdLst>
  <p:sldIdLst>
    <p:sldId id="256" r:id="rId3"/>
    <p:sldId id="257" r:id="rId4"/>
    <p:sldId id="260" r:id="rId5"/>
    <p:sldId id="272" r:id="rId6"/>
    <p:sldId id="268" r:id="rId7"/>
    <p:sldId id="269" r:id="rId8"/>
    <p:sldId id="270" r:id="rId9"/>
    <p:sldId id="267" r:id="rId10"/>
    <p:sldId id="273" r:id="rId11"/>
    <p:sldId id="274" r:id="rId12"/>
    <p:sldId id="275" r:id="rId13"/>
    <p:sldId id="276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7E15-8E64-4140-A2BF-70F21E8544B8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3166-F8B9-478A-ADD1-1B4EEC80D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0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576C-55F4-4F57-B471-60D0E885FCF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05F4840-7FE8-453C-98D8-4905244647E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31B6-EC8F-473A-AB88-9375562AE3B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78D4-B64D-405C-9740-5B5FB6447A6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7362-484D-4C27-8AE5-DC75076EECB3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C5E1C6-C7DD-452D-81AF-4CCBC654F9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91B4-01EC-49DA-B110-71627EEF1A0B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E817-4364-4717-A18E-4FBAFE2279F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1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D4E1-339D-4F8B-BC1A-A163B575B6AE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9B9BF55-B5F8-4D09-8944-9D558EAE898D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9F7-9AB8-4661-989F-A5BFF9C7B78B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057C-62BB-41BE-BC1A-76F23F37E6D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6ED1-EAB1-4C37-BA7A-6931C2B0FD24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637842-9A40-4DB9-9F8F-49E7043F2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CE0709-D09C-46F5-B807-CBFF69755CC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3478-8569-4F84-B0B6-B3EE759E237F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6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3753-9D6D-4784-8FCB-34F4B9FBDE5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11F0-120A-4299-9CB7-90191137D56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726B-1DF4-4736-A580-BFC88BE23DF4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208E-36D6-48D5-9217-C0877BC54E10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8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3128-3079-43AB-A327-05734EBEE0DE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6284-AED2-42EB-9EC0-C19F47106B2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7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205BC1-85A6-4D4D-AB64-27703FF7A927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FEACA-8610-4F8D-9A83-892345D37B6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17950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543800" cy="3662263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ru-RU" sz="4800" dirty="0" smtClean="0"/>
              <a:t>Пространство </a:t>
            </a:r>
            <a:r>
              <a:rPr lang="ru-RU" sz="4800" dirty="0"/>
              <a:t>университетской библиотеки: навстречу образованию и науке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7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Единый информационный центр 24/7 (круглосуточный читальный)</a:t>
            </a:r>
            <a:endParaRPr lang="ru-RU" sz="2800" dirty="0"/>
          </a:p>
        </p:txBody>
      </p:sp>
      <p:pic>
        <p:nvPicPr>
          <p:cNvPr id="2050" name="Picture 2" descr="E:\НБ ТГУ\Концепция\Пространство\Визуализация\итог\ТГУ бибилиотека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81662" cy="51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Единый информационный центр 24/7 (круглосуточный читальный)</a:t>
            </a:r>
            <a:endParaRPr lang="ru-RU" sz="2800" dirty="0"/>
          </a:p>
        </p:txBody>
      </p:sp>
      <p:pic>
        <p:nvPicPr>
          <p:cNvPr id="3074" name="Picture 2" descr="E:\НБ ТГУ\Концепция\Пространство\Визуализация\итог\ТГУ бибилиотека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4774"/>
            <a:ext cx="8352928" cy="50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Единый информационный центр 24/7 (круглосуточный читальный)</a:t>
            </a:r>
            <a:endParaRPr lang="ru-RU" sz="2800" dirty="0"/>
          </a:p>
        </p:txBody>
      </p:sp>
      <p:pic>
        <p:nvPicPr>
          <p:cNvPr id="4098" name="Picture 2" descr="E:\НБ ТГУ\Концепция\Пространство\Визуализация\итог\ТГУ бибилиотека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49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Старое здание НБ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56792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3600" dirty="0" smtClean="0"/>
              <a:t>Развитие открытого музейного пространства</a:t>
            </a:r>
          </a:p>
          <a:p>
            <a:pPr marL="457200" indent="-457200">
              <a:buAutoNum type="arabicPeriod"/>
            </a:pPr>
            <a:endParaRPr lang="ru-RU" sz="3600" dirty="0"/>
          </a:p>
          <a:p>
            <a:pPr marL="457200" indent="-457200">
              <a:buAutoNum type="arabicPeriod"/>
            </a:pPr>
            <a:endParaRPr lang="ru-RU" sz="3600" dirty="0" smtClean="0"/>
          </a:p>
          <a:p>
            <a:pPr marL="457200" indent="-457200">
              <a:buAutoNum type="arabicPeriod"/>
            </a:pPr>
            <a:endParaRPr lang="ru-RU" sz="3600" dirty="0"/>
          </a:p>
          <a:p>
            <a:pPr marL="457200" indent="-457200">
              <a:buAutoNum type="arabicPeriod"/>
            </a:pPr>
            <a:r>
              <a:rPr lang="en-US" sz="3600" dirty="0" smtClean="0"/>
              <a:t>Conference facilities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22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36913"/>
            <a:ext cx="7489451" cy="3744416"/>
          </a:xfrm>
        </p:spPr>
      </p:pic>
    </p:spTree>
    <p:extLst>
      <p:ext uri="{BB962C8B-B14F-4D97-AF65-F5344CB8AC3E}">
        <p14:creationId xmlns:p14="http://schemas.microsoft.com/office/powerpoint/2010/main" val="5317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7B9899"/>
                </a:solidFill>
              </a:rPr>
              <a:t>Постановка проблемы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340768"/>
            <a:ext cx="8158807" cy="475840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/>
              <a:t>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ru-RU" sz="3600" dirty="0" smtClean="0"/>
              <a:t>“</a:t>
            </a:r>
            <a:r>
              <a:rPr lang="ru-RU" altLang="ru-RU" sz="3600" dirty="0" smtClean="0"/>
              <a:t>Если студенты, преподаватели, исследователи могут получить доступ к информации в электронном виде когда и где угодно в университете или вне его, то в чем заключается ценность библиотеки как физического пространства?</a:t>
            </a:r>
            <a:r>
              <a:rPr lang="en-US" altLang="ru-RU" sz="3600" dirty="0" smtClean="0"/>
              <a:t>”</a:t>
            </a:r>
            <a:r>
              <a:rPr lang="en-US" altLang="ru-RU" sz="3200" dirty="0" smtClean="0"/>
              <a:t> </a:t>
            </a: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0679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r>
              <a:rPr lang="ru-RU" sz="3600" dirty="0" smtClean="0"/>
              <a:t>Типы пространств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336285"/>
              </p:ext>
            </p:extLst>
          </p:nvPr>
        </p:nvGraphicFramePr>
        <p:xfrm>
          <a:off x="323528" y="836712"/>
          <a:ext cx="7620000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5161384"/>
              </a:tblGrid>
              <a:tr h="2139605">
                <a:tc>
                  <a:txBody>
                    <a:bodyPr/>
                    <a:lstStyle/>
                    <a:p>
                      <a:r>
                        <a:rPr lang="en-US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</a:t>
                      </a:r>
                      <a:endParaRPr lang="ru-RU" sz="36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</a:rPr>
                        <a:t>Учение – основная задача</a:t>
                      </a:r>
                      <a:r>
                        <a:rPr lang="en-US" altLang="ru-RU" sz="2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alt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altLang="ru-RU" sz="2400" dirty="0" smtClean="0">
                          <a:solidFill>
                            <a:schemeClr val="tx1"/>
                          </a:solidFill>
                        </a:rPr>
                        <a:t>Информация, посредством социального обмена, трансформируется в знание и навыки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37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commons</a:t>
                      </a:r>
                      <a:endParaRPr lang="ru-RU" sz="3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Интенсификация исследовательской работы за счет обеспечения поддержки исследователей на протяжении всего цикла производства знания.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2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Commons</a:t>
                      </a:r>
                      <a:endParaRPr lang="ru-RU" sz="3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Доступ к информации и свободная коммуникация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2211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Ключевые характеристики пространства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844824"/>
            <a:ext cx="8087544" cy="4800600"/>
          </a:xfrm>
        </p:spPr>
        <p:txBody>
          <a:bodyPr/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dirty="0"/>
          </a:p>
        </p:txBody>
      </p:sp>
      <p:pic>
        <p:nvPicPr>
          <p:cNvPr id="7" name="Рисунок 12" descr="IMG_32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79512" y="3717032"/>
            <a:ext cx="3528392" cy="256610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57644"/>
              </p:ext>
            </p:extLst>
          </p:nvPr>
        </p:nvGraphicFramePr>
        <p:xfrm>
          <a:off x="795147" y="1495515"/>
          <a:ext cx="6096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Практичность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Открытость</a:t>
                      </a:r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Удобство</a:t>
                      </a:r>
                    </a:p>
                    <a:p>
                      <a:endParaRPr lang="ru-RU" sz="3200" b="1" dirty="0" smtClean="0"/>
                    </a:p>
                    <a:p>
                      <a:r>
                        <a:rPr lang="ru-RU" sz="3200" b="1" dirty="0" smtClean="0"/>
                        <a:t>Креативность</a:t>
                      </a:r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Рисунок 6" descr="about_ww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4231"/>
          <a:stretch>
            <a:fillRect/>
          </a:stretch>
        </p:blipFill>
        <p:spPr>
          <a:xfrm>
            <a:off x="4427984" y="3717032"/>
            <a:ext cx="3612124" cy="26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План организации пространства  НБ: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Исследовательская </a:t>
            </a:r>
            <a:r>
              <a:rPr lang="ru-RU" sz="2400" dirty="0">
                <a:solidFill>
                  <a:srgbClr val="FF0000"/>
                </a:solidFill>
              </a:rPr>
              <a:t>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b="1" dirty="0"/>
              <a:t>Цель</a:t>
            </a:r>
            <a:r>
              <a:rPr lang="ru-RU" sz="2200" dirty="0"/>
              <a:t>: </a:t>
            </a:r>
            <a:r>
              <a:rPr lang="ru-RU" sz="2200" dirty="0" smtClean="0"/>
              <a:t>организация исследовательского пространства для удовлетворения потребностей междисциплинарных лабораторий, работы проектных команд, совместной работы студентов и преподавателей.</a:t>
            </a:r>
          </a:p>
          <a:p>
            <a:r>
              <a:rPr lang="ru-RU" sz="2200" b="1" dirty="0" smtClean="0"/>
              <a:t>Характеристика:</a:t>
            </a:r>
            <a:endParaRPr lang="ru-RU" sz="2200" dirty="0"/>
          </a:p>
          <a:p>
            <a:pPr marL="0" lvl="0" indent="0">
              <a:buNone/>
            </a:pPr>
            <a:r>
              <a:rPr lang="ru-RU" sz="2200" dirty="0"/>
              <a:t>Изолированные аудитории:</a:t>
            </a:r>
          </a:p>
          <a:p>
            <a:pPr marL="0" indent="0">
              <a:buNone/>
            </a:pPr>
            <a:r>
              <a:rPr lang="ru-RU" sz="2200" dirty="0"/>
              <a:t>- 2 аудитории для 5-10 человек</a:t>
            </a:r>
          </a:p>
          <a:p>
            <a:pPr marL="0" indent="0">
              <a:buNone/>
            </a:pPr>
            <a:r>
              <a:rPr lang="ru-RU" sz="2200" dirty="0"/>
              <a:t>- 2 аудитории для 10-15 человек</a:t>
            </a:r>
          </a:p>
          <a:p>
            <a:pPr marL="0" indent="0">
              <a:buNone/>
            </a:pPr>
            <a:r>
              <a:rPr lang="ru-RU" sz="2200" dirty="0"/>
              <a:t>- 1 аудитория для 20-25 человек</a:t>
            </a:r>
          </a:p>
          <a:p>
            <a:pPr marL="0" lvl="0" indent="0">
              <a:buNone/>
            </a:pPr>
            <a:r>
              <a:rPr lang="ru-RU" sz="2200" dirty="0" smtClean="0"/>
              <a:t>Зона </a:t>
            </a:r>
            <a:r>
              <a:rPr lang="ru-RU" sz="2200" dirty="0"/>
              <a:t>открытого пространства</a:t>
            </a:r>
          </a:p>
          <a:p>
            <a:pPr marL="0" indent="0">
              <a:buNone/>
            </a:pPr>
            <a:r>
              <a:rPr lang="ru-RU" sz="2200" dirty="0"/>
              <a:t>Кабинетная зона для </a:t>
            </a:r>
            <a:r>
              <a:rPr lang="ru-RU" sz="2200" dirty="0" smtClean="0"/>
              <a:t>5 - 7 </a:t>
            </a:r>
            <a:r>
              <a:rPr lang="ru-RU" sz="2200" dirty="0"/>
              <a:t>человек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43612"/>
            <a:ext cx="3570084" cy="26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8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План организации пространства  НБ: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Обновленный функционал читальных залов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b="1" dirty="0"/>
              <a:t>Цель</a:t>
            </a:r>
            <a:r>
              <a:rPr lang="ru-RU" sz="2200" dirty="0"/>
              <a:t>: создание новых учебных пространств в отраслевых читальных залах для поддержки активных и интерактивных методов обучения студентов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Характеристика:</a:t>
            </a:r>
            <a:endParaRPr lang="ru-RU" sz="2200" dirty="0"/>
          </a:p>
          <a:p>
            <a:pPr lvl="0"/>
            <a:r>
              <a:rPr lang="ru-RU" sz="2200" dirty="0"/>
              <a:t>разграничение зон по уровню шума: индивидуальные “тихие” зоны, и “шумные” зоны для совместной работы.</a:t>
            </a:r>
          </a:p>
          <a:p>
            <a:pPr lvl="0"/>
            <a:r>
              <a:rPr lang="ru-RU" sz="2200" dirty="0"/>
              <a:t>создание пространств с учетом различных </a:t>
            </a:r>
            <a:r>
              <a:rPr lang="ru-RU" sz="2200" dirty="0" smtClean="0"/>
              <a:t>стилей/форм </a:t>
            </a:r>
            <a:r>
              <a:rPr lang="ru-RU" sz="2200" dirty="0"/>
              <a:t>обучения. </a:t>
            </a:r>
          </a:p>
          <a:p>
            <a:pPr lvl="0"/>
            <a:r>
              <a:rPr lang="ru-RU" sz="2200" dirty="0"/>
              <a:t>организация помещений для групповых занятий, презентаций, компьютерных классов (от 6-8 до 45-50 человек</a:t>
            </a:r>
            <a:r>
              <a:rPr lang="ru-RU" sz="2200" dirty="0" smtClean="0"/>
              <a:t>) </a:t>
            </a:r>
          </a:p>
          <a:p>
            <a:pPr lvl="0"/>
            <a:r>
              <a:rPr lang="ru-RU" sz="2200" dirty="0" smtClean="0"/>
              <a:t>создание </a:t>
            </a:r>
            <a:r>
              <a:rPr lang="ru-RU" sz="2200" dirty="0"/>
              <a:t>зала-</a:t>
            </a:r>
            <a:r>
              <a:rPr lang="ru-RU" sz="2200" dirty="0" err="1"/>
              <a:t>трансформера</a:t>
            </a:r>
            <a:r>
              <a:rPr lang="ru-RU" sz="2200" dirty="0"/>
              <a:t> для проведения конференций и собраний</a:t>
            </a:r>
          </a:p>
        </p:txBody>
      </p:sp>
    </p:spTree>
    <p:extLst>
      <p:ext uri="{BB962C8B-B14F-4D97-AF65-F5344CB8AC3E}">
        <p14:creationId xmlns:p14="http://schemas.microsoft.com/office/powerpoint/2010/main" val="15388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План организации пространства  НБ: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Переходы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b="1" dirty="0"/>
              <a:t>Цель</a:t>
            </a:r>
            <a:r>
              <a:rPr lang="ru-RU" sz="2200" dirty="0"/>
              <a:t>: </a:t>
            </a:r>
            <a:r>
              <a:rPr lang="ru-RU" sz="2400" dirty="0"/>
              <a:t>задействовать пространства коридоров на втором этаже нового здания для создания неформальных пространств учебы и отдыха (“третье место”)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Характеристика:</a:t>
            </a:r>
            <a:endParaRPr lang="ru-RU" sz="2200" dirty="0"/>
          </a:p>
          <a:p>
            <a:pPr lvl="0"/>
            <a:r>
              <a:rPr lang="ru-RU" sz="2400" dirty="0" smtClean="0"/>
              <a:t>зоны отдыха; </a:t>
            </a:r>
          </a:p>
          <a:p>
            <a:pPr lvl="0"/>
            <a:r>
              <a:rPr lang="ru-RU" sz="2400" dirty="0" smtClean="0"/>
              <a:t>пространства </a:t>
            </a:r>
            <a:r>
              <a:rPr lang="ru-RU" sz="2400" dirty="0"/>
              <a:t>для </a:t>
            </a:r>
            <a:r>
              <a:rPr lang="ru-RU" sz="2400" dirty="0" smtClean="0"/>
              <a:t>выставок; </a:t>
            </a:r>
            <a:endParaRPr lang="ru-RU" sz="2400" dirty="0"/>
          </a:p>
          <a:p>
            <a:r>
              <a:rPr lang="ru-RU" sz="2400" dirty="0"/>
              <a:t>организация </a:t>
            </a:r>
            <a:r>
              <a:rPr lang="ru-RU" sz="2400" dirty="0" smtClean="0"/>
              <a:t>пространства,</a:t>
            </a:r>
          </a:p>
          <a:p>
            <a:pPr marL="0" indent="0">
              <a:buNone/>
            </a:pPr>
            <a:r>
              <a:rPr lang="ru-RU" sz="2400" dirty="0" smtClean="0"/>
              <a:t>располагающего к инициативе </a:t>
            </a:r>
          </a:p>
          <a:p>
            <a:pPr marL="0" indent="0">
              <a:buNone/>
            </a:pPr>
            <a:r>
              <a:rPr lang="ru-RU" sz="2400" dirty="0" smtClean="0"/>
              <a:t>и сотворчеству.</a:t>
            </a:r>
            <a:endParaRPr lang="ru-RU" sz="2200" dirty="0"/>
          </a:p>
        </p:txBody>
      </p:sp>
      <p:pic>
        <p:nvPicPr>
          <p:cNvPr id="4" name="Рисунок 3" descr="about_sb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1824" y="3212976"/>
            <a:ext cx="4060319" cy="28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36025" cy="87079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План организации пространства  НБ: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Единый информационный </a:t>
            </a:r>
            <a:r>
              <a:rPr lang="ru-RU" sz="2400" dirty="0" smtClean="0">
                <a:solidFill>
                  <a:srgbClr val="FF0000"/>
                </a:solidFill>
              </a:rPr>
              <a:t>центр 24/7 (круглосуточный читальный)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dirty="0"/>
              <a:t>С</a:t>
            </a:r>
            <a:r>
              <a:rPr lang="ru-RU" sz="2200" dirty="0" smtClean="0"/>
              <a:t>оздание </a:t>
            </a:r>
            <a:r>
              <a:rPr lang="ru-RU" sz="2200" dirty="0"/>
              <a:t>единой точки доступа к библиотечным и информационным услугам, </a:t>
            </a:r>
            <a:r>
              <a:rPr lang="ru-RU" sz="2200" dirty="0" smtClean="0"/>
              <a:t>консультациям. </a:t>
            </a:r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Организация комфортного пространства как для индивидуальной и групповой работы пользователей, так и для общения</a:t>
            </a:r>
          </a:p>
          <a:p>
            <a:endParaRPr lang="ru-RU" sz="2400" dirty="0"/>
          </a:p>
        </p:txBody>
      </p:sp>
      <p:pic>
        <p:nvPicPr>
          <p:cNvPr id="1026" name="Picture 2" descr="G:\Библиотечный совет\Круглосуточный зал\ТГУ бибилиотека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блиотечный совет\Круглосуточный зал\ТГУ бибилиотека 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9"/>
            <a:ext cx="42748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Единый информационный центр 24/7 (круглосуточный читальный)</a:t>
            </a:r>
            <a:endParaRPr lang="ru-RU" sz="2800" dirty="0"/>
          </a:p>
        </p:txBody>
      </p:sp>
      <p:pic>
        <p:nvPicPr>
          <p:cNvPr id="1026" name="Picture 2" descr="E:\НБ ТГУ\Концепция\Пространство\Визуализация\итог\ТГУ бибилиотека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9978"/>
            <a:ext cx="8280920" cy="49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389</TotalTime>
  <Words>357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Соседство</vt:lpstr>
      <vt:lpstr>1_Официальная</vt:lpstr>
      <vt:lpstr>  Пространство университетской библиотеки: навстречу образованию и науке </vt:lpstr>
      <vt:lpstr>Постановка проблемы</vt:lpstr>
      <vt:lpstr>Типы пространств</vt:lpstr>
      <vt:lpstr>Ключевые характеристики пространства</vt:lpstr>
      <vt:lpstr>План организации пространства  НБ:  Исследовательская зона</vt:lpstr>
      <vt:lpstr>План организации пространства  НБ:  Обновленный функционал читальных залов</vt:lpstr>
      <vt:lpstr>План организации пространства  НБ:  Переходы</vt:lpstr>
      <vt:lpstr>План организации пространства  НБ:  Единый информационный центр 24/7 (круглосуточный читальный)</vt:lpstr>
      <vt:lpstr>Единый информационный центр 24/7 (круглосуточный читальный)</vt:lpstr>
      <vt:lpstr>Единый информационный центр 24/7 (круглосуточный читальный)</vt:lpstr>
      <vt:lpstr>Единый информационный центр 24/7 (круглосуточный читальный)</vt:lpstr>
      <vt:lpstr>Единый информационный центр 24/7 (круглосуточный читальный)</vt:lpstr>
      <vt:lpstr>Старое здание НБ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</dc:creator>
  <cp:lastModifiedBy>spamsib@ya.ru</cp:lastModifiedBy>
  <cp:revision>28</cp:revision>
  <dcterms:created xsi:type="dcterms:W3CDTF">2014-09-25T20:19:58Z</dcterms:created>
  <dcterms:modified xsi:type="dcterms:W3CDTF">2015-05-13T23:17:37Z</dcterms:modified>
</cp:coreProperties>
</file>