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400"/>
            </a:pPr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lIns="78903" tIns="39452" rIns="78903" bIns="39452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r" hangingPunct="0">
              <a:buNone/>
              <a:defRPr sz="1400"/>
            </a:pPr>
            <a:fld id="{473AC545-FF49-4BB5-86C1-77D0CF1611B2}" type="slidenum">
              <a:t>‹#›</a:t>
            </a:fld>
            <a:endParaRPr lang="ru-RU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A492B12-C329-4D59-9B2A-F340561ED59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63E64F5-B39A-46BF-805D-2B5F278CDF4A}" type="slidenum">
              <a:t>4</a:t>
            </a:fld>
            <a:endParaRPr lang="ru-RU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562D64-046E-4968-BA65-2FEA93DE7CD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BF1B4F-801E-4FD0-BB05-064C2929D74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E9B054-8BCD-4BFB-B573-B65A2496D04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D05B1D-F94B-4B92-B700-3269BB97C52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E1BEC0-0B94-4A67-8F94-461235F5BB2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D98640-FE22-4848-8C7A-8665A8E223D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418DA-28B7-43F9-A6CC-43D2F7F989D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42F41-6C12-4B06-BEEB-18686D642C6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ED172-0D93-455A-AF5D-E0AAEA46E81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A6DD29-B963-4BC7-8D3D-DC6538E01659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782839-31E0-4D8A-9C79-93FEA46C098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B9458F-0740-44A6-8449-68245065D7A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56B09A-54A8-4021-BB93-A5DA27C7328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F80EF2-8B11-4963-9EA7-521F83606EC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C180F91-0EA9-4528-810B-42E51824AF9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98809F-821B-4655-B01B-4B97E4FC6EA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C40937-98A9-4A41-95C4-9667AF1F177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A4685-C38E-4875-B533-C7105EEBFA79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618D72-880B-45B9-841D-DA910871497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71BE61-6FF8-4239-A840-00E98E0B57A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F5FC51-B707-40A0-B91F-B80EC8238296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C04745-D97A-4095-8B35-D9A16505962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19302BB-F0F7-4E47-8F51-A1888B723944}" type="datetime1">
              <a:rPr lang="ru-RU" smtClean="0"/>
              <a:pPr lvl="0"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2991CA-867B-4A5F-B23D-66F400B02D0D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9302BB-F0F7-4E47-8F51-A1888B723944}" type="datetime1">
              <a:rPr lang="ru-RU"/>
              <a:pPr lvl="0"/>
              <a:t>2015-6-17</a:t>
            </a:fld>
            <a:endParaRPr lang="ru-RU"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05FDDF7-1209-496C-B5BE-BCD6AE489FF6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C180F91-0EA9-4528-810B-42E51824AF94}" type="datetime1">
              <a:rPr lang="ru-RU"/>
              <a:pPr lvl="0"/>
              <a:t>2015-6-17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C166EDE-FA3E-4A5C-8ED6-BE8A6E736C9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1pPr>
      <a:lvl2pPr lvl="1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2pPr>
      <a:lvl3pPr lvl="2" rtl="0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3pPr>
      <a:lvl4pPr lvl="3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4pPr>
      <a:lvl5pPr lvl="4" rtl="0">
        <a:buSzPct val="75000"/>
        <a:buFont typeface="StarSymbol"/>
        <a:buChar char="–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5pPr>
      <a:lvl6pPr lvl="5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6pPr>
      <a:lvl7pPr lvl="6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7pPr>
      <a:lvl8pPr lvl="7" rtl="0">
        <a:buSzPct val="45000"/>
        <a:buFont typeface="StarSymbol"/>
        <a:buChar char="●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32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17000" contrast="-18000"/>
          </a:blip>
          <a:srcRect/>
          <a:stretch>
            <a:fillRect/>
          </a:stretch>
        </p:blipFill>
        <p:spPr>
          <a:xfrm>
            <a:off x="0" y="0"/>
            <a:ext cx="10834200" cy="72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14280" y="0"/>
            <a:ext cx="7929360" cy="4571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r">
              <a:buNone/>
            </a:pPr>
            <a:r>
              <a:rPr lang="ru-RU" b="1"/>
              <a:t>Поисковые системы «Антиплагиат»</a:t>
            </a:r>
            <a:br>
              <a:rPr lang="ru-RU" b="1"/>
            </a:br>
            <a:r>
              <a:rPr lang="ru-RU" b="1"/>
              <a:t>и их использование в вузе.</a:t>
            </a:r>
            <a:br>
              <a:rPr lang="ru-RU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700" b="1" i="1"/>
              <a:t>Казанцева Вера Павловна</a:t>
            </a:r>
            <a:r>
              <a:rPr lang="ru-RU" sz="2700" i="1"/>
              <a:t>,</a:t>
            </a:r>
            <a:br>
              <a:rPr lang="ru-RU" sz="2700" i="1"/>
            </a:br>
            <a:r>
              <a:rPr lang="ru-RU" sz="2700" i="1"/>
              <a:t>гл. библиотекарь НБ СФУ, канд. филос. наук.,</a:t>
            </a:r>
            <a:br>
              <a:rPr lang="ru-RU" sz="2700" i="1"/>
            </a:br>
            <a:r>
              <a:rPr lang="ru-RU" sz="2700" i="1"/>
              <a:t> </a:t>
            </a:r>
            <a:r>
              <a:rPr lang="ru-RU" sz="2700" b="1" i="1"/>
              <a:t>Конева Людмила Васильевна</a:t>
            </a:r>
            <a:r>
              <a:rPr lang="ru-RU" sz="2700" i="1"/>
              <a:t>,</a:t>
            </a:r>
            <a:br>
              <a:rPr lang="ru-RU" sz="2700" i="1"/>
            </a:br>
            <a:r>
              <a:rPr lang="ru-RU" sz="2700" i="1"/>
              <a:t>гл. библиотекарь НБ СФУ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20000" contrast="-28000"/>
          </a:blip>
          <a:srcRect/>
          <a:stretch>
            <a:fillRect/>
          </a:stretch>
        </p:blipFill>
        <p:spPr>
          <a:xfrm>
            <a:off x="0" y="0"/>
            <a:ext cx="1029059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500040"/>
            <a:ext cx="8786520" cy="1213919"/>
          </a:xfrm>
          <a:solidFill>
            <a:srgbClr val="B9CDE5">
              <a:alpha val="54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82520" lvl="0" indent="0">
              <a:spcBef>
                <a:spcPts val="638"/>
              </a:spcBef>
              <a:buNone/>
            </a:pPr>
            <a:r>
              <a:rPr lang="ru-RU" sz="2400" b="1">
                <a:latin typeface="Calibri" pitchFamily="18"/>
              </a:rPr>
              <a:t>Turnitin</a:t>
            </a:r>
            <a:r>
              <a:rPr lang="ru-RU" sz="2400">
                <a:latin typeface="Calibri" pitchFamily="18"/>
              </a:rPr>
              <a:t> не только предотвращает плагиат, но и улучшает весь процесс выполнения письменных работ, предоставляя</a:t>
            </a:r>
            <a:br>
              <a:rPr lang="ru-RU" sz="2400">
                <a:latin typeface="Calibri" pitchFamily="18"/>
              </a:rPr>
            </a:br>
            <a:r>
              <a:rPr lang="ru-RU" sz="2400">
                <a:latin typeface="Calibri" pitchFamily="18"/>
              </a:rPr>
              <a:t>возможность студентам получить подробные отзывы по их работам.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Другие проду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51000" contrast="-36000"/>
          </a:blip>
          <a:srcRect/>
          <a:stretch>
            <a:fillRect/>
          </a:stretch>
        </p:blipFill>
        <p:spPr>
          <a:xfrm>
            <a:off x="0" y="0"/>
            <a:ext cx="102787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14200" y="0"/>
            <a:ext cx="822924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>Другие продукты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-142920" y="1000080"/>
            <a:ext cx="5357520" cy="2714400"/>
          </a:xfrm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357120" lvl="0" indent="0">
              <a:spcBef>
                <a:spcPts val="638"/>
              </a:spcBef>
              <a:buNone/>
            </a:pPr>
            <a:r>
              <a:rPr lang="ru-RU" b="1">
                <a:latin typeface="Calibri" pitchFamily="18"/>
              </a:rPr>
              <a:t>Продукты на национальных языках других стран: в Швеции - на шведском, в Германии - на немецком.</a:t>
            </a:r>
          </a:p>
          <a:p>
            <a:pPr marL="357120" lvl="0" indent="0">
              <a:spcBef>
                <a:spcPts val="638"/>
              </a:spcBef>
              <a:buNone/>
            </a:pPr>
            <a:r>
              <a:rPr lang="ru-RU" b="1">
                <a:latin typeface="Calibri" pitchFamily="18"/>
              </a:rPr>
              <a:t>Существует четыре крупных проекта, есть испаноязычные продукты.</a:t>
            </a:r>
          </a:p>
          <a:p>
            <a:pPr marL="0" lvl="0" indent="0">
              <a:spcBef>
                <a:spcPts val="638"/>
              </a:spcBef>
              <a:buNone/>
            </a:pPr>
            <a:endParaRPr lang="ru-RU">
              <a:latin typeface="Calibri" pitchFamily="1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АСИБО ЗА ВНИМАНИЕ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40000" contrast="9000"/>
          </a:blip>
          <a:srcRect/>
          <a:stretch>
            <a:fillRect/>
          </a:stretch>
        </p:blipFill>
        <p:spPr>
          <a:xfrm>
            <a:off x="-785880" y="0"/>
            <a:ext cx="102787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143159" y="6072120"/>
            <a:ext cx="6143399" cy="7855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>
                <a:solidFill>
                  <a:srgbClr val="FFFF00"/>
                </a:solidFill>
              </a:rPr>
              <a:t>СПАСИБО ЗА ВНИМАНИЕ…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22000" contrast="-27000"/>
          </a:blip>
          <a:srcRect/>
          <a:stretch>
            <a:fillRect/>
          </a:stretch>
        </p:blipFill>
        <p:spPr>
          <a:xfrm>
            <a:off x="-642960" y="0"/>
            <a:ext cx="102787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214879" y="3929040"/>
            <a:ext cx="5428800" cy="29286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ru-RU" b="1">
                <a:solidFill>
                  <a:srgbClr val="FFC000"/>
                </a:solidFill>
              </a:rPr>
              <a:t>Ласкового лета,</a:t>
            </a:r>
            <a:br>
              <a:rPr lang="ru-RU" b="1">
                <a:solidFill>
                  <a:srgbClr val="FFC000"/>
                </a:solidFill>
              </a:rPr>
            </a:br>
            <a:r>
              <a:rPr lang="ru-RU" b="1">
                <a:solidFill>
                  <a:srgbClr val="FFC000"/>
                </a:solidFill>
              </a:rPr>
              <a:t>Ежедневного счастья,</a:t>
            </a:r>
            <a:br>
              <a:rPr lang="ru-RU" b="1">
                <a:solidFill>
                  <a:srgbClr val="FFC000"/>
                </a:solidFill>
              </a:rPr>
            </a:br>
            <a:r>
              <a:rPr lang="ru-RU" b="1">
                <a:solidFill>
                  <a:srgbClr val="FFC000"/>
                </a:solidFill>
              </a:rPr>
              <a:t>Теплых улыбок,</a:t>
            </a:r>
            <a:br>
              <a:rPr lang="ru-RU" b="1">
                <a:solidFill>
                  <a:srgbClr val="FFC000"/>
                </a:solidFill>
              </a:rPr>
            </a:br>
            <a:r>
              <a:rPr lang="ru-RU" b="1">
                <a:solidFill>
                  <a:srgbClr val="FFC000"/>
                </a:solidFill>
              </a:rPr>
              <a:t>Огромного отдыха!!!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формление презентации&#10;Г.И. Парфено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00720" y="6000840"/>
            <a:ext cx="4642920" cy="856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400" b="1">
                <a:solidFill>
                  <a:srgbClr val="FFFF00"/>
                </a:solidFill>
              </a:rPr>
              <a:t>Оформление презентации</a:t>
            </a:r>
            <a:br>
              <a:rPr lang="ru-RU" sz="2400" b="1">
                <a:solidFill>
                  <a:srgbClr val="FFFF00"/>
                </a:solidFill>
              </a:rPr>
            </a:br>
            <a:r>
              <a:rPr lang="ru-RU" sz="2400" b="1">
                <a:solidFill>
                  <a:srgbClr val="FFFF00"/>
                </a:solidFill>
              </a:rPr>
              <a:t>Г.И. Парфенова</a:t>
            </a:r>
          </a:p>
        </p:txBody>
      </p:sp>
      <p:sp>
        <p:nvSpPr>
          <p:cNvPr id="4" name="Заголовок 1"/>
          <p:cNvSpPr/>
          <p:nvPr/>
        </p:nvSpPr>
        <p:spPr>
          <a:xfrm>
            <a:off x="4500720" y="0"/>
            <a:ext cx="4642920" cy="1713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1" i="0" u="none" strike="noStrike" kern="1200" spc="0">
                <a:ln>
                  <a:noFill/>
                </a:ln>
                <a:solidFill>
                  <a:srgbClr val="FFFF00"/>
                </a:solidFill>
                <a:latin typeface="Calibri" pitchFamily="18"/>
                <a:ea typeface="Microsoft YaHei" pitchFamily="2"/>
                <a:cs typeface="Mangal" pitchFamily="2"/>
              </a:rPr>
              <a:t>Научная библиотека Сибирского федерального университета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-2000" contrast="-2000"/>
          </a:blip>
          <a:srcRect/>
          <a:stretch>
            <a:fillRect/>
          </a:stretch>
        </p:blipFill>
        <p:spPr>
          <a:xfrm>
            <a:off x="0" y="1571759"/>
            <a:ext cx="3423600" cy="485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4" cstate="print">
            <a:alphaModFix/>
            <a:lum bright="-2000" contrast="-2000"/>
          </a:blip>
          <a:srcRect/>
          <a:stretch>
            <a:fillRect/>
          </a:stretch>
        </p:blipFill>
        <p:spPr>
          <a:xfrm>
            <a:off x="2928959" y="2000160"/>
            <a:ext cx="3423600" cy="485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5"/>
          <p:cNvPicPr>
            <a:picLocks noChangeAspect="1"/>
          </p:cNvPicPr>
          <p:nvPr/>
        </p:nvPicPr>
        <p:blipFill>
          <a:blip r:embed="rId5" cstate="print">
            <a:alphaModFix/>
            <a:lum bright="-2000" contrast="-2000"/>
          </a:blip>
          <a:srcRect/>
          <a:stretch>
            <a:fillRect/>
          </a:stretch>
        </p:blipFill>
        <p:spPr>
          <a:xfrm>
            <a:off x="5720040" y="1571759"/>
            <a:ext cx="3423600" cy="4857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/>
          <p:nvPr/>
        </p:nvSpPr>
        <p:spPr>
          <a:xfrm>
            <a:off x="0" y="428760"/>
            <a:ext cx="9143640" cy="9284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Программа ФПКП СФУ</a:t>
            </a:r>
            <a:b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«Электронные ресурсы для образования»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19000" contrast="2000"/>
          </a:blip>
          <a:srcRect/>
          <a:stretch>
            <a:fillRect/>
          </a:stretch>
        </p:blipFill>
        <p:spPr>
          <a:xfrm>
            <a:off x="0" y="0"/>
            <a:ext cx="102787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/>
          <p:nvPr/>
        </p:nvSpPr>
        <p:spPr>
          <a:xfrm>
            <a:off x="0" y="0"/>
            <a:ext cx="4642920" cy="1785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Программный комплекс Turnitin</a:t>
            </a:r>
          </a:p>
        </p:txBody>
      </p:sp>
      <p:sp>
        <p:nvSpPr>
          <p:cNvPr id="4" name="Подзаголовок 2"/>
          <p:cNvSpPr/>
          <p:nvPr/>
        </p:nvSpPr>
        <p:spPr>
          <a:xfrm>
            <a:off x="214200" y="1500119"/>
            <a:ext cx="5143320" cy="1999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один из самых распространённых</a:t>
            </a:r>
            <a:b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в мире продуктов,</a:t>
            </a:r>
            <a:b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</a:br>
            <a:r>
              <a:rPr lang="ru-RU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работает с текстами на английском языке.</a:t>
            </a:r>
          </a:p>
        </p:txBody>
      </p:sp>
      <p:sp>
        <p:nvSpPr>
          <p:cNvPr id="5" name="Заголовок 1"/>
          <p:cNvSpPr/>
          <p:nvPr/>
        </p:nvSpPr>
        <p:spPr>
          <a:xfrm>
            <a:off x="5572080" y="142920"/>
            <a:ext cx="3571560" cy="999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Зарубежный опыт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44000" contrast="-22000"/>
          </a:blip>
          <a:srcRect/>
          <a:stretch>
            <a:fillRect/>
          </a:stretch>
        </p:blipFill>
        <p:spPr>
          <a:xfrm>
            <a:off x="-1143000" y="-214200"/>
            <a:ext cx="10612440" cy="707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4857840"/>
            <a:ext cx="9357840" cy="1999800"/>
          </a:xfrm>
          <a:solidFill>
            <a:srgbClr val="B9CDE5">
              <a:alpha val="50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79280" lvl="0" indent="0">
              <a:spcBef>
                <a:spcPts val="638"/>
              </a:spcBef>
              <a:buNone/>
            </a:pPr>
            <a:r>
              <a:rPr lang="ru-RU" sz="2400">
                <a:latin typeface="Calibri" pitchFamily="18"/>
              </a:rPr>
              <a:t>Четыре выпускника калифорнийского университета в Беркли разработали приложение для рецензирования работ коллегами, которое было предназначено для использования аспирантами.</a:t>
            </a:r>
          </a:p>
          <a:p>
            <a:pPr marL="179280" lvl="0" indent="0">
              <a:spcBef>
                <a:spcPts val="638"/>
              </a:spcBef>
              <a:buNone/>
            </a:pPr>
            <a:r>
              <a:rPr lang="ru-RU" sz="2400">
                <a:latin typeface="Calibri" pitchFamily="18"/>
              </a:rPr>
              <a:t>Основатели разработали прототип </a:t>
            </a:r>
            <a:r>
              <a:rPr lang="ru-RU" sz="2400" b="1">
                <a:latin typeface="Calibri" pitchFamily="18"/>
              </a:rPr>
              <a:t>Turnitin</a:t>
            </a:r>
            <a:r>
              <a:rPr lang="ru-RU" sz="2400">
                <a:latin typeface="Calibri" pitchFamily="18"/>
              </a:rPr>
              <a:t>, который обнаруживает неоригинальное содержание в письменных работах студентов.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897732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5"/>
          <p:cNvSpPr/>
          <p:nvPr/>
        </p:nvSpPr>
        <p:spPr>
          <a:xfrm>
            <a:off x="285840" y="142920"/>
            <a:ext cx="32144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DCE6F2">
              <a:alpha val="77000"/>
            </a:srgbClr>
          </a:solidFill>
          <a:ln>
            <a:noFill/>
            <a:prstDash val="solid"/>
          </a:ln>
        </p:spPr>
        <p:txBody>
          <a:bodyPr vert="horz" wrap="square" lIns="90000" tIns="45000" rIns="90000" bIns="45000" anchor="t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 Rounded MT Bold" pitchFamily="34"/>
                <a:ea typeface="Microsoft YaHei" pitchFamily="2"/>
                <a:cs typeface="Arial" pitchFamily="34"/>
              </a:rPr>
              <a:t>http://turnitin.com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3786120"/>
            <a:ext cx="4071600" cy="2716560"/>
          </a:xfrm>
          <a:prstGeom prst="rect">
            <a:avLst/>
          </a:prstGeom>
          <a:noFill/>
          <a:ln w="0">
            <a:solidFill>
              <a:srgbClr val="558ED5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urni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45000" contrast="-22000"/>
          </a:blip>
          <a:srcRect/>
          <a:stretch>
            <a:fillRect/>
          </a:stretch>
        </p:blipFill>
        <p:spPr>
          <a:xfrm>
            <a:off x="0" y="0"/>
            <a:ext cx="1029059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>Turnitin</a:t>
            </a:r>
          </a:p>
        </p:txBody>
      </p:sp>
      <p:sp>
        <p:nvSpPr>
          <p:cNvPr id="4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2214719" y="5143679"/>
            <a:ext cx="6928920" cy="1713960"/>
          </a:xfrm>
          <a:solidFill>
            <a:srgbClr val="B9CDE5">
              <a:alpha val="55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ru-RU" sz="2400">
                <a:latin typeface="Calibri" pitchFamily="18"/>
              </a:rPr>
              <a:t>Программный комплекс является мировым лидером в обеспечении электронных решений по борьбе с плагиатом и возможности обучать студентов правильному написанию научных работ.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15000" contrast="-3000"/>
          </a:blip>
          <a:srcRect/>
          <a:stretch>
            <a:fillRect/>
          </a:stretch>
        </p:blipFill>
        <p:spPr>
          <a:xfrm>
            <a:off x="0" y="0"/>
            <a:ext cx="11028240" cy="73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0" y="1500119"/>
            <a:ext cx="3428639" cy="5357520"/>
          </a:xfrm>
          <a:solidFill>
            <a:srgbClr val="B9CDE5">
              <a:alpha val="55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182520" lvl="0" indent="0">
              <a:spcBef>
                <a:spcPts val="638"/>
              </a:spcBef>
              <a:buNone/>
            </a:pPr>
            <a:r>
              <a:rPr lang="ru-RU" sz="2400" b="1">
                <a:latin typeface="Calibri" pitchFamily="18"/>
              </a:rPr>
              <a:t>Turnitin</a:t>
            </a:r>
            <a:r>
              <a:rPr lang="ru-RU" sz="2400">
                <a:latin typeface="Calibri" pitchFamily="18"/>
              </a:rPr>
              <a:t> сотрудничает со многими ведущими университетами, исследовательскими центрами и государственными организациями, чтобы обеспечить пользователей эффективными инструментами определения неоригинальности материалов.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34000" contrast="-21000"/>
          </a:blip>
          <a:srcRect/>
          <a:stretch>
            <a:fillRect/>
          </a:stretch>
        </p:blipFill>
        <p:spPr>
          <a:xfrm>
            <a:off x="0" y="0"/>
            <a:ext cx="1029059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1243080" y="5529240"/>
            <a:ext cx="7900559" cy="1328400"/>
          </a:xfrm>
          <a:solidFill>
            <a:srgbClr val="B9CDE5">
              <a:alpha val="45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None/>
            </a:pPr>
            <a:r>
              <a:rPr lang="ru-RU" sz="2400">
                <a:latin typeface="Calibri" pitchFamily="18"/>
              </a:rPr>
              <a:t>Финансированное государством внедрение </a:t>
            </a:r>
            <a:r>
              <a:rPr lang="ru-RU" sz="2400" b="1">
                <a:latin typeface="Calibri" pitchFamily="18"/>
              </a:rPr>
              <a:t>Turnitin</a:t>
            </a:r>
            <a:r>
              <a:rPr lang="ru-RU" sz="2400">
                <a:latin typeface="Calibri" pitchFamily="18"/>
              </a:rPr>
              <a:t> в Великобритании привело к сокращению неоригинального содержания в студенческих работах на </a:t>
            </a:r>
            <a:r>
              <a:rPr lang="ru-RU" b="1">
                <a:latin typeface="Calibri" pitchFamily="18"/>
              </a:rPr>
              <a:t>59%</a:t>
            </a:r>
            <a:r>
              <a:rPr lang="ru-RU" sz="2400" b="1">
                <a:latin typeface="Calibri" pitchFamily="18"/>
              </a:rPr>
              <a:t> </a:t>
            </a:r>
            <a:r>
              <a:rPr lang="ru-RU" sz="2400">
                <a:latin typeface="Calibri" pitchFamily="18"/>
              </a:rPr>
              <a:t>с 2005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alphaModFix/>
            <a:lum bright="24000" contrast="-25000"/>
          </a:blip>
          <a:srcRect/>
          <a:stretch>
            <a:fillRect/>
          </a:stretch>
        </p:blipFill>
        <p:spPr>
          <a:xfrm>
            <a:off x="-1146960" y="0"/>
            <a:ext cx="1029059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 txBox="1">
            <a:spLocks noGrp="1"/>
          </p:cNvSpPr>
          <p:nvPr>
            <p:ph type="body" idx="4294967295"/>
          </p:nvPr>
        </p:nvSpPr>
        <p:spPr>
          <a:xfrm>
            <a:off x="2000160" y="3214800"/>
            <a:ext cx="2928600" cy="3785760"/>
          </a:xfrm>
          <a:solidFill>
            <a:srgbClr val="B9CDE5">
              <a:alpha val="55000"/>
            </a:srgbClr>
          </a:solidFill>
        </p:spPr>
        <p:txBody>
          <a:bodyPr/>
          <a:lstStyle>
            <a:def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hangingPunct="1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hangingPunct="1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hangingPunct="1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hangingPunct="1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>
                <a:latin typeface="Calibri" pitchFamily="18"/>
              </a:rPr>
              <a:t>Более </a:t>
            </a:r>
            <a:r>
              <a:rPr lang="ru-RU" sz="2000" b="1">
                <a:latin typeface="Calibri" pitchFamily="18"/>
              </a:rPr>
              <a:t>130 миллионов </a:t>
            </a:r>
            <a:r>
              <a:rPr lang="ru-RU" sz="2000">
                <a:latin typeface="Calibri" pitchFamily="18"/>
              </a:rPr>
              <a:t>статей из академических книг и изданий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>
                <a:latin typeface="Calibri" pitchFamily="18"/>
              </a:rPr>
              <a:t>Более </a:t>
            </a:r>
            <a:r>
              <a:rPr lang="ru-RU" sz="2000" b="1">
                <a:latin typeface="Calibri" pitchFamily="18"/>
              </a:rPr>
              <a:t>1,6 миллиона </a:t>
            </a:r>
            <a:r>
              <a:rPr lang="ru-RU" sz="2000">
                <a:latin typeface="Calibri" pitchFamily="18"/>
              </a:rPr>
              <a:t>активных преподавателей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>
                <a:latin typeface="Calibri" pitchFamily="18"/>
              </a:rPr>
              <a:t>Более </a:t>
            </a:r>
            <a:r>
              <a:rPr lang="ru-RU" sz="2000" b="1">
                <a:latin typeface="Calibri" pitchFamily="18"/>
              </a:rPr>
              <a:t>50 миллиардов </a:t>
            </a:r>
            <a:r>
              <a:rPr lang="ru-RU" sz="2000">
                <a:latin typeface="Calibri" pitchFamily="18"/>
              </a:rPr>
              <a:t>сканированных веб-страниц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>
                <a:latin typeface="Calibri" pitchFamily="18"/>
              </a:rPr>
              <a:t>Более </a:t>
            </a:r>
            <a:r>
              <a:rPr lang="ru-RU" sz="2000" b="1">
                <a:latin typeface="Calibri" pitchFamily="18"/>
              </a:rPr>
              <a:t>15 тысяч </a:t>
            </a:r>
            <a:r>
              <a:rPr lang="ru-RU" sz="2000">
                <a:latin typeface="Calibri" pitchFamily="18"/>
              </a:rPr>
              <a:t>образовательных учреждений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>
                <a:latin typeface="Calibri" pitchFamily="18"/>
              </a:rPr>
              <a:t>Более </a:t>
            </a:r>
            <a:r>
              <a:rPr lang="ru-RU" sz="2000" b="1">
                <a:latin typeface="Calibri" pitchFamily="18"/>
              </a:rPr>
              <a:t>24 миллионов </a:t>
            </a:r>
            <a:r>
              <a:rPr lang="ru-RU" sz="2000">
                <a:latin typeface="Calibri" pitchFamily="18"/>
              </a:rPr>
              <a:t>лицензированных студентов</a:t>
            </a:r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r>
              <a:rPr lang="ru-RU" sz="2000" b="1">
                <a:latin typeface="Calibri" pitchFamily="18"/>
              </a:rPr>
              <a:t>140 стран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Экран (4:3)</PresentationFormat>
  <Paragraphs>27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Обычный</vt:lpstr>
      <vt:lpstr>Обычный 1</vt:lpstr>
      <vt:lpstr>Поисковые системы «Антиплагиат» и их использование в вузе.  Казанцева Вера Павловна, гл. библиотекарь НБ СФУ, канд. филос. наук.,  Конева Людмила Васильевна, гл. библиотекарь НБ СФУ</vt:lpstr>
      <vt:lpstr>Слайд 2</vt:lpstr>
      <vt:lpstr>Слайд 3</vt:lpstr>
      <vt:lpstr>Слайд 4</vt:lpstr>
      <vt:lpstr>Слайд 5</vt:lpstr>
      <vt:lpstr>Turnitin</vt:lpstr>
      <vt:lpstr>Слайд 7</vt:lpstr>
      <vt:lpstr>Слайд 8</vt:lpstr>
      <vt:lpstr>Слайд 9</vt:lpstr>
      <vt:lpstr>Слайд 10</vt:lpstr>
      <vt:lpstr>Другие продукты</vt:lpstr>
      <vt:lpstr>СПАСИБО ЗА ВНИМАНИЕ…</vt:lpstr>
      <vt:lpstr>Ласкового лета, Ежедневного счастья, Теплых улыбок, Огромного отдыха!!!</vt:lpstr>
      <vt:lpstr>Оформление презентации Г.И. Парфенова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Поисковые системы «Антиплагиат» и их использование в вузе.  Казанцева Вера Павловна, гл. библиотекарь НБ СФУ, канд. филос. наук.,  Конева Людмила Васильевна, гл. библиотекарь НБ СФУ</dc:title>
  <cp:lastModifiedBy>Оксана Э. Исмагилова</cp:lastModifiedBy>
  <cp:revision>1</cp:revision>
  <dcterms:modified xsi:type="dcterms:W3CDTF">2015-06-17T08:51:58Z</dcterms:modified>
</cp:coreProperties>
</file>