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sldIdLst>
    <p:sldId id="256" r:id="rId2"/>
    <p:sldId id="327" r:id="rId3"/>
    <p:sldId id="329" r:id="rId4"/>
    <p:sldId id="339" r:id="rId5"/>
    <p:sldId id="350" r:id="rId6"/>
    <p:sldId id="341" r:id="rId7"/>
    <p:sldId id="332" r:id="rId8"/>
    <p:sldId id="342" r:id="rId9"/>
    <p:sldId id="343" r:id="rId10"/>
    <p:sldId id="351" r:id="rId11"/>
    <p:sldId id="346" r:id="rId12"/>
    <p:sldId id="352" r:id="rId13"/>
    <p:sldId id="355" r:id="rId14"/>
    <p:sldId id="354" r:id="rId15"/>
    <p:sldId id="335" r:id="rId16"/>
    <p:sldId id="357" r:id="rId17"/>
    <p:sldId id="360" r:id="rId18"/>
    <p:sldId id="353" r:id="rId19"/>
    <p:sldId id="319" r:id="rId2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DBC461"/>
    <a:srgbClr val="FF0000"/>
    <a:srgbClr val="FF99FF"/>
    <a:srgbClr val="F1D7BD"/>
    <a:srgbClr val="00FFCC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4" autoAdjust="0"/>
    <p:restoredTop sz="77389" autoAdjust="0"/>
  </p:normalViewPr>
  <p:slideViewPr>
    <p:cSldViewPr>
      <p:cViewPr varScale="1">
        <p:scale>
          <a:sx n="86" d="100"/>
          <a:sy n="86" d="100"/>
        </p:scale>
        <p:origin x="-22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AAE6AA-1B1A-46A4-9160-DE5332C2378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158005-BB88-4B17-B0E8-D3A99C54D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0931D-5FB0-4142-AE42-459DF2F6D8E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Схема организации доступа к ресурсам (ИРБИС 64 и </a:t>
            </a:r>
            <a:r>
              <a:rPr lang="en-US" smtClean="0"/>
              <a:t>Libermedia)</a:t>
            </a:r>
            <a:r>
              <a:rPr lang="ru-RU" smtClean="0"/>
              <a:t> на конец 2010 года</a:t>
            </a:r>
            <a:r>
              <a:rPr lang="en-US" smtClean="0"/>
              <a:t>. 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Перенос серверов БЕГН (</a:t>
            </a:r>
            <a:r>
              <a:rPr lang="en-US" smtClean="0"/>
              <a:t>LiberMedia) </a:t>
            </a:r>
            <a:r>
              <a:rPr lang="ru-RU" smtClean="0"/>
              <a:t>и БТН(ИРБИС 64) в новое здание. Поддержка работы на двух системах</a:t>
            </a:r>
          </a:p>
          <a:p>
            <a:pPr eaLnBrk="1" hangingPunct="1"/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Схема организации доступа к ресурсам (ИРБИС 64 и </a:t>
            </a:r>
            <a:r>
              <a:rPr lang="en-US" smtClean="0"/>
              <a:t>Libermedia)</a:t>
            </a:r>
            <a:r>
              <a:rPr lang="ru-RU" smtClean="0"/>
              <a:t> на конец 2011 года</a:t>
            </a:r>
            <a:r>
              <a:rPr lang="en-US" smtClean="0"/>
              <a:t>. </a:t>
            </a:r>
            <a:endParaRPr lang="ru-RU" smtClean="0"/>
          </a:p>
          <a:p>
            <a:pPr eaLnBrk="1" hangingPunct="1"/>
            <a:r>
              <a:rPr lang="ru-RU" smtClean="0"/>
              <a:t>Поддержка трех серверов.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Общая БД «Читатели» в ИРБИС, выгрузка  БД «КНИГИ» в ИРБИС. Запуск работы в АРМ «Книговыдача – 128» во все отделы обслуживания</a:t>
            </a:r>
          </a:p>
          <a:p>
            <a:pPr eaLnBrk="1" hangingPunct="1"/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Поддержка двух серверов ИРБИС 64 и ИРБИС 128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Объединение базы данных «Архитектура и строительство» и БД «Естественные и гуманитарные науки» в БД «КНИГИ»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Переезд библиотеки по техническим наукам (ул. Киренского, 26) в центральное здание НБ СФУ</a:t>
            </a:r>
          </a:p>
          <a:p>
            <a:pPr eaLnBrk="1" hangingPunct="1"/>
            <a:r>
              <a:rPr lang="ru-RU" smtClean="0"/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86054-46A6-430A-8565-4E39570BDF9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B7C82-2F65-4E5C-A388-5241984DA60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Схема организации доступа к ресурсам (ИРБИС 64 и </a:t>
            </a:r>
            <a:r>
              <a:rPr lang="en-US" smtClean="0"/>
              <a:t>Libermedia)</a:t>
            </a:r>
            <a:r>
              <a:rPr lang="ru-RU" smtClean="0"/>
              <a:t> на конец 2008 года</a:t>
            </a:r>
            <a:r>
              <a:rPr lang="en-US" smtClean="0"/>
              <a:t>. 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Работая на разных системах автоматизации библиотек: АБИС «ИРБИС» и АБИС «</a:t>
            </a:r>
            <a:r>
              <a:rPr lang="en-US" smtClean="0"/>
              <a:t>LiberMedia</a:t>
            </a:r>
            <a:r>
              <a:rPr lang="ru-RU" smtClean="0"/>
              <a:t>»  привело к   сложностям в  организации технологических процессов  в комплектовании (не велась единая инвентарная книга),  частично  решена  задача  книгообеспеченности, дублирование изданий, инвентарных номеров и читателей.  Возникла критическая ситуация по  работе на двух системах параллельно.  Встал вопрос о  необходимости перехода на один  программный продукт.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На уровне руководства Библиотечно – издательского комплекса СФУ принято решение о переходе на единую систему ИРБИС 64 и приобретение системы автоматизации библиотек ИРБИС 128. САБ ИРБИС 128 – четвертое поколение системы автоматизации библиотек ИРБИС.    Приобретение ИРБИС 128 и внедрение ее в эксплуатацию привело к расширению функциональных возможностей  по установке мощного централизованного сервера ИРБИС 128 на базе СФУ и организации работы центральной научной библиотеки СФУ, с несколькими филиалами СФУ г. Красноярска и распределенными пунктами выдачи, разбросанными по всему городу. </a:t>
            </a:r>
          </a:p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FF3A3-4525-4C32-806C-57515E2A352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Схема организации доступа к ресурсам (ИРБИС 64 и </a:t>
            </a:r>
            <a:r>
              <a:rPr lang="en-US" smtClean="0"/>
              <a:t>Libermedia)</a:t>
            </a:r>
            <a:r>
              <a:rPr lang="ru-RU" smtClean="0"/>
              <a:t> на конец 2009 года</a:t>
            </a:r>
            <a:r>
              <a:rPr lang="en-US" smtClean="0"/>
              <a:t>. </a:t>
            </a:r>
            <a:endParaRPr lang="ru-RU" smtClean="0"/>
          </a:p>
          <a:p>
            <a:pPr eaLnBrk="1" hangingPunct="1"/>
            <a:r>
              <a:rPr lang="ru-RU" smtClean="0"/>
              <a:t>Объединение двух серверов ИРБИС на базе новой версии БАС и БТН</a:t>
            </a:r>
          </a:p>
          <a:p>
            <a:pPr eaLnBrk="1" hangingPunct="1"/>
            <a:r>
              <a:rPr lang="ru-RU" smtClean="0"/>
              <a:t>Слияние базы читателей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Сдано в эксплуатацию новое здание библиотеки СФУ</a:t>
            </a:r>
          </a:p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9F94-67F8-413D-BFB4-95DBB82F131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Сдано в эксплуатацию новое здание библиотеки СФУ</a:t>
            </a:r>
          </a:p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51751-004D-47CC-92D3-33B04CCA1AF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8F2FA-81A4-4EDE-8FDC-B355111891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5A39-32EF-4EA8-BADA-E9EEBD2864B0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8568CE-1297-45DA-A71C-DFAE0225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BE4A-F3F6-4A08-9D65-CC618394967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9DC3-709D-49D8-BCF1-6A7C718F1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F04B-A514-42BB-A002-744F4863912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B05E-68DB-4771-9FDB-033FAB57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6EC5-FD47-46A1-A492-E01BC4CCED9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007F-13DF-442C-AE98-6D568DF6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495C-D63A-43D3-88F4-21B6D841579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F154-840A-4C85-92AD-0308FE188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DA93-0AC8-44AE-8ECD-AF5749ED2A95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0CBE-842F-4B3D-9338-FEE0AD61B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48B0C-E461-4EB7-A5E8-B4DC420FB73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77FBE2-FB3D-47E1-8E28-1E888760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1D08-5B09-42CD-A945-5845155147E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A1EB-496C-4883-AB46-BD5C8406E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2AFF-B5C9-4110-8C97-526FB7F3C69F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7343-A71E-40DA-A05A-9C6D07E8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6285-F87D-4272-A9C1-53D744037D9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521F-64B8-4C97-BE3B-24851593E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EA57-AE47-4DA6-BBE6-0E17052E580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0B6B-D17F-4906-894A-E965B9B01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40580D6-73A8-49EE-A0FC-06A8B0BB6722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5A7C96-FA39-4DA2-8858-68D107914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7" r:id="rId2"/>
    <p:sldLayoutId id="2147484188" r:id="rId3"/>
    <p:sldLayoutId id="2147484189" r:id="rId4"/>
    <p:sldLayoutId id="2147484196" r:id="rId5"/>
    <p:sldLayoutId id="2147484197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787900" y="5707063"/>
            <a:ext cx="46005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12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011863" y="4365625"/>
            <a:ext cx="4033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>
              <a:solidFill>
                <a:schemeClr val="tx2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92150"/>
            <a:ext cx="71294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разнородных систем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САБ ИРБИС: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этапы перехода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2006-2014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0" y="5805488"/>
            <a:ext cx="752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В. Сергиенко</a:t>
            </a:r>
          </a:p>
          <a:p>
            <a:pPr>
              <a:defRPr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Сибирский федеральный университет </a:t>
            </a:r>
          </a:p>
        </p:txBody>
      </p:sp>
      <p:pic>
        <p:nvPicPr>
          <p:cNvPr id="5126" name="Picture 11" descr="x400_img_blog_20100817_sfu03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852738"/>
            <a:ext cx="45053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765175"/>
            <a:ext cx="2374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l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0767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7"/>
          <p:cNvSpPr txBox="1">
            <a:spLocks noChangeArrowheads="1"/>
          </p:cNvSpPr>
          <p:nvPr/>
        </p:nvSpPr>
        <p:spPr bwMode="auto">
          <a:xfrm>
            <a:off x="6838950" y="40052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БТН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Киренского, 26</a:t>
            </a:r>
          </a:p>
        </p:txBody>
      </p:sp>
      <p:sp>
        <p:nvSpPr>
          <p:cNvPr id="14339" name="TextBox 48"/>
          <p:cNvSpPr txBox="1">
            <a:spLocks noChangeArrowheads="1"/>
          </p:cNvSpPr>
          <p:nvPr/>
        </p:nvSpPr>
        <p:spPr bwMode="auto">
          <a:xfrm>
            <a:off x="6011863" y="5732463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1619250" y="4581525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2051050" y="4149725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342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1908175" y="4724400"/>
            <a:ext cx="1368425" cy="398463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2195513" y="4365625"/>
            <a:ext cx="1152525" cy="71913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Прямоугольник 139"/>
          <p:cNvSpPr>
            <a:spLocks noChangeArrowheads="1"/>
          </p:cNvSpPr>
          <p:nvPr/>
        </p:nvSpPr>
        <p:spPr bwMode="auto">
          <a:xfrm>
            <a:off x="468313" y="4437063"/>
            <a:ext cx="205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</a:t>
            </a:r>
            <a:r>
              <a:rPr lang="ru-RU" sz="1200" b="1">
                <a:latin typeface="Times New Roman" pitchFamily="18" charset="0"/>
              </a:rPr>
              <a:t>«Читатели»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89138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933825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148"/>
          <p:cNvSpPr txBox="1">
            <a:spLocks noChangeArrowheads="1"/>
          </p:cNvSpPr>
          <p:nvPr/>
        </p:nvSpPr>
        <p:spPr bwMode="auto">
          <a:xfrm>
            <a:off x="250825" y="1196975"/>
            <a:ext cx="2089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      БЕГН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ул. Маерчака, 6</a:t>
            </a:r>
            <a:endParaRPr lang="en-US" b="1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5219700" y="6165850"/>
            <a:ext cx="2519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БЕГН 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Академгородок, 13/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ru-RU" sz="1600" b="1">
              <a:latin typeface="Franklin Gothic Book" pitchFamily="34" charset="0"/>
            </a:endParaRPr>
          </a:p>
        </p:txBody>
      </p:sp>
      <p:sp>
        <p:nvSpPr>
          <p:cNvPr id="14349" name="Text Box 22"/>
          <p:cNvSpPr txBox="1">
            <a:spLocks noChangeArrowheads="1"/>
          </p:cNvSpPr>
          <p:nvPr/>
        </p:nvSpPr>
        <p:spPr bwMode="auto">
          <a:xfrm>
            <a:off x="3635375" y="62372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95288" y="4797425"/>
            <a:ext cx="2520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331913" y="5445125"/>
            <a:ext cx="23050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«ИРБИС 64»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4211638" y="25654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148263" y="64262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54" name="Прямоугольник 139"/>
          <p:cNvSpPr>
            <a:spLocks noChangeArrowheads="1"/>
          </p:cNvSpPr>
          <p:nvPr/>
        </p:nvSpPr>
        <p:spPr bwMode="auto">
          <a:xfrm>
            <a:off x="1692275" y="3860800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</a:t>
            </a:r>
            <a:r>
              <a:rPr lang="ru-RU" sz="1200" b="1">
                <a:latin typeface="Times New Roman" pitchFamily="18" charset="0"/>
              </a:rPr>
              <a:t>ЭК»</a:t>
            </a:r>
          </a:p>
        </p:txBody>
      </p:sp>
      <p:sp>
        <p:nvSpPr>
          <p:cNvPr id="14355" name="Rectangle 36"/>
          <p:cNvSpPr>
            <a:spLocks noChangeArrowheads="1"/>
          </p:cNvSpPr>
          <p:nvPr/>
        </p:nvSpPr>
        <p:spPr bwMode="auto">
          <a:xfrm>
            <a:off x="539750" y="260350"/>
            <a:ext cx="8604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11285" name="Rectangle 37"/>
          <p:cNvSpPr>
            <a:spLocks noChangeArrowheads="1"/>
          </p:cNvSpPr>
          <p:nvPr/>
        </p:nvSpPr>
        <p:spPr bwMode="auto">
          <a:xfrm>
            <a:off x="4176713" y="549275"/>
            <a:ext cx="49672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доступа к ресурсам в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НБ СФУ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(ИРБИС 64 и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941888"/>
            <a:ext cx="6842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1476375" y="587692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БАС, БТН(частично)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Свободный, 79</a:t>
            </a:r>
          </a:p>
        </p:txBody>
      </p:sp>
      <p:pic>
        <p:nvPicPr>
          <p:cNvPr id="14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6318250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250825" y="404813"/>
            <a:ext cx="145256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г. </a:t>
            </a:r>
          </a:p>
        </p:txBody>
      </p:sp>
      <p:sp>
        <p:nvSpPr>
          <p:cNvPr id="64" name="TextBox 148"/>
          <p:cNvSpPr txBox="1">
            <a:spLocks noChangeArrowheads="1"/>
          </p:cNvSpPr>
          <p:nvPr/>
        </p:nvSpPr>
        <p:spPr bwMode="auto">
          <a:xfrm>
            <a:off x="4643438" y="2276475"/>
            <a:ext cx="165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БГГНиМ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363" name="Прямоугольник 65"/>
          <p:cNvSpPr>
            <a:spLocks noChangeArrowheads="1"/>
          </p:cNvSpPr>
          <p:nvPr/>
        </p:nvSpPr>
        <p:spPr bwMode="auto">
          <a:xfrm>
            <a:off x="4572000" y="2636838"/>
            <a:ext cx="189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ул. Вавилова,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635375" y="2420938"/>
            <a:ext cx="649288" cy="24479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5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4067175" y="5373688"/>
            <a:ext cx="1728788" cy="43180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6" name="Блок-схема: магнитный диск 75"/>
          <p:cNvSpPr>
            <a:spLocks noChangeArrowheads="1"/>
          </p:cNvSpPr>
          <p:nvPr/>
        </p:nvSpPr>
        <p:spPr bwMode="auto">
          <a:xfrm>
            <a:off x="5292725" y="5157788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8" name="Блок-схема: магнитный диск 77"/>
          <p:cNvSpPr>
            <a:spLocks noChangeArrowheads="1"/>
          </p:cNvSpPr>
          <p:nvPr/>
        </p:nvSpPr>
        <p:spPr bwMode="auto">
          <a:xfrm>
            <a:off x="5795963" y="5661025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368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4356100" y="5300663"/>
            <a:ext cx="1079500" cy="73025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284663" y="4508500"/>
            <a:ext cx="2303462" cy="6254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0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797425"/>
            <a:ext cx="6842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Прямоугольник 139"/>
          <p:cNvSpPr>
            <a:spLocks noChangeArrowheads="1"/>
          </p:cNvSpPr>
          <p:nvPr/>
        </p:nvSpPr>
        <p:spPr bwMode="auto">
          <a:xfrm>
            <a:off x="5651500" y="5300663"/>
            <a:ext cx="3097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«Технические науки»</a:t>
            </a:r>
          </a:p>
        </p:txBody>
      </p:sp>
      <p:sp>
        <p:nvSpPr>
          <p:cNvPr id="14372" name="Прямоугольник 139"/>
          <p:cNvSpPr>
            <a:spLocks noChangeArrowheads="1"/>
          </p:cNvSpPr>
          <p:nvPr/>
        </p:nvSpPr>
        <p:spPr bwMode="auto">
          <a:xfrm>
            <a:off x="6084888" y="5732463"/>
            <a:ext cx="20510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</a:t>
            </a:r>
            <a:r>
              <a:rPr lang="ru-RU" sz="1200" b="1">
                <a:latin typeface="Times New Roman" pitchFamily="18" charset="0"/>
              </a:rPr>
              <a:t>«Читатели»</a:t>
            </a:r>
          </a:p>
        </p:txBody>
      </p:sp>
      <p:sp>
        <p:nvSpPr>
          <p:cNvPr id="53" name="TextBox 148"/>
          <p:cNvSpPr txBox="1">
            <a:spLocks noChangeArrowheads="1"/>
          </p:cNvSpPr>
          <p:nvPr/>
        </p:nvSpPr>
        <p:spPr bwMode="auto">
          <a:xfrm>
            <a:off x="3708400" y="4149725"/>
            <a:ext cx="20891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БЕГН(частично)</a:t>
            </a:r>
          </a:p>
          <a:p>
            <a:pPr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3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45125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3779838" y="5300663"/>
            <a:ext cx="4032250" cy="1295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14370" idx="0"/>
          </p:cNvCxnSpPr>
          <p:nvPr/>
        </p:nvCxnSpPr>
        <p:spPr>
          <a:xfrm>
            <a:off x="1187450" y="2349500"/>
            <a:ext cx="2287588" cy="24479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1187450" y="1773238"/>
            <a:ext cx="2520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61163" y="3716338"/>
            <a:ext cx="21955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«ИРБИС 64»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1916113"/>
            <a:ext cx="22225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6623050" y="5876925"/>
            <a:ext cx="2520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16238" y="6488113"/>
            <a:ext cx="2193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«ИРБИС 64»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67175" y="2997200"/>
            <a:ext cx="55435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Перенос серверов БЕГН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LiberMedia)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и БТН(ИРБИС 64)</a:t>
            </a:r>
          </a:p>
        </p:txBody>
      </p:sp>
      <p:cxnSp>
        <p:nvCxnSpPr>
          <p:cNvPr id="14383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4284663" y="5013325"/>
            <a:ext cx="1511300" cy="287338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50" name="Блок-схема: магнитный диск 49"/>
          <p:cNvSpPr>
            <a:spLocks noChangeArrowheads="1"/>
          </p:cNvSpPr>
          <p:nvPr/>
        </p:nvSpPr>
        <p:spPr bwMode="auto">
          <a:xfrm>
            <a:off x="5795963" y="4868863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85" name="Прямоугольник 139"/>
          <p:cNvSpPr>
            <a:spLocks noChangeArrowheads="1"/>
          </p:cNvSpPr>
          <p:nvPr/>
        </p:nvSpPr>
        <p:spPr bwMode="auto">
          <a:xfrm>
            <a:off x="6084888" y="4724400"/>
            <a:ext cx="2879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«Архитектура и строительство»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1331912" cy="86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г.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773238"/>
            <a:ext cx="8785225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850" y="1916113"/>
            <a:ext cx="8424863" cy="4392612"/>
          </a:xfrm>
        </p:spPr>
        <p:txBody>
          <a:bodyPr/>
          <a:lstStyle/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Выгрузка записей ЭК и читателей из АБИС  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»(кроме периодики) в ИРБИС 64.</a:t>
            </a: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ИРБИС 128 (Сервер приложений и АРМ «Книговыдача – 128» </a:t>
            </a: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Разворачивание сервера приложений 128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Тестирование сети от отделов библиотеки расположенных удаленно до централизованного сервера.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Обучение сотрудников НБ СФУ</a:t>
            </a:r>
          </a:p>
          <a:p>
            <a:pPr marL="571500" indent="-5715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Внедрение в эксплуатацию АРМ «Книговыдача – 128».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 bwMode="auto">
          <a:xfrm>
            <a:off x="1403350" y="765175"/>
            <a:ext cx="77406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Конвертирование записей ЭК и читателей в ИРБИС. Приобретение, установка, тестирование, обучение ИРБИС 128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7"/>
          <p:cNvSpPr txBox="1">
            <a:spLocks noChangeArrowheads="1"/>
          </p:cNvSpPr>
          <p:nvPr/>
        </p:nvSpPr>
        <p:spPr bwMode="auto">
          <a:xfrm>
            <a:off x="6838950" y="36449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БТН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Киренского, 26</a:t>
            </a:r>
          </a:p>
        </p:txBody>
      </p:sp>
      <p:sp>
        <p:nvSpPr>
          <p:cNvPr id="16387" name="TextBox 48"/>
          <p:cNvSpPr txBox="1">
            <a:spLocks noChangeArrowheads="1"/>
          </p:cNvSpPr>
          <p:nvPr/>
        </p:nvSpPr>
        <p:spPr bwMode="auto">
          <a:xfrm>
            <a:off x="6011863" y="5732463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2051050" y="4149725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2195513" y="4365625"/>
            <a:ext cx="1152525" cy="71913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89138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73463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48"/>
          <p:cNvSpPr txBox="1">
            <a:spLocks noChangeArrowheads="1"/>
          </p:cNvSpPr>
          <p:nvPr/>
        </p:nvSpPr>
        <p:spPr bwMode="auto">
          <a:xfrm>
            <a:off x="250825" y="1196975"/>
            <a:ext cx="2089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      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ул. Маерчака, 6</a:t>
            </a:r>
            <a:endParaRPr lang="en-US" b="1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93" name="TextBox 25"/>
          <p:cNvSpPr txBox="1">
            <a:spLocks noChangeArrowheads="1"/>
          </p:cNvSpPr>
          <p:nvPr/>
        </p:nvSpPr>
        <p:spPr bwMode="auto">
          <a:xfrm>
            <a:off x="5219700" y="6165850"/>
            <a:ext cx="2519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БЕГН 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Академгородок, 13/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ru-RU" sz="1600" b="1">
              <a:latin typeface="Franklin Gothic Book" pitchFamily="34" charset="0"/>
            </a:endParaRPr>
          </a:p>
        </p:txBody>
      </p:sp>
      <p:sp>
        <p:nvSpPr>
          <p:cNvPr id="16394" name="Text Box 22"/>
          <p:cNvSpPr txBox="1">
            <a:spLocks noChangeArrowheads="1"/>
          </p:cNvSpPr>
          <p:nvPr/>
        </p:nvSpPr>
        <p:spPr bwMode="auto">
          <a:xfrm>
            <a:off x="3635375" y="62372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39750" y="4437063"/>
            <a:ext cx="2520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Периодика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3851275" y="3644900"/>
            <a:ext cx="23050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«ИРБИС 64»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4211638" y="25654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148263" y="64262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9" name="Прямоугольник 139"/>
          <p:cNvSpPr>
            <a:spLocks noChangeArrowheads="1"/>
          </p:cNvSpPr>
          <p:nvPr/>
        </p:nvSpPr>
        <p:spPr bwMode="auto">
          <a:xfrm>
            <a:off x="395288" y="3716338"/>
            <a:ext cx="2268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БД «ПЕРИДИКА»</a:t>
            </a:r>
          </a:p>
        </p:txBody>
      </p:sp>
      <p:sp>
        <p:nvSpPr>
          <p:cNvPr id="16400" name="Rectangle 36"/>
          <p:cNvSpPr>
            <a:spLocks noChangeArrowheads="1"/>
          </p:cNvSpPr>
          <p:nvPr/>
        </p:nvSpPr>
        <p:spPr bwMode="auto">
          <a:xfrm>
            <a:off x="539750" y="260350"/>
            <a:ext cx="8604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11285" name="Rectangle 37"/>
          <p:cNvSpPr>
            <a:spLocks noChangeArrowheads="1"/>
          </p:cNvSpPr>
          <p:nvPr/>
        </p:nvSpPr>
        <p:spPr bwMode="auto">
          <a:xfrm>
            <a:off x="3419475" y="476250"/>
            <a:ext cx="5724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доступа к ресурсам в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НБ СФУ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(ИРБИС 64/128 и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941888"/>
            <a:ext cx="6842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1835150" y="5876925"/>
            <a:ext cx="2881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БАС, БТН(частично)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Свободный, 79</a:t>
            </a:r>
          </a:p>
        </p:txBody>
      </p:sp>
      <p:pic>
        <p:nvPicPr>
          <p:cNvPr id="164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318250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0" y="404813"/>
            <a:ext cx="143033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г. </a:t>
            </a:r>
          </a:p>
        </p:txBody>
      </p:sp>
      <p:sp>
        <p:nvSpPr>
          <p:cNvPr id="64" name="TextBox 148"/>
          <p:cNvSpPr txBox="1">
            <a:spLocks noChangeArrowheads="1"/>
          </p:cNvSpPr>
          <p:nvPr/>
        </p:nvSpPr>
        <p:spPr bwMode="auto">
          <a:xfrm>
            <a:off x="4500563" y="2565400"/>
            <a:ext cx="165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</a:rPr>
              <a:t>БГГНиМ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408" name="Прямоугольник 65"/>
          <p:cNvSpPr>
            <a:spLocks noChangeArrowheads="1"/>
          </p:cNvSpPr>
          <p:nvPr/>
        </p:nvSpPr>
        <p:spPr bwMode="auto">
          <a:xfrm>
            <a:off x="4211638" y="2852738"/>
            <a:ext cx="189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ул. Вавилова,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635375" y="2420938"/>
            <a:ext cx="649288" cy="24479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0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4067175" y="5373688"/>
            <a:ext cx="1728788" cy="43180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6" name="Блок-схема: магнитный диск 75"/>
          <p:cNvSpPr>
            <a:spLocks noChangeArrowheads="1"/>
          </p:cNvSpPr>
          <p:nvPr/>
        </p:nvSpPr>
        <p:spPr bwMode="auto">
          <a:xfrm>
            <a:off x="5292725" y="5157788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8" name="Блок-схема: магнитный диск 77"/>
          <p:cNvSpPr>
            <a:spLocks noChangeArrowheads="1"/>
          </p:cNvSpPr>
          <p:nvPr/>
        </p:nvSpPr>
        <p:spPr bwMode="auto">
          <a:xfrm>
            <a:off x="5795963" y="5661025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413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4356100" y="5300663"/>
            <a:ext cx="1079500" cy="73025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924300" y="3860800"/>
            <a:ext cx="2376488" cy="11303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5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797425"/>
            <a:ext cx="6842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Прямоугольник 139"/>
          <p:cNvSpPr>
            <a:spLocks noChangeArrowheads="1"/>
          </p:cNvSpPr>
          <p:nvPr/>
        </p:nvSpPr>
        <p:spPr bwMode="auto">
          <a:xfrm>
            <a:off x="5651500" y="5300663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«Технические науки»</a:t>
            </a:r>
          </a:p>
        </p:txBody>
      </p:sp>
      <p:sp>
        <p:nvSpPr>
          <p:cNvPr id="16417" name="Прямоугольник 139"/>
          <p:cNvSpPr>
            <a:spLocks noChangeArrowheads="1"/>
          </p:cNvSpPr>
          <p:nvPr/>
        </p:nvSpPr>
        <p:spPr bwMode="auto">
          <a:xfrm>
            <a:off x="6084888" y="5732463"/>
            <a:ext cx="205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БД </a:t>
            </a:r>
            <a:r>
              <a:rPr lang="ru-RU" sz="1400" b="1">
                <a:latin typeface="Times New Roman" pitchFamily="18" charset="0"/>
              </a:rPr>
              <a:t>«Читатели»</a:t>
            </a:r>
          </a:p>
        </p:txBody>
      </p:sp>
      <p:sp>
        <p:nvSpPr>
          <p:cNvPr id="53" name="TextBox 148"/>
          <p:cNvSpPr txBox="1">
            <a:spLocks noChangeArrowheads="1"/>
          </p:cNvSpPr>
          <p:nvPr/>
        </p:nvSpPr>
        <p:spPr bwMode="auto">
          <a:xfrm>
            <a:off x="3635375" y="4149725"/>
            <a:ext cx="20891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45125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3779838" y="5300663"/>
            <a:ext cx="4032250" cy="1295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40" idx="0"/>
          </p:cNvCxnSpPr>
          <p:nvPr/>
        </p:nvCxnSpPr>
        <p:spPr>
          <a:xfrm>
            <a:off x="1187450" y="2349500"/>
            <a:ext cx="2286000" cy="24479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900113" y="1052513"/>
            <a:ext cx="2520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(периодика)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659563" y="3429000"/>
            <a:ext cx="21955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«ИРБИС 64»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16463" y="1773238"/>
            <a:ext cx="36036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(периодика)</a:t>
            </a:r>
          </a:p>
          <a:p>
            <a:pPr algn="ctr">
              <a:defRPr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6623050" y="5876925"/>
            <a:ext cx="2520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периодика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16238" y="6488113"/>
            <a:ext cx="2193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«ИРБИС 64»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42988" y="1844675"/>
            <a:ext cx="2801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 «Книговыдача-128»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6463" y="2205038"/>
            <a:ext cx="2801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 «Книговыдача-128»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9388" y="6488113"/>
            <a:ext cx="2801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 «Книговыдача-128»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8313" y="5157788"/>
            <a:ext cx="2879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приложений ИРБИС 128</a:t>
            </a:r>
          </a:p>
        </p:txBody>
      </p:sp>
      <p:pic>
        <p:nvPicPr>
          <p:cNvPr id="16431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084763"/>
            <a:ext cx="6842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6342063" y="3068638"/>
            <a:ext cx="2801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 «Книговыдача-128»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42063" y="5445125"/>
            <a:ext cx="28019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 «Книговыдача-128»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34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4319588" y="4652963"/>
            <a:ext cx="900112" cy="601662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6435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4284663" y="4941888"/>
            <a:ext cx="1223962" cy="288925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2" name="Блок-схема: магнитный диск 71"/>
          <p:cNvSpPr>
            <a:spLocks noChangeArrowheads="1"/>
          </p:cNvSpPr>
          <p:nvPr/>
        </p:nvSpPr>
        <p:spPr bwMode="auto">
          <a:xfrm>
            <a:off x="5508625" y="4868863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3" name="Блок-схема: магнитный диск 72"/>
          <p:cNvSpPr>
            <a:spLocks noChangeArrowheads="1"/>
          </p:cNvSpPr>
          <p:nvPr/>
        </p:nvSpPr>
        <p:spPr bwMode="auto">
          <a:xfrm>
            <a:off x="5219700" y="450850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38" name="Прямоугольник 139"/>
          <p:cNvSpPr>
            <a:spLocks noChangeArrowheads="1"/>
          </p:cNvSpPr>
          <p:nvPr/>
        </p:nvSpPr>
        <p:spPr bwMode="auto">
          <a:xfrm>
            <a:off x="5795963" y="4652963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БД </a:t>
            </a:r>
            <a:r>
              <a:rPr lang="ru-RU" sz="1400" b="1">
                <a:latin typeface="Times New Roman" pitchFamily="18" charset="0"/>
              </a:rPr>
              <a:t>«Архитектура и строительство»</a:t>
            </a:r>
          </a:p>
        </p:txBody>
      </p:sp>
      <p:sp>
        <p:nvSpPr>
          <p:cNvPr id="16439" name="Прямоугольник 139"/>
          <p:cNvSpPr>
            <a:spLocks noChangeArrowheads="1"/>
          </p:cNvSpPr>
          <p:nvPr/>
        </p:nvSpPr>
        <p:spPr bwMode="auto">
          <a:xfrm>
            <a:off x="5508625" y="4221163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БД </a:t>
            </a:r>
            <a:r>
              <a:rPr lang="ru-RU" sz="1400" b="1">
                <a:latin typeface="Times New Roman" pitchFamily="18" charset="0"/>
              </a:rPr>
              <a:t>«Естественные и гуманитарные науки»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667625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сервисных услуг в ИРБИС 64/128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Присоединение ТЭИ к СФУ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68471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Переход отдела комплектования на ИРБИС 64. Создание единой инвентарной книги и т.д.</a:t>
            </a:r>
          </a:p>
          <a:p>
            <a:pPr>
              <a:defRPr/>
            </a:pPr>
            <a:r>
              <a:rPr lang="ru-RU" sz="2000" dirty="0" smtClean="0"/>
              <a:t>Внедрение в эксплуатацию с расширением сервисных услуг для сотрудников/читателей ИРБИС 64/128.</a:t>
            </a:r>
          </a:p>
          <a:p>
            <a:pPr>
              <a:defRPr/>
            </a:pPr>
            <a:r>
              <a:rPr lang="ru-RU" sz="2000" dirty="0" smtClean="0"/>
              <a:t>Присоединение ТЭИ (</a:t>
            </a:r>
            <a:r>
              <a:rPr lang="en-US" sz="2000" dirty="0" smtClean="0"/>
              <a:t>LiberMedia)</a:t>
            </a:r>
            <a:r>
              <a:rPr lang="ru-RU" sz="2000" dirty="0" smtClean="0"/>
              <a:t>.</a:t>
            </a:r>
          </a:p>
          <a:p>
            <a:pPr>
              <a:defRPr/>
            </a:pPr>
            <a:r>
              <a:rPr lang="ru-RU" sz="2000" dirty="0" smtClean="0"/>
              <a:t>Начало работы по выгрузке записей ТЭИ в ИРБИС 64 для выяснения ошибок.</a:t>
            </a:r>
          </a:p>
          <a:p>
            <a:pPr>
              <a:defRPr/>
            </a:pPr>
            <a:r>
              <a:rPr lang="ru-RU" sz="2000" dirty="0" smtClean="0"/>
              <a:t>Правка структуры записей </a:t>
            </a:r>
            <a:r>
              <a:rPr lang="ru-RU" sz="2000" dirty="0" err="1" smtClean="0"/>
              <a:t>многотомников</a:t>
            </a:r>
            <a:r>
              <a:rPr lang="ru-RU" sz="2000" dirty="0" smtClean="0"/>
              <a:t> и читателей.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 smtClean="0"/>
              <a:t>Проведена сверка штрихкодов по БД «ЭК ТЭИ» и БД. «Естественные и гуманитарные науки, выявлены и отмечены дублетные штрихкоды, отредактированы статистические формы по БД читателей.</a:t>
            </a:r>
          </a:p>
          <a:p>
            <a:pPr>
              <a:defRPr/>
            </a:pPr>
            <a:r>
              <a:rPr lang="ru-RU" sz="2000" dirty="0" smtClean="0"/>
              <a:t>Осуществление перевода данных по книгообеспеченности из </a:t>
            </a:r>
            <a:r>
              <a:rPr lang="en-US" sz="2000" dirty="0" smtClean="0"/>
              <a:t>LiberMedia </a:t>
            </a:r>
            <a:r>
              <a:rPr lang="ru-RU" sz="2000" dirty="0" smtClean="0"/>
              <a:t>в ИРБИС.</a:t>
            </a:r>
          </a:p>
          <a:p>
            <a:pPr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549275"/>
            <a:ext cx="1452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2012 г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Net_template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4652963"/>
            <a:ext cx="608012" cy="554037"/>
          </a:xfrm>
          <a:noFill/>
        </p:spPr>
      </p:pic>
      <p:sp>
        <p:nvSpPr>
          <p:cNvPr id="18435" name="TextBox 47"/>
          <p:cNvSpPr txBox="1">
            <a:spLocks noChangeArrowheads="1"/>
          </p:cNvSpPr>
          <p:nvPr/>
        </p:nvSpPr>
        <p:spPr bwMode="auto">
          <a:xfrm>
            <a:off x="6516688" y="285273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2 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Киренского, 26</a:t>
            </a:r>
          </a:p>
        </p:txBody>
      </p:sp>
      <p:sp>
        <p:nvSpPr>
          <p:cNvPr id="18436" name="TextBox 48"/>
          <p:cNvSpPr txBox="1">
            <a:spLocks noChangeArrowheads="1"/>
          </p:cNvSpPr>
          <p:nvPr/>
        </p:nvSpPr>
        <p:spPr bwMode="auto">
          <a:xfrm>
            <a:off x="5940425" y="580548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827088" y="4076700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1547813" y="4868863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39" name="Прямая соединительная линия 63"/>
          <p:cNvCxnSpPr>
            <a:cxnSpLocks noChangeShapeType="1"/>
            <a:stCxn id="54" idx="4"/>
          </p:cNvCxnSpPr>
          <p:nvPr/>
        </p:nvCxnSpPr>
        <p:spPr bwMode="auto">
          <a:xfrm>
            <a:off x="1127125" y="4184650"/>
            <a:ext cx="2017713" cy="76835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8440" name="Прямая соединительная линия 65"/>
          <p:cNvCxnSpPr>
            <a:cxnSpLocks noChangeShapeType="1"/>
            <a:stCxn id="55" idx="4"/>
          </p:cNvCxnSpPr>
          <p:nvPr/>
        </p:nvCxnSpPr>
        <p:spPr bwMode="auto">
          <a:xfrm flipV="1">
            <a:off x="1847850" y="4953000"/>
            <a:ext cx="1296988" cy="23813"/>
          </a:xfrm>
          <a:prstGeom prst="line">
            <a:avLst/>
          </a:prstGeom>
          <a:noFill/>
          <a:ln w="349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2500" y="1773238"/>
            <a:ext cx="1439863" cy="3038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492500" y="3789363"/>
            <a:ext cx="3008313" cy="996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411413" y="3141663"/>
            <a:ext cx="1081087" cy="163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3492500" y="4797425"/>
            <a:ext cx="1727200" cy="792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Прямоугольник 139"/>
          <p:cNvSpPr>
            <a:spLocks noChangeArrowheads="1"/>
          </p:cNvSpPr>
          <p:nvPr/>
        </p:nvSpPr>
        <p:spPr bwMode="auto">
          <a:xfrm>
            <a:off x="250825" y="5084763"/>
            <a:ext cx="2449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«Технические науки»</a:t>
            </a:r>
          </a:p>
        </p:txBody>
      </p:sp>
      <p:pic>
        <p:nvPicPr>
          <p:cNvPr id="184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708275"/>
            <a:ext cx="7191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341438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573463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516563"/>
            <a:ext cx="7191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Box 148"/>
          <p:cNvSpPr txBox="1">
            <a:spLocks noChangeArrowheads="1"/>
          </p:cNvSpPr>
          <p:nvPr/>
        </p:nvSpPr>
        <p:spPr bwMode="auto">
          <a:xfrm>
            <a:off x="2700338" y="24923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3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Маерчака, 6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18451" name="TextBox 149"/>
          <p:cNvSpPr txBox="1">
            <a:spLocks noChangeArrowheads="1"/>
          </p:cNvSpPr>
          <p:nvPr/>
        </p:nvSpPr>
        <p:spPr bwMode="auto">
          <a:xfrm>
            <a:off x="5364163" y="1700213"/>
            <a:ext cx="2087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Вавилова,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452" name="TextBox 25"/>
          <p:cNvSpPr txBox="1">
            <a:spLocks noChangeArrowheads="1"/>
          </p:cNvSpPr>
          <p:nvPr/>
        </p:nvSpPr>
        <p:spPr bwMode="auto">
          <a:xfrm>
            <a:off x="6011863" y="5334000"/>
            <a:ext cx="21605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 5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Академгородок, 13/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A</a:t>
            </a:r>
          </a:p>
          <a:p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  <a:p>
            <a:endParaRPr lang="ru-RU" sz="1100" b="1">
              <a:latin typeface="Franklin Gothic Book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924300" y="58769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1403350" y="2276475"/>
            <a:ext cx="21605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4822825" y="404813"/>
            <a:ext cx="432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6156325" y="4365625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5867400" y="558958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5435600" y="69215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6804025" y="5876925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18460" name="Прямоугольник 139"/>
          <p:cNvSpPr>
            <a:spLocks noChangeArrowheads="1"/>
          </p:cNvSpPr>
          <p:nvPr/>
        </p:nvSpPr>
        <p:spPr bwMode="auto">
          <a:xfrm>
            <a:off x="179388" y="35004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«Архитектура и строительство»</a:t>
            </a:r>
          </a:p>
        </p:txBody>
      </p:sp>
      <p:sp>
        <p:nvSpPr>
          <p:cNvPr id="18461" name="Прямоугольник 125"/>
          <p:cNvSpPr>
            <a:spLocks noChangeArrowheads="1"/>
          </p:cNvSpPr>
          <p:nvPr/>
        </p:nvSpPr>
        <p:spPr bwMode="auto">
          <a:xfrm>
            <a:off x="2843213" y="5229225"/>
            <a:ext cx="35290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Franklin Gothic Book" pitchFamily="34" charset="0"/>
              </a:rPr>
              <a:t>Централизованный сервер </a:t>
            </a:r>
          </a:p>
          <a:p>
            <a:r>
              <a:rPr lang="ru-RU" sz="1400" b="1">
                <a:solidFill>
                  <a:srgbClr val="7030A0"/>
                </a:solidFill>
                <a:latin typeface="Franklin Gothic Book" pitchFamily="34" charset="0"/>
              </a:rPr>
              <a:t>ИРБИС 64/128, </a:t>
            </a:r>
          </a:p>
          <a:p>
            <a:r>
              <a:rPr lang="en-US" sz="1400" b="1">
                <a:solidFill>
                  <a:srgbClr val="00B050"/>
                </a:solidFill>
                <a:latin typeface="Franklin Gothic Book" pitchFamily="34" charset="0"/>
              </a:rPr>
              <a:t>LIBERMEDIA,</a:t>
            </a:r>
            <a:r>
              <a:rPr lang="ru-RU" sz="1400" b="1">
                <a:latin typeface="Franklin Gothic Book" pitchFamily="34" charset="0"/>
              </a:rPr>
              <a:t>Свободный</a:t>
            </a:r>
            <a:r>
              <a:rPr lang="en-US" sz="1400" b="1">
                <a:latin typeface="Franklin Gothic Book" pitchFamily="34" charset="0"/>
              </a:rPr>
              <a:t>,79</a:t>
            </a:r>
            <a:r>
              <a:rPr lang="ru-RU" sz="1400" b="1">
                <a:latin typeface="Franklin Gothic Book" pitchFamily="34" charset="0"/>
              </a:rPr>
              <a:t>/10</a:t>
            </a:r>
            <a:endParaRPr lang="ru-RU" sz="1400">
              <a:latin typeface="Franklin Gothic Book" pitchFamily="34" charset="0"/>
            </a:endParaRPr>
          </a:p>
        </p:txBody>
      </p:sp>
      <p:sp>
        <p:nvSpPr>
          <p:cNvPr id="2" name="Блок-схема: магнитный диск 54"/>
          <p:cNvSpPr>
            <a:spLocks noChangeArrowheads="1"/>
          </p:cNvSpPr>
          <p:nvPr/>
        </p:nvSpPr>
        <p:spPr bwMode="auto">
          <a:xfrm>
            <a:off x="1476375" y="616585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63" name="Прямая соединительная линия 63"/>
          <p:cNvCxnSpPr>
            <a:cxnSpLocks noChangeShapeType="1"/>
          </p:cNvCxnSpPr>
          <p:nvPr/>
        </p:nvCxnSpPr>
        <p:spPr bwMode="auto">
          <a:xfrm flipH="1">
            <a:off x="1763713" y="4941888"/>
            <a:ext cx="1368425" cy="1223962"/>
          </a:xfrm>
          <a:prstGeom prst="line">
            <a:avLst/>
          </a:prstGeom>
          <a:noFill/>
          <a:ln w="29083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2411413" y="21336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18465" name="Прямоугольник 139"/>
          <p:cNvSpPr>
            <a:spLocks noChangeArrowheads="1"/>
          </p:cNvSpPr>
          <p:nvPr/>
        </p:nvSpPr>
        <p:spPr bwMode="auto">
          <a:xfrm>
            <a:off x="539750" y="6308725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Единая база читателей</a:t>
            </a:r>
          </a:p>
        </p:txBody>
      </p:sp>
      <p:pic>
        <p:nvPicPr>
          <p:cNvPr id="18466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97425"/>
            <a:ext cx="6080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6080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8" name="TextBox 148"/>
          <p:cNvSpPr txBox="1">
            <a:spLocks noChangeArrowheads="1"/>
          </p:cNvSpPr>
          <p:nvPr/>
        </p:nvSpPr>
        <p:spPr bwMode="auto">
          <a:xfrm>
            <a:off x="0" y="1412875"/>
            <a:ext cx="2627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ТОРГОВО-ЭКОНОМИЧЕСКИЙ ИНСТИТУТ</a:t>
            </a:r>
            <a:endParaRPr lang="en-US" b="1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Прушинской, 6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84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708275"/>
            <a:ext cx="7191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908050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2988" y="1052513"/>
            <a:ext cx="576262" cy="14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магнитный диск 45"/>
          <p:cNvSpPr>
            <a:spLocks noChangeArrowheads="1"/>
          </p:cNvSpPr>
          <p:nvPr/>
        </p:nvSpPr>
        <p:spPr bwMode="auto">
          <a:xfrm>
            <a:off x="0" y="620713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0825" y="836613"/>
            <a:ext cx="433388" cy="144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755650" y="333375"/>
            <a:ext cx="2089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АБИС 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3059113" y="333375"/>
            <a:ext cx="2881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  <p:cxnSp>
        <p:nvCxnSpPr>
          <p:cNvPr id="18476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2124075" y="4005263"/>
            <a:ext cx="1008063" cy="792162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8477" name="Прямоугольник 139"/>
          <p:cNvSpPr>
            <a:spLocks noChangeArrowheads="1"/>
          </p:cNvSpPr>
          <p:nvPr/>
        </p:nvSpPr>
        <p:spPr bwMode="auto">
          <a:xfrm>
            <a:off x="468313" y="2997200"/>
            <a:ext cx="2520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«Естественные и гуманитарные науки»»</a:t>
            </a:r>
          </a:p>
        </p:txBody>
      </p:sp>
      <p:sp>
        <p:nvSpPr>
          <p:cNvPr id="53" name="Блок-схема: магнитный диск 52"/>
          <p:cNvSpPr>
            <a:spLocks noChangeArrowheads="1"/>
          </p:cNvSpPr>
          <p:nvPr/>
        </p:nvSpPr>
        <p:spPr bwMode="auto">
          <a:xfrm>
            <a:off x="1835150" y="3789363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5292725" y="1125538"/>
            <a:ext cx="2447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БД «Периодика»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6443663" y="6354763"/>
            <a:ext cx="2449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АБИС 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БД «Периодика»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магнитный диск 63"/>
          <p:cNvSpPr>
            <a:spLocks noChangeArrowheads="1"/>
          </p:cNvSpPr>
          <p:nvPr/>
        </p:nvSpPr>
        <p:spPr bwMode="auto">
          <a:xfrm>
            <a:off x="0" y="1125538"/>
            <a:ext cx="287338" cy="279400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323850" y="1133475"/>
            <a:ext cx="512763" cy="134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2124075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Подготовка плана мероприятий по переходу ТЭИ на ИРБИС 64/128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конвертированию записей ЭК и читателей: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Разработка таблицы соответствия меток полей по описанию однотомных, многотомных изданий, электронных ресурсов и т.д. для качественной выгрузки (совместно с отделом каталогизации)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Подготовка к выгрузке авторитетных файлов предметных рубрик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Выявление дублетных штрихкодов</a:t>
            </a: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619250" y="692150"/>
            <a:ext cx="75247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300"/>
              </a:spcBef>
              <a:buClr>
                <a:srgbClr val="A04DA3"/>
              </a:buClr>
              <a:defRPr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620713"/>
            <a:ext cx="7200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Торгово-экономического института на систему автоматизации библиотек (САБ) ИРБИС 64/128(Подготовка)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763" y="1052513"/>
            <a:ext cx="7488237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Торгово-экономического института на систему автоматизации библиотек (САБ) ИРБИС 64/128(Подготовка)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39750" y="2060575"/>
            <a:ext cx="8351838" cy="432435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Решение сетевых проблем в ТЭИ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Тестирование канала связи на участке  ТЭИ до сервера ИРБИС. 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Установка клиентских приложений ИРБИС 64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Организация доступа к  АРМу «Книговыдача- 128» через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браузера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Chrome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549275"/>
            <a:ext cx="1452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2013 г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908050"/>
            <a:ext cx="7380287" cy="1066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Торгово-экономического института на систему автоматизации библиотек (САБ) ИРБИС 64/128(Подготовка).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Знакомство с сотрудниками, важно знать какими технологическими процессами они занимаются для создания личных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файлов на сервере. 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Проведение обзорной лекции по работе в системе ИРБИС 64/128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Подготовка презентаций, инструкций по работе в АРМе «Книговыдача – 128».     Индивидуальное обучение сотрудников ТЭИ.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Индивидуально для каждого из сотрудников отдела обслуживания показана работа в АРМ «Книговыдача-128» и в АРМе «Каталогизатор» для работы с базой данных читателей.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476250"/>
            <a:ext cx="14525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2013 г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7"/>
          <p:cNvSpPr txBox="1">
            <a:spLocks noChangeArrowheads="1"/>
          </p:cNvSpPr>
          <p:nvPr/>
        </p:nvSpPr>
        <p:spPr bwMode="auto">
          <a:xfrm>
            <a:off x="6372225" y="400526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2 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Киренского, 26</a:t>
            </a:r>
          </a:p>
        </p:txBody>
      </p:sp>
      <p:sp>
        <p:nvSpPr>
          <p:cNvPr id="22531" name="TextBox 48"/>
          <p:cNvSpPr txBox="1">
            <a:spLocks noChangeArrowheads="1"/>
          </p:cNvSpPr>
          <p:nvPr/>
        </p:nvSpPr>
        <p:spPr bwMode="auto">
          <a:xfrm>
            <a:off x="5940425" y="580548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827088" y="4076700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1547813" y="4868863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34" name="Прямая соединительная линия 63"/>
          <p:cNvCxnSpPr>
            <a:cxnSpLocks noChangeShapeType="1"/>
            <a:stCxn id="54" idx="4"/>
          </p:cNvCxnSpPr>
          <p:nvPr/>
        </p:nvCxnSpPr>
        <p:spPr bwMode="auto">
          <a:xfrm>
            <a:off x="1127125" y="4184650"/>
            <a:ext cx="2017713" cy="76835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535" name="Прямая соединительная линия 65"/>
          <p:cNvCxnSpPr>
            <a:cxnSpLocks noChangeShapeType="1"/>
            <a:stCxn id="55" idx="4"/>
          </p:cNvCxnSpPr>
          <p:nvPr/>
        </p:nvCxnSpPr>
        <p:spPr bwMode="auto">
          <a:xfrm flipV="1">
            <a:off x="1847850" y="4953000"/>
            <a:ext cx="1296988" cy="23813"/>
          </a:xfrm>
          <a:prstGeom prst="line">
            <a:avLst/>
          </a:prstGeom>
          <a:noFill/>
          <a:ln w="349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2500" y="1773238"/>
            <a:ext cx="1439863" cy="3038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492500" y="3789363"/>
            <a:ext cx="3008313" cy="996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411413" y="3141663"/>
            <a:ext cx="1081087" cy="163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3492500" y="4797425"/>
            <a:ext cx="1727200" cy="792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Прямоугольник 139"/>
          <p:cNvSpPr>
            <a:spLocks noChangeArrowheads="1"/>
          </p:cNvSpPr>
          <p:nvPr/>
        </p:nvSpPr>
        <p:spPr bwMode="auto">
          <a:xfrm>
            <a:off x="250825" y="5084763"/>
            <a:ext cx="2449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«Технические науки»</a:t>
            </a:r>
          </a:p>
        </p:txBody>
      </p:sp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08275"/>
            <a:ext cx="7191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573463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516563"/>
            <a:ext cx="7191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148"/>
          <p:cNvSpPr txBox="1">
            <a:spLocks noChangeArrowheads="1"/>
          </p:cNvSpPr>
          <p:nvPr/>
        </p:nvSpPr>
        <p:spPr bwMode="auto">
          <a:xfrm>
            <a:off x="2771775" y="2492375"/>
            <a:ext cx="1800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3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Маерчака, 6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6" name="TextBox 149"/>
          <p:cNvSpPr txBox="1">
            <a:spLocks noChangeArrowheads="1"/>
          </p:cNvSpPr>
          <p:nvPr/>
        </p:nvSpPr>
        <p:spPr bwMode="auto">
          <a:xfrm>
            <a:off x="4932363" y="1844675"/>
            <a:ext cx="172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Вавилова,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547" name="TextBox 25"/>
          <p:cNvSpPr txBox="1">
            <a:spLocks noChangeArrowheads="1"/>
          </p:cNvSpPr>
          <p:nvPr/>
        </p:nvSpPr>
        <p:spPr bwMode="auto">
          <a:xfrm>
            <a:off x="5867400" y="5734050"/>
            <a:ext cx="24495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Площадка №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 5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Академгородок, 13/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A</a:t>
            </a:r>
          </a:p>
          <a:p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  <a:p>
            <a:endParaRPr lang="ru-RU" sz="1100" b="1">
              <a:latin typeface="Franklin Gothic Book" pitchFamily="34" charset="0"/>
            </a:endParaRP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3851275" y="60928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1403350" y="2276475"/>
            <a:ext cx="21605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2555875" y="476250"/>
            <a:ext cx="8604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организации сети</a:t>
            </a: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6227763" y="4652963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5940425" y="602138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4716463" y="23495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5867400" y="6308725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22555" name="Прямоугольник 139"/>
          <p:cNvSpPr>
            <a:spLocks noChangeArrowheads="1"/>
          </p:cNvSpPr>
          <p:nvPr/>
        </p:nvSpPr>
        <p:spPr bwMode="auto">
          <a:xfrm>
            <a:off x="250825" y="35004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«Архитектура и строительство»</a:t>
            </a:r>
          </a:p>
        </p:txBody>
      </p:sp>
      <p:sp>
        <p:nvSpPr>
          <p:cNvPr id="22556" name="Прямоугольник 125"/>
          <p:cNvSpPr>
            <a:spLocks noChangeArrowheads="1"/>
          </p:cNvSpPr>
          <p:nvPr/>
        </p:nvSpPr>
        <p:spPr bwMode="auto">
          <a:xfrm>
            <a:off x="2843213" y="522922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Свободный</a:t>
            </a:r>
            <a:r>
              <a:rPr lang="en-US" sz="2000" b="1">
                <a:latin typeface="Franklin Gothic Book" pitchFamily="34" charset="0"/>
              </a:rPr>
              <a:t>,79</a:t>
            </a:r>
            <a:r>
              <a:rPr lang="ru-RU" sz="2000" b="1">
                <a:latin typeface="Franklin Gothic Book" pitchFamily="34" charset="0"/>
              </a:rPr>
              <a:t>/10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2" name="Блок-схема: магнитный диск 54"/>
          <p:cNvSpPr>
            <a:spLocks noChangeArrowheads="1"/>
          </p:cNvSpPr>
          <p:nvPr/>
        </p:nvSpPr>
        <p:spPr bwMode="auto">
          <a:xfrm>
            <a:off x="3276600" y="616585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58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3132138" y="4941888"/>
            <a:ext cx="287337" cy="1223962"/>
          </a:xfrm>
          <a:prstGeom prst="line">
            <a:avLst/>
          </a:prstGeom>
          <a:noFill/>
          <a:ln w="29083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2411413" y="21336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22560" name="Прямоугольник 139"/>
          <p:cNvSpPr>
            <a:spLocks noChangeArrowheads="1"/>
          </p:cNvSpPr>
          <p:nvPr/>
        </p:nvSpPr>
        <p:spPr bwMode="auto">
          <a:xfrm>
            <a:off x="2124075" y="6340475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БД «Естественные и гуманитарные науки »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2916238" y="5445125"/>
            <a:ext cx="21605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АБИС «ИРБИС 64/128»</a:t>
            </a:r>
            <a:r>
              <a:rPr lang="en-US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b="1" i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2562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652963"/>
            <a:ext cx="608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Содержимое 3" descr="Net_templat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92150"/>
            <a:ext cx="6080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TextBox 148"/>
          <p:cNvSpPr txBox="1">
            <a:spLocks noChangeArrowheads="1"/>
          </p:cNvSpPr>
          <p:nvPr/>
        </p:nvSpPr>
        <p:spPr bwMode="auto">
          <a:xfrm>
            <a:off x="0" y="1268413"/>
            <a:ext cx="26273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ТОРГОВО-ЭКОНОМИЧЕСКИЙ ИНСТИТУТ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ул. Прушинской, 6</a:t>
            </a:r>
            <a:endParaRPr lang="en-US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25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08275"/>
            <a:ext cx="7191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08050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2988" y="1125538"/>
            <a:ext cx="10080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магнитный диск 45"/>
          <p:cNvSpPr>
            <a:spLocks noChangeArrowheads="1"/>
          </p:cNvSpPr>
          <p:nvPr/>
        </p:nvSpPr>
        <p:spPr bwMode="auto">
          <a:xfrm>
            <a:off x="179388" y="692150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0825" y="908050"/>
            <a:ext cx="433388" cy="144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827088" y="404813"/>
            <a:ext cx="21605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АБИС «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LiberMedia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48038" y="476250"/>
            <a:ext cx="15097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  <p:cxnSp>
        <p:nvCxnSpPr>
          <p:cNvPr id="22572" name="Прямая соединительная линия 65"/>
          <p:cNvCxnSpPr>
            <a:cxnSpLocks noChangeShapeType="1"/>
          </p:cNvCxnSpPr>
          <p:nvPr/>
        </p:nvCxnSpPr>
        <p:spPr bwMode="auto">
          <a:xfrm flipV="1">
            <a:off x="2268538" y="5013325"/>
            <a:ext cx="863600" cy="792163"/>
          </a:xfrm>
          <a:prstGeom prst="line">
            <a:avLst/>
          </a:prstGeom>
          <a:noFill/>
          <a:ln w="349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52" name="Блок-схема: магнитный диск 54"/>
          <p:cNvSpPr>
            <a:spLocks noChangeArrowheads="1"/>
          </p:cNvSpPr>
          <p:nvPr/>
        </p:nvSpPr>
        <p:spPr bwMode="auto">
          <a:xfrm>
            <a:off x="2051050" y="5805488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74" name="Прямоугольник 139"/>
          <p:cNvSpPr>
            <a:spLocks noChangeArrowheads="1"/>
          </p:cNvSpPr>
          <p:nvPr/>
        </p:nvSpPr>
        <p:spPr bwMode="auto">
          <a:xfrm>
            <a:off x="323850" y="5805488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База данных читателей</a:t>
            </a:r>
          </a:p>
        </p:txBody>
      </p:sp>
      <p:sp>
        <p:nvSpPr>
          <p:cNvPr id="56" name="Блок-схема: магнитный диск 55"/>
          <p:cNvSpPr>
            <a:spLocks noChangeArrowheads="1"/>
          </p:cNvSpPr>
          <p:nvPr/>
        </p:nvSpPr>
        <p:spPr bwMode="auto">
          <a:xfrm>
            <a:off x="0" y="1125538"/>
            <a:ext cx="287338" cy="212725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323850" y="1125538"/>
            <a:ext cx="431800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Net_template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4581525"/>
            <a:ext cx="608013" cy="554038"/>
          </a:xfrm>
          <a:noFill/>
        </p:spPr>
      </p:pic>
      <p:sp>
        <p:nvSpPr>
          <p:cNvPr id="23555" name="TextBox 48"/>
          <p:cNvSpPr txBox="1">
            <a:spLocks noChangeArrowheads="1"/>
          </p:cNvSpPr>
          <p:nvPr/>
        </p:nvSpPr>
        <p:spPr bwMode="auto">
          <a:xfrm>
            <a:off x="5940425" y="580548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827088" y="4076700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1547813" y="4868863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58" name="Прямая соединительная линия 63"/>
          <p:cNvCxnSpPr>
            <a:cxnSpLocks noChangeShapeType="1"/>
            <a:stCxn id="54" idx="4"/>
          </p:cNvCxnSpPr>
          <p:nvPr/>
        </p:nvCxnSpPr>
        <p:spPr bwMode="auto">
          <a:xfrm>
            <a:off x="1127125" y="4184650"/>
            <a:ext cx="2017713" cy="76835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3559" name="Прямая соединительная линия 65"/>
          <p:cNvCxnSpPr>
            <a:cxnSpLocks noChangeShapeType="1"/>
            <a:stCxn id="55" idx="4"/>
          </p:cNvCxnSpPr>
          <p:nvPr/>
        </p:nvCxnSpPr>
        <p:spPr bwMode="auto">
          <a:xfrm flipV="1">
            <a:off x="1847850" y="4953000"/>
            <a:ext cx="1296988" cy="23813"/>
          </a:xfrm>
          <a:prstGeom prst="line">
            <a:avLst/>
          </a:prstGeom>
          <a:noFill/>
          <a:ln w="349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2500" y="1773238"/>
            <a:ext cx="1439863" cy="3038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187450" y="2565400"/>
            <a:ext cx="1944688" cy="215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3492500" y="4797425"/>
            <a:ext cx="1727200" cy="792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Прямоугольник 139"/>
          <p:cNvSpPr>
            <a:spLocks noChangeArrowheads="1"/>
          </p:cNvSpPr>
          <p:nvPr/>
        </p:nvSpPr>
        <p:spPr bwMode="auto">
          <a:xfrm>
            <a:off x="0" y="5589588"/>
            <a:ext cx="2449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«Читатели»»</a:t>
            </a:r>
          </a:p>
        </p:txBody>
      </p:sp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636838"/>
            <a:ext cx="719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341438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516563"/>
            <a:ext cx="7191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Box 148"/>
          <p:cNvSpPr txBox="1">
            <a:spLocks noChangeArrowheads="1"/>
          </p:cNvSpPr>
          <p:nvPr/>
        </p:nvSpPr>
        <p:spPr bwMode="auto">
          <a:xfrm>
            <a:off x="2843213" y="2708275"/>
            <a:ext cx="1368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Площадка № 3</a:t>
            </a:r>
            <a:endParaRPr lang="en-US" sz="1400">
              <a:latin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</a:rPr>
              <a:t>ул. Маерчака, 6</a:t>
            </a:r>
            <a:endParaRPr lang="en-US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3568" name="TextBox 149"/>
          <p:cNvSpPr txBox="1">
            <a:spLocks noChangeArrowheads="1"/>
          </p:cNvSpPr>
          <p:nvPr/>
        </p:nvSpPr>
        <p:spPr bwMode="auto">
          <a:xfrm>
            <a:off x="4932363" y="184467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Площадка № 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</a:rPr>
              <a:t>4</a:t>
            </a:r>
            <a:endParaRPr lang="ru-RU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ул. Вавилова,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</a:rPr>
              <a:t>6</a:t>
            </a:r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867400" y="5734050"/>
            <a:ext cx="26654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Площадка №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</a:rPr>
              <a:t> 5</a:t>
            </a:r>
          </a:p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Академгородок, 13/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</a:rPr>
              <a:t>A</a:t>
            </a:r>
          </a:p>
          <a:p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  <a:p>
            <a:endParaRPr lang="ru-RU" sz="1100" b="1">
              <a:latin typeface="Franklin Gothic Book" pitchFamily="34" charset="0"/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3924300" y="58769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1403350" y="2276475"/>
            <a:ext cx="21605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311525" y="476250"/>
            <a:ext cx="5832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Схема организации сети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5940425" y="602138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5292725" y="1196975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5795963" y="5229225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23576" name="Прямоугольник 139"/>
          <p:cNvSpPr>
            <a:spLocks noChangeArrowheads="1"/>
          </p:cNvSpPr>
          <p:nvPr/>
        </p:nvSpPr>
        <p:spPr bwMode="auto">
          <a:xfrm>
            <a:off x="250825" y="3644900"/>
            <a:ext cx="252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«КНИГИ»</a:t>
            </a:r>
          </a:p>
        </p:txBody>
      </p:sp>
      <p:sp>
        <p:nvSpPr>
          <p:cNvPr id="23577" name="Прямоугольник 125"/>
          <p:cNvSpPr>
            <a:spLocks noChangeArrowheads="1"/>
          </p:cNvSpPr>
          <p:nvPr/>
        </p:nvSpPr>
        <p:spPr bwMode="auto">
          <a:xfrm>
            <a:off x="1619250" y="5445125"/>
            <a:ext cx="396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Централизованный сервер </a:t>
            </a: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ИРБИС 64/128</a:t>
            </a:r>
            <a:r>
              <a:rPr lang="ru-RU" sz="2000" b="1">
                <a:solidFill>
                  <a:srgbClr val="00B0F0"/>
                </a:solidFill>
                <a:latin typeface="Franklin Gothic Book" pitchFamily="34" charset="0"/>
              </a:rPr>
              <a:t>,Свободный</a:t>
            </a:r>
            <a:r>
              <a:rPr lang="en-US" sz="2000" b="1">
                <a:solidFill>
                  <a:srgbClr val="00B0F0"/>
                </a:solidFill>
                <a:latin typeface="Franklin Gothic Book" pitchFamily="34" charset="0"/>
              </a:rPr>
              <a:t>,79</a:t>
            </a:r>
            <a:r>
              <a:rPr lang="ru-RU" sz="2000" b="1">
                <a:solidFill>
                  <a:srgbClr val="00B0F0"/>
                </a:solidFill>
                <a:latin typeface="Franklin Gothic Book" pitchFamily="34" charset="0"/>
              </a:rPr>
              <a:t>/10</a:t>
            </a:r>
            <a:endParaRPr lang="ru-RU" sz="2000">
              <a:solidFill>
                <a:srgbClr val="00B0F0"/>
              </a:solidFill>
              <a:latin typeface="Franklin Gothic Book" pitchFamily="34" charset="0"/>
            </a:endParaRPr>
          </a:p>
        </p:txBody>
      </p:sp>
      <p:sp>
        <p:nvSpPr>
          <p:cNvPr id="2" name="Блок-схема: магнитный диск 54"/>
          <p:cNvSpPr>
            <a:spLocks noChangeArrowheads="1"/>
          </p:cNvSpPr>
          <p:nvPr/>
        </p:nvSpPr>
        <p:spPr bwMode="auto">
          <a:xfrm>
            <a:off x="3276600" y="616585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79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3132138" y="4941888"/>
            <a:ext cx="287337" cy="1223962"/>
          </a:xfrm>
          <a:prstGeom prst="line">
            <a:avLst/>
          </a:prstGeom>
          <a:noFill/>
          <a:ln w="29083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2339975" y="213360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sp>
        <p:nvSpPr>
          <p:cNvPr id="23581" name="Прямоугольник 139"/>
          <p:cNvSpPr>
            <a:spLocks noChangeArrowheads="1"/>
          </p:cNvSpPr>
          <p:nvPr/>
        </p:nvSpPr>
        <p:spPr bwMode="auto">
          <a:xfrm>
            <a:off x="2051050" y="6308725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«ТЭИ »</a:t>
            </a:r>
          </a:p>
        </p:txBody>
      </p:sp>
      <p:sp>
        <p:nvSpPr>
          <p:cNvPr id="23582" name="TextBox 148"/>
          <p:cNvSpPr txBox="1">
            <a:spLocks noChangeArrowheads="1"/>
          </p:cNvSpPr>
          <p:nvPr/>
        </p:nvSpPr>
        <p:spPr bwMode="auto">
          <a:xfrm>
            <a:off x="250825" y="9810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Библиотека ТЭИ</a:t>
            </a:r>
          </a:p>
          <a:p>
            <a:r>
              <a:rPr lang="ru-RU">
                <a:solidFill>
                  <a:srgbClr val="00B0F0"/>
                </a:solidFill>
                <a:latin typeface="Times New Roman" pitchFamily="18" charset="0"/>
              </a:rPr>
              <a:t>ул. Прушинской, 6</a:t>
            </a:r>
            <a:endParaRPr lang="en-US">
              <a:solidFill>
                <a:srgbClr val="00B0F0"/>
              </a:solidFill>
              <a:latin typeface="Times New Roman" pitchFamily="18" charset="0"/>
            </a:endParaRPr>
          </a:p>
          <a:p>
            <a:endParaRPr lang="ru-RU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235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16113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1692275" y="69215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САБ ИРБИС 64/128</a:t>
            </a:r>
          </a:p>
        </p:txBody>
      </p:sp>
      <p:cxnSp>
        <p:nvCxnSpPr>
          <p:cNvPr id="38" name="Прямая соединительная линия 37"/>
          <p:cNvCxnSpPr>
            <a:stCxn id="33806" idx="2"/>
          </p:cNvCxnSpPr>
          <p:nvPr/>
        </p:nvCxnSpPr>
        <p:spPr>
          <a:xfrm>
            <a:off x="2700338" y="3284538"/>
            <a:ext cx="792162" cy="141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-541338" y="404813"/>
            <a:ext cx="29162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2014г.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5580063" y="3500438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Переезд библиотеки по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техническим наукам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центральное здание библиотеки</a:t>
            </a:r>
          </a:p>
        </p:txBody>
      </p:sp>
      <p:pic>
        <p:nvPicPr>
          <p:cNvPr id="23588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68863"/>
            <a:ext cx="6080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Блок-схема: магнитный диск 42"/>
          <p:cNvSpPr>
            <a:spLocks noChangeArrowheads="1"/>
          </p:cNvSpPr>
          <p:nvPr/>
        </p:nvSpPr>
        <p:spPr bwMode="auto">
          <a:xfrm>
            <a:off x="1042988" y="5516563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90" name="Прямая соединительная линия 65"/>
          <p:cNvCxnSpPr>
            <a:cxnSpLocks noChangeShapeType="1"/>
          </p:cNvCxnSpPr>
          <p:nvPr/>
        </p:nvCxnSpPr>
        <p:spPr bwMode="auto">
          <a:xfrm flipV="1">
            <a:off x="1331913" y="5013325"/>
            <a:ext cx="1727200" cy="576263"/>
          </a:xfrm>
          <a:prstGeom prst="line">
            <a:avLst/>
          </a:prstGeom>
          <a:noFill/>
          <a:ln w="349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3591" name="Прямоугольник 139"/>
          <p:cNvSpPr>
            <a:spLocks noChangeArrowheads="1"/>
          </p:cNvSpPr>
          <p:nvPr/>
        </p:nvSpPr>
        <p:spPr bwMode="auto">
          <a:xfrm>
            <a:off x="179388" y="4581525"/>
            <a:ext cx="252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«ПЕРИОДИКА»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557338"/>
            <a:ext cx="8229600" cy="450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Сибирского федерального университета(СФУ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44675"/>
            <a:ext cx="8785225" cy="4535488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В состав Сибирского федерального университета вошли: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Красноярский государственный университет(</a:t>
            </a:r>
            <a:r>
              <a:rPr lang="ru-RU" sz="3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КрасГУ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Красноярская государственная архитектурно-строительная академия(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КрасГАСА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(ИРБИС 64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Красноярский институт цветных металлов и золота (</a:t>
            </a:r>
            <a:r>
              <a:rPr lang="ru-RU" sz="3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ГУЦМиЗ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Красноярский технический университет(КГТУ)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(ИРБИС 64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о создании университета было принято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Правительством РФ 8 ноября 2006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404813"/>
            <a:ext cx="1350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2006 г.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457200"/>
            <a:ext cx="8507412" cy="668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 г.</a:t>
            </a:r>
            <a:r>
              <a:rPr lang="ru-RU" sz="3200" dirty="0" smtClean="0">
                <a:solidFill>
                  <a:srgbClr val="7030A0"/>
                </a:solidFill>
              </a:rPr>
              <a:t>          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НБ СФУ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1117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реформирования и создания новых структур Сибирского федерального университета на базе четырех отраслевых библиотек была образована Научная библиотека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по естественным и гуманитарным наукам (БЕГН)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по техническим наукам (БТН)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(ИРБИС 64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по горно–геологическим наукам и металлургии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БГГНиМ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по архитектуре и строительству (БАС)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(ИРБИС 64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Net_template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04025" y="3357563"/>
            <a:ext cx="684213" cy="623887"/>
          </a:xfrm>
          <a:noFill/>
        </p:spPr>
      </p:pic>
      <p:sp>
        <p:nvSpPr>
          <p:cNvPr id="11267" name="TextBox 47"/>
          <p:cNvSpPr txBox="1">
            <a:spLocks noChangeArrowheads="1"/>
          </p:cNvSpPr>
          <p:nvPr/>
        </p:nvSpPr>
        <p:spPr bwMode="auto">
          <a:xfrm>
            <a:off x="6443663" y="40052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БТН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Киренского, 26</a:t>
            </a:r>
          </a:p>
        </p:txBody>
      </p:sp>
      <p:sp>
        <p:nvSpPr>
          <p:cNvPr id="8196" name="TextBox 48"/>
          <p:cNvSpPr txBox="1">
            <a:spLocks noChangeArrowheads="1"/>
          </p:cNvSpPr>
          <p:nvPr/>
        </p:nvSpPr>
        <p:spPr bwMode="auto">
          <a:xfrm>
            <a:off x="6011863" y="5805488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1187450" y="3500438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827088" y="2924175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199" name="Прямая соединительная линия 63"/>
          <p:cNvCxnSpPr>
            <a:cxnSpLocks noChangeShapeType="1"/>
            <a:stCxn id="54" idx="4"/>
          </p:cNvCxnSpPr>
          <p:nvPr/>
        </p:nvCxnSpPr>
        <p:spPr bwMode="auto">
          <a:xfrm flipV="1">
            <a:off x="1474788" y="3213100"/>
            <a:ext cx="217487" cy="395288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2124075" y="3141663"/>
            <a:ext cx="3095625" cy="2519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Прямоугольник 139"/>
          <p:cNvSpPr>
            <a:spLocks noChangeArrowheads="1"/>
          </p:cNvSpPr>
          <p:nvPr/>
        </p:nvSpPr>
        <p:spPr bwMode="auto">
          <a:xfrm>
            <a:off x="684213" y="3789363"/>
            <a:ext cx="205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«Читатели»</a:t>
            </a: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89138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573463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148"/>
          <p:cNvSpPr txBox="1">
            <a:spLocks noChangeArrowheads="1"/>
          </p:cNvSpPr>
          <p:nvPr/>
        </p:nvSpPr>
        <p:spPr bwMode="auto">
          <a:xfrm>
            <a:off x="2555875" y="2781300"/>
            <a:ext cx="2016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БЕГН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ул. Маерчака, 6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83" name="TextBox 25"/>
          <p:cNvSpPr txBox="1">
            <a:spLocks noChangeArrowheads="1"/>
          </p:cNvSpPr>
          <p:nvPr/>
        </p:nvSpPr>
        <p:spPr bwMode="auto">
          <a:xfrm>
            <a:off x="5651500" y="5473700"/>
            <a:ext cx="2449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БЕГН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Академгородок, 13/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</a:p>
          <a:p>
            <a:pPr>
              <a:defRPr/>
            </a:pPr>
            <a:endParaRPr lang="en-US" sz="1600" dirty="0">
              <a:latin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</a:endParaRPr>
          </a:p>
          <a:p>
            <a:pPr>
              <a:defRPr/>
            </a:pPr>
            <a:endParaRPr lang="ru-RU" sz="1600" b="1" dirty="0">
              <a:latin typeface="Franklin Gothic Book" pitchFamily="34" charset="0"/>
            </a:endParaRPr>
          </a:p>
        </p:txBody>
      </p:sp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3708400" y="62372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4211638" y="25654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940425" y="642620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09" name="Прямоугольник 139"/>
          <p:cNvSpPr>
            <a:spLocks noChangeArrowheads="1"/>
          </p:cNvSpPr>
          <p:nvPr/>
        </p:nvSpPr>
        <p:spPr bwMode="auto">
          <a:xfrm>
            <a:off x="250825" y="2636838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«ЭК»</a:t>
            </a:r>
          </a:p>
        </p:txBody>
      </p:sp>
      <p:sp>
        <p:nvSpPr>
          <p:cNvPr id="8210" name="Rectangle 36"/>
          <p:cNvSpPr>
            <a:spLocks noChangeArrowheads="1"/>
          </p:cNvSpPr>
          <p:nvPr/>
        </p:nvSpPr>
        <p:spPr bwMode="auto">
          <a:xfrm>
            <a:off x="539750" y="260350"/>
            <a:ext cx="8604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9237" name="Rectangle 37"/>
          <p:cNvSpPr>
            <a:spLocks noChangeArrowheads="1"/>
          </p:cNvSpPr>
          <p:nvPr/>
        </p:nvSpPr>
        <p:spPr bwMode="auto">
          <a:xfrm>
            <a:off x="3995738" y="476250"/>
            <a:ext cx="50053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доступа к ресурсам в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НБ СФУ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(ИРБИС 64 и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2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57563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636838"/>
            <a:ext cx="6842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4" name="Прямая соединительная линия 63"/>
          <p:cNvCxnSpPr>
            <a:cxnSpLocks noChangeShapeType="1"/>
            <a:stCxn id="55" idx="4"/>
          </p:cNvCxnSpPr>
          <p:nvPr/>
        </p:nvCxnSpPr>
        <p:spPr bwMode="auto">
          <a:xfrm flipV="1">
            <a:off x="1114425" y="2851150"/>
            <a:ext cx="612775" cy="179388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215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373688"/>
            <a:ext cx="6842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661025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7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1403350" y="5768975"/>
            <a:ext cx="647700" cy="10795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218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1763713" y="5949950"/>
            <a:ext cx="287337" cy="17780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7" name="Блок-схема: магнитный диск 46"/>
          <p:cNvSpPr>
            <a:spLocks noChangeArrowheads="1"/>
          </p:cNvSpPr>
          <p:nvPr/>
        </p:nvSpPr>
        <p:spPr bwMode="auto">
          <a:xfrm>
            <a:off x="1187450" y="5732463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Блок-схема: магнитный диск 47"/>
          <p:cNvSpPr>
            <a:spLocks noChangeArrowheads="1"/>
          </p:cNvSpPr>
          <p:nvPr/>
        </p:nvSpPr>
        <p:spPr bwMode="auto">
          <a:xfrm>
            <a:off x="1619250" y="616585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2843213" y="6021388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Свободный, 82</a:t>
            </a:r>
          </a:p>
        </p:txBody>
      </p:sp>
      <p:pic>
        <p:nvPicPr>
          <p:cNvPr id="82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661025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Прямоугольник 139"/>
          <p:cNvSpPr>
            <a:spLocks noChangeArrowheads="1"/>
          </p:cNvSpPr>
          <p:nvPr/>
        </p:nvSpPr>
        <p:spPr bwMode="auto">
          <a:xfrm>
            <a:off x="1619250" y="6453188"/>
            <a:ext cx="205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«Читатели»</a:t>
            </a:r>
          </a:p>
        </p:txBody>
      </p:sp>
      <p:sp>
        <p:nvSpPr>
          <p:cNvPr id="8224" name="Прямоугольник 139"/>
          <p:cNvSpPr>
            <a:spLocks noChangeArrowheads="1"/>
          </p:cNvSpPr>
          <p:nvPr/>
        </p:nvSpPr>
        <p:spPr bwMode="auto">
          <a:xfrm>
            <a:off x="539750" y="6021388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«ЭК»</a:t>
            </a:r>
          </a:p>
        </p:txBody>
      </p:sp>
      <p:sp>
        <p:nvSpPr>
          <p:cNvPr id="9252" name="Прямоугольник 59"/>
          <p:cNvSpPr>
            <a:spLocks noChangeArrowheads="1"/>
          </p:cNvSpPr>
          <p:nvPr/>
        </p:nvSpPr>
        <p:spPr bwMode="auto">
          <a:xfrm>
            <a:off x="0" y="476250"/>
            <a:ext cx="259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2006-2008 гг. </a:t>
            </a:r>
          </a:p>
        </p:txBody>
      </p:sp>
      <p:sp>
        <p:nvSpPr>
          <p:cNvPr id="64" name="TextBox 148"/>
          <p:cNvSpPr txBox="1">
            <a:spLocks noChangeArrowheads="1"/>
          </p:cNvSpPr>
          <p:nvPr/>
        </p:nvSpPr>
        <p:spPr bwMode="auto">
          <a:xfrm>
            <a:off x="4787900" y="1916113"/>
            <a:ext cx="1655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БГГНиМ</a:t>
            </a:r>
          </a:p>
          <a:p>
            <a:pPr>
              <a:defRPr/>
            </a:pP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54" name="Прямоугольник 65"/>
          <p:cNvSpPr>
            <a:spLocks noChangeArrowheads="1"/>
          </p:cNvSpPr>
          <p:nvPr/>
        </p:nvSpPr>
        <p:spPr bwMode="auto">
          <a:xfrm>
            <a:off x="4787900" y="2205038"/>
            <a:ext cx="189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ул. Вавилова,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2268538" y="2276475"/>
            <a:ext cx="1943100" cy="792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9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7524750" y="3141663"/>
            <a:ext cx="431800" cy="431800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6" name="Блок-схема: магнитный диск 75"/>
          <p:cNvSpPr>
            <a:spLocks noChangeArrowheads="1"/>
          </p:cNvSpPr>
          <p:nvPr/>
        </p:nvSpPr>
        <p:spPr bwMode="auto">
          <a:xfrm>
            <a:off x="7956550" y="299720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8" name="Блок-схема: магнитный диск 77"/>
          <p:cNvSpPr>
            <a:spLocks noChangeArrowheads="1"/>
          </p:cNvSpPr>
          <p:nvPr/>
        </p:nvSpPr>
        <p:spPr bwMode="auto">
          <a:xfrm>
            <a:off x="8316913" y="3500438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32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7524750" y="3681413"/>
            <a:ext cx="863600" cy="34925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8233" name="Прямоугольник 139"/>
          <p:cNvSpPr>
            <a:spLocks noChangeArrowheads="1"/>
          </p:cNvSpPr>
          <p:nvPr/>
        </p:nvSpPr>
        <p:spPr bwMode="auto">
          <a:xfrm>
            <a:off x="7164388" y="2852738"/>
            <a:ext cx="2520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«ЭК»</a:t>
            </a:r>
          </a:p>
        </p:txBody>
      </p:sp>
      <p:sp>
        <p:nvSpPr>
          <p:cNvPr id="8234" name="Прямоугольник 139"/>
          <p:cNvSpPr>
            <a:spLocks noChangeArrowheads="1"/>
          </p:cNvSpPr>
          <p:nvPr/>
        </p:nvSpPr>
        <p:spPr bwMode="auto">
          <a:xfrm>
            <a:off x="7812088" y="3860800"/>
            <a:ext cx="2051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«Читатели»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971550" y="1989138"/>
            <a:ext cx="2520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4932363" y="2997200"/>
            <a:ext cx="2305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«ИРБИС 64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323850" y="5013325"/>
            <a:ext cx="2305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«ИРБИС 64»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8229600" cy="6683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отечественных и зарубежных АБИС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13787" cy="410368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     Проведение сравнительного анализа отечественных и зарубежных АБИС.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 результатам рабочей группы БИК СФУ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принято решение о переходе НБ СФУ на АБИС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ИРБИС 64.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Приобретение сервера приложений ИРБИС 128.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Приобретение АРМа «Книговыдача – 128».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404813"/>
            <a:ext cx="2493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2009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-2010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гг.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Net_template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04025" y="3141663"/>
            <a:ext cx="684213" cy="623887"/>
          </a:xfrm>
          <a:noFill/>
        </p:spPr>
      </p:pic>
      <p:sp>
        <p:nvSpPr>
          <p:cNvPr id="11267" name="TextBox 47"/>
          <p:cNvSpPr txBox="1">
            <a:spLocks noChangeArrowheads="1"/>
          </p:cNvSpPr>
          <p:nvPr/>
        </p:nvSpPr>
        <p:spPr bwMode="auto">
          <a:xfrm>
            <a:off x="4932363" y="41497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БТН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Киренского, 26</a:t>
            </a:r>
          </a:p>
        </p:txBody>
      </p:sp>
      <p:sp>
        <p:nvSpPr>
          <p:cNvPr id="10244" name="TextBox 48"/>
          <p:cNvSpPr txBox="1">
            <a:spLocks noChangeArrowheads="1"/>
          </p:cNvSpPr>
          <p:nvPr/>
        </p:nvSpPr>
        <p:spPr bwMode="auto">
          <a:xfrm>
            <a:off x="6011863" y="5732463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</a:p>
        </p:txBody>
      </p:sp>
      <p:sp>
        <p:nvSpPr>
          <p:cNvPr id="54" name="Блок-схема: магнитный диск 53"/>
          <p:cNvSpPr>
            <a:spLocks noChangeArrowheads="1"/>
          </p:cNvSpPr>
          <p:nvPr/>
        </p:nvSpPr>
        <p:spPr bwMode="auto">
          <a:xfrm>
            <a:off x="1187450" y="3500438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Блок-схема: магнитный диск 54"/>
          <p:cNvSpPr>
            <a:spLocks noChangeArrowheads="1"/>
          </p:cNvSpPr>
          <p:nvPr/>
        </p:nvSpPr>
        <p:spPr bwMode="auto">
          <a:xfrm>
            <a:off x="755650" y="3141663"/>
            <a:ext cx="287338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47" name="Прямая соединительная линия 63"/>
          <p:cNvCxnSpPr>
            <a:cxnSpLocks noChangeShapeType="1"/>
            <a:stCxn id="54" idx="4"/>
          </p:cNvCxnSpPr>
          <p:nvPr/>
        </p:nvCxnSpPr>
        <p:spPr bwMode="auto">
          <a:xfrm flipV="1">
            <a:off x="1474788" y="3213100"/>
            <a:ext cx="217487" cy="395288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2124075" y="3213100"/>
            <a:ext cx="1152525" cy="71913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Прямоугольник 139"/>
          <p:cNvSpPr>
            <a:spLocks noChangeArrowheads="1"/>
          </p:cNvSpPr>
          <p:nvPr/>
        </p:nvSpPr>
        <p:spPr bwMode="auto">
          <a:xfrm>
            <a:off x="684213" y="3860800"/>
            <a:ext cx="2051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«Читатели»</a:t>
            </a: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89138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644900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148"/>
          <p:cNvSpPr txBox="1">
            <a:spLocks noChangeArrowheads="1"/>
          </p:cNvSpPr>
          <p:nvPr/>
        </p:nvSpPr>
        <p:spPr bwMode="auto">
          <a:xfrm>
            <a:off x="179388" y="1341438"/>
            <a:ext cx="2089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БЕГН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ул. Маерчака, 6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283" name="TextBox 25"/>
          <p:cNvSpPr txBox="1">
            <a:spLocks noChangeArrowheads="1"/>
          </p:cNvSpPr>
          <p:nvPr/>
        </p:nvSpPr>
        <p:spPr bwMode="auto">
          <a:xfrm>
            <a:off x="3348038" y="3284538"/>
            <a:ext cx="25193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БЕГН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Академгородок, 13/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defRPr/>
            </a:pPr>
            <a:endParaRPr lang="en-US" sz="1600" dirty="0">
              <a:latin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</a:endParaRPr>
          </a:p>
          <a:p>
            <a:pPr>
              <a:defRPr/>
            </a:pPr>
            <a:endParaRPr lang="ru-RU" sz="1600" b="1" dirty="0">
              <a:latin typeface="Franklin Gothic Book" pitchFamily="34" charset="0"/>
            </a:endParaRP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3708400" y="62372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900113" y="1844675"/>
            <a:ext cx="2520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838950" y="1773238"/>
            <a:ext cx="2305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Сервер «ИРБИС 64»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4211638" y="2565400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940425" y="642620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59" name="Прямоугольник 139"/>
          <p:cNvSpPr>
            <a:spLocks noChangeArrowheads="1"/>
          </p:cNvSpPr>
          <p:nvPr/>
        </p:nvSpPr>
        <p:spPr bwMode="auto">
          <a:xfrm>
            <a:off x="179388" y="3644900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БД «ЭК»</a:t>
            </a:r>
          </a:p>
        </p:txBody>
      </p:sp>
      <p:sp>
        <p:nvSpPr>
          <p:cNvPr id="10260" name="Rectangle 36"/>
          <p:cNvSpPr>
            <a:spLocks noChangeArrowheads="1"/>
          </p:cNvSpPr>
          <p:nvPr/>
        </p:nvSpPr>
        <p:spPr bwMode="auto">
          <a:xfrm>
            <a:off x="539750" y="260350"/>
            <a:ext cx="8604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11285" name="Rectangle 37"/>
          <p:cNvSpPr>
            <a:spLocks noChangeArrowheads="1"/>
          </p:cNvSpPr>
          <p:nvPr/>
        </p:nvSpPr>
        <p:spPr bwMode="auto">
          <a:xfrm>
            <a:off x="1619250" y="476250"/>
            <a:ext cx="65166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доступа к ресурсам в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НБ СФУ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(ИРБИС 64 и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Libermedia)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205038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Содержимое 3" descr="Net_templat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636838"/>
            <a:ext cx="6842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4" name="Прямая соединительная линия 63"/>
          <p:cNvCxnSpPr>
            <a:cxnSpLocks noChangeShapeType="1"/>
            <a:stCxn id="55" idx="4"/>
          </p:cNvCxnSpPr>
          <p:nvPr/>
        </p:nvCxnSpPr>
        <p:spPr bwMode="auto">
          <a:xfrm flipV="1">
            <a:off x="1042988" y="3068638"/>
            <a:ext cx="612775" cy="179387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102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013325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0" y="5589588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БАС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Свободный, 82</a:t>
            </a:r>
          </a:p>
        </p:txBody>
      </p:sp>
      <p:pic>
        <p:nvPicPr>
          <p:cNvPr id="10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005263"/>
            <a:ext cx="71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179388" y="476250"/>
            <a:ext cx="1452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2009 г. </a:t>
            </a:r>
          </a:p>
        </p:txBody>
      </p:sp>
      <p:sp>
        <p:nvSpPr>
          <p:cNvPr id="64" name="TextBox 148"/>
          <p:cNvSpPr txBox="1">
            <a:spLocks noChangeArrowheads="1"/>
          </p:cNvSpPr>
          <p:nvPr/>
        </p:nvSpPr>
        <p:spPr bwMode="auto">
          <a:xfrm>
            <a:off x="4572000" y="2420938"/>
            <a:ext cx="165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БГГНиМ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294" name="Прямоугольник 65"/>
          <p:cNvSpPr>
            <a:spLocks noChangeArrowheads="1"/>
          </p:cNvSpPr>
          <p:nvPr/>
        </p:nvSpPr>
        <p:spPr bwMode="auto">
          <a:xfrm>
            <a:off x="4284663" y="2708275"/>
            <a:ext cx="189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ул. Вавилова,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6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6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2124075" y="2349500"/>
            <a:ext cx="2087563" cy="28733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2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7308850" y="3141663"/>
            <a:ext cx="647700" cy="71437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6" name="Блок-схема: магнитный диск 75"/>
          <p:cNvSpPr>
            <a:spLocks noChangeArrowheads="1"/>
          </p:cNvSpPr>
          <p:nvPr/>
        </p:nvSpPr>
        <p:spPr bwMode="auto">
          <a:xfrm>
            <a:off x="7956550" y="2997200"/>
            <a:ext cx="287338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8" name="Блок-схема: магнитный диск 77"/>
          <p:cNvSpPr>
            <a:spLocks noChangeArrowheads="1"/>
          </p:cNvSpPr>
          <p:nvPr/>
        </p:nvSpPr>
        <p:spPr bwMode="auto">
          <a:xfrm>
            <a:off x="8316913" y="3500438"/>
            <a:ext cx="287337" cy="214312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75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7343775" y="3381375"/>
            <a:ext cx="1044575" cy="300038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76" name="Прямоугольник 139"/>
          <p:cNvSpPr>
            <a:spLocks noChangeArrowheads="1"/>
          </p:cNvSpPr>
          <p:nvPr/>
        </p:nvSpPr>
        <p:spPr bwMode="auto">
          <a:xfrm>
            <a:off x="6804025" y="2492375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БД «АРХИТЕКТУРА И СТРОИТЕЛЬСТВО»</a:t>
            </a:r>
          </a:p>
        </p:txBody>
      </p:sp>
      <p:sp>
        <p:nvSpPr>
          <p:cNvPr id="10277" name="Прямоугольник 139"/>
          <p:cNvSpPr>
            <a:spLocks noChangeArrowheads="1"/>
          </p:cNvSpPr>
          <p:nvPr/>
        </p:nvSpPr>
        <p:spPr bwMode="auto">
          <a:xfrm>
            <a:off x="6875463" y="4437063"/>
            <a:ext cx="2051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БД «Читатели»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042988" y="3429000"/>
            <a:ext cx="5905500" cy="19446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9" name="TextBox 25"/>
          <p:cNvSpPr txBox="1">
            <a:spLocks noChangeArrowheads="1"/>
          </p:cNvSpPr>
          <p:nvPr/>
        </p:nvSpPr>
        <p:spPr bwMode="auto">
          <a:xfrm>
            <a:off x="4572000" y="4797425"/>
            <a:ext cx="2519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ru-RU" sz="1600" b="1">
              <a:latin typeface="Franklin Gothic Book" pitchFamily="34" charset="0"/>
            </a:endParaRPr>
          </a:p>
        </p:txBody>
      </p:sp>
      <p:sp>
        <p:nvSpPr>
          <p:cNvPr id="10280" name="Прямоугольник 40"/>
          <p:cNvSpPr>
            <a:spLocks noChangeArrowheads="1"/>
          </p:cNvSpPr>
          <p:nvPr/>
        </p:nvSpPr>
        <p:spPr bwMode="auto">
          <a:xfrm>
            <a:off x="1979613" y="5084763"/>
            <a:ext cx="73088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Объединение двух серверов ИРБИС на базе новой версии БАС и БТН.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Слияние базы читателей БАС и БТН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Создание БД «Технические науки» и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БД «Архитектура и строительство»</a:t>
            </a:r>
          </a:p>
        </p:txBody>
      </p:sp>
      <p:sp>
        <p:nvSpPr>
          <p:cNvPr id="41" name="Блок-схема: магнитный диск 40"/>
          <p:cNvSpPr>
            <a:spLocks noChangeArrowheads="1"/>
          </p:cNvSpPr>
          <p:nvPr/>
        </p:nvSpPr>
        <p:spPr bwMode="auto">
          <a:xfrm>
            <a:off x="6732588" y="4292600"/>
            <a:ext cx="287337" cy="214313"/>
          </a:xfrm>
          <a:prstGeom prst="flowChartMagneticDisk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82" name="Прямая соединительная линия 63"/>
          <p:cNvCxnSpPr>
            <a:cxnSpLocks noChangeShapeType="1"/>
          </p:cNvCxnSpPr>
          <p:nvPr/>
        </p:nvCxnSpPr>
        <p:spPr bwMode="auto">
          <a:xfrm flipH="1">
            <a:off x="6875463" y="3573463"/>
            <a:ext cx="144462" cy="719137"/>
          </a:xfrm>
          <a:prstGeom prst="line">
            <a:avLst/>
          </a:prstGeom>
          <a:noFill/>
          <a:ln w="25908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83" name="Прямоугольник 139"/>
          <p:cNvSpPr>
            <a:spLocks noChangeArrowheads="1"/>
          </p:cNvSpPr>
          <p:nvPr/>
        </p:nvSpPr>
        <p:spPr bwMode="auto">
          <a:xfrm>
            <a:off x="6875463" y="3860800"/>
            <a:ext cx="252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БД «ТЕХНИЧЕСКИЕ НАУКИ»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301037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БИК СФУ.</a:t>
            </a:r>
            <a: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Переезд в новое здание библиотеки СФУ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462462"/>
          </a:xfrm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Поддержка функционирования АБИС ИРБИС и </a:t>
            </a:r>
            <a:r>
              <a:rPr lang="en-US" sz="2400" dirty="0" smtClean="0">
                <a:solidFill>
                  <a:srgbClr val="002060"/>
                </a:solidFill>
              </a:rPr>
              <a:t>LiberMedia.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Установка централизованного сервера (ИРБИС и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LiberMedia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    в новом здании библиотеки.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002060"/>
                </a:solidFill>
              </a:rPr>
              <a:t>Перемещение фонда БАС, БЕГН, частично БТН в новое здание.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Учебные абонементы БАС и БЕГН остались работать со своими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фондами и на своих АБИС.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2060"/>
                </a:solidFill>
              </a:rPr>
              <a:t>Научные абонементы и ЭЧЗ, из-за слияния фонда БАС, БЕГН 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частично БТН пришлось осваивать вторую АБИС, изучать функции работы той и другой системы: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Работа в базе данных читателей;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Ведение книговыдачи (выдача/возврат, перерегистрация, денежные расчеты и т.д.)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476250"/>
            <a:ext cx="13493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2010 г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18525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г.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Переезд в новое здание библиотеки </a:t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8958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Разработка шаблона заполнения полей для выгрузки данных о читателе из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LiberMedia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ИРБИС 64 и наоборот для выгрузки студентов первого курса в базу читателей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(8000 записей)(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LiberMedia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ИРБИС 64)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единой нумерации читательских билетов в НБ СФУ по шаблону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Nxxxxxx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студентов,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для преподавателей/сотрудников/сторонних и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Администраторами БД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LiberMedia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ИРБИС 64) двух систем постоянно фиксировались незаполненные поля, необходимые для получения статистических данных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г.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Переезд в новое здание библиотеки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3957637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/>
              <a:t>   </a:t>
            </a: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плана мероприятий  по объединению данных в АБИС ИРБИС 64 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LiberMedia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имеющих разные принципы хранения данных и организации работы.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к конвертированию данных из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LiberMedia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400" dirty="0" smtClean="0"/>
              <a:t>	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6206</TotalTime>
  <Words>1874</Words>
  <Application>Microsoft Office PowerPoint</Application>
  <PresentationFormat>Экран (4:3)</PresentationFormat>
  <Paragraphs>325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Verdana</vt:lpstr>
      <vt:lpstr>Arial</vt:lpstr>
      <vt:lpstr>Trebuchet MS</vt:lpstr>
      <vt:lpstr>Georgia</vt:lpstr>
      <vt:lpstr>Wingdings 2</vt:lpstr>
      <vt:lpstr>Calibri</vt:lpstr>
      <vt:lpstr>Wingdings</vt:lpstr>
      <vt:lpstr>Times New Roman</vt:lpstr>
      <vt:lpstr>Wingdings 3</vt:lpstr>
      <vt:lpstr>Franklin Gothic Book</vt:lpstr>
      <vt:lpstr>Городская</vt:lpstr>
      <vt:lpstr>Слайд 1</vt:lpstr>
      <vt:lpstr>Создание  Сибирского федерального университета(СФУ)  </vt:lpstr>
      <vt:lpstr>2007 г.           Образование НБ СФУ</vt:lpstr>
      <vt:lpstr>Слайд 4</vt:lpstr>
      <vt:lpstr>            Сравнительный анализ  отечественных и зарубежных АБИС</vt:lpstr>
      <vt:lpstr>Слайд 6</vt:lpstr>
      <vt:lpstr>  Образование БИК СФУ.  Переезд в новое здание библиотеки СФУ   </vt:lpstr>
      <vt:lpstr>   2010 г.              Переезд в новое здание библиотеки   </vt:lpstr>
      <vt:lpstr>    2010 г.                  Переезд в новое здание библиотеки   </vt:lpstr>
      <vt:lpstr>Слайд 10</vt:lpstr>
      <vt:lpstr>2011 г. </vt:lpstr>
      <vt:lpstr>Слайд 12</vt:lpstr>
      <vt:lpstr>Расширение сервисных услуг в ИРБИС 64/128 Присоединение ТЭИ к СФУ</vt:lpstr>
      <vt:lpstr>Слайд 14</vt:lpstr>
      <vt:lpstr>2013 год </vt:lpstr>
      <vt:lpstr>Переход Торгово-экономического института на систему автоматизации библиотек (САБ) ИРБИС 64/128(Подготовка) </vt:lpstr>
      <vt:lpstr>Переход Торгово-экономического института на систему автоматизации библиотек (САБ) ИРБИС 64/128(Подготовка). </vt:lpstr>
      <vt:lpstr>Слайд 18</vt:lpstr>
      <vt:lpstr>Слайд 19</vt:lpstr>
    </vt:vector>
  </TitlesOfParts>
  <Company>SFU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РАБОТА  ТЕМА: ЭЛЕКТРОННАЯ КОЛЛЕКЦИЯ НАУЧНЫХ ТРУДОВ СФУ( 2003-2008 г.г.) </dc:title>
  <dc:creator>Сергиенко</dc:creator>
  <cp:lastModifiedBy>Оксана Э. Исмагилова</cp:lastModifiedBy>
  <cp:revision>1403</cp:revision>
  <dcterms:created xsi:type="dcterms:W3CDTF">2008-05-19T06:01:48Z</dcterms:created>
  <dcterms:modified xsi:type="dcterms:W3CDTF">2014-11-27T08:21:15Z</dcterms:modified>
</cp:coreProperties>
</file>