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1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4" r:id="rId6"/>
    <p:sldId id="270" r:id="rId7"/>
    <p:sldId id="275" r:id="rId8"/>
    <p:sldId id="276" r:id="rId9"/>
    <p:sldId id="272" r:id="rId10"/>
    <p:sldId id="259" r:id="rId11"/>
    <p:sldId id="260" r:id="rId12"/>
    <p:sldId id="278" r:id="rId13"/>
    <p:sldId id="279" r:id="rId14"/>
    <p:sldId id="28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2DD7CE-05FD-4AEF-9867-373BCF4118E7}">
          <p14:sldIdLst>
            <p14:sldId id="256"/>
            <p14:sldId id="267"/>
            <p14:sldId id="268"/>
            <p14:sldId id="269"/>
            <p14:sldId id="274"/>
            <p14:sldId id="270"/>
            <p14:sldId id="275"/>
            <p14:sldId id="276"/>
            <p14:sldId id="272"/>
            <p14:sldId id="259"/>
          </p14:sldIdLst>
        </p14:section>
        <p14:section name="Раздел без заголовка" id="{1CD23E39-1857-4C64-99D3-B19778D48B71}">
          <p14:sldIdLst>
            <p14:sldId id="260"/>
            <p14:sldId id="278"/>
            <p14:sldId id="279"/>
            <p14:sldId id="280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678" autoAdjust="0"/>
  </p:normalViewPr>
  <p:slideViewPr>
    <p:cSldViewPr snapToGrid="0">
      <p:cViewPr varScale="1">
        <p:scale>
          <a:sx n="84" d="100"/>
          <a:sy n="84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2A84-3F7C-42B6-A04F-B827BEAA89F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572D-09A0-47F7-8277-192CBA5F1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A1B0-862D-4909-A7DB-D8ADA062DFC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9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095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58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987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8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829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421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3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9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5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0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88B7711-B905-4633-B4D7-6F3A49A2E7D9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C235CF-BDA2-4E7E-8BBD-350479985E7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7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ACA1F-0B8D-49D5-ACF8-C2A3E1C01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Мобильные решения для Библиотек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050B8-6CB6-4746-8774-081CA5D7D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/>
              <a:t>Арноси Г. А.</a:t>
            </a:r>
          </a:p>
          <a:p>
            <a:pPr algn="l"/>
            <a:r>
              <a:rPr lang="ru-RU" dirty="0"/>
              <a:t>ГУНБ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0622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38D4-12A0-4A86-8F2E-6A24C905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6" y="152401"/>
            <a:ext cx="9905998" cy="1905000"/>
          </a:xfrm>
        </p:spPr>
        <p:txBody>
          <a:bodyPr/>
          <a:lstStyle/>
          <a:p>
            <a:r>
              <a:rPr lang="ru-RU" dirty="0"/>
              <a:t>Заказ ИЗДАНИЙ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FCBEEE6-A97B-46B9-A9AF-51268A401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134" y="-14370"/>
            <a:ext cx="3807974" cy="676973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1A3F57-5DB7-4D54-B287-419C2F37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08" y="0"/>
            <a:ext cx="3799892" cy="675536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664FE50B-2C91-4FFA-A6A0-FFB3E2A11083}"/>
              </a:ext>
            </a:extLst>
          </p:cNvPr>
          <p:cNvSpPr txBox="1">
            <a:spLocks/>
          </p:cNvSpPr>
          <p:nvPr/>
        </p:nvSpPr>
        <p:spPr>
          <a:xfrm>
            <a:off x="480060" y="1748791"/>
            <a:ext cx="3387265" cy="40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Автоматическая переадресация заказа издания из сводного каталога </a:t>
            </a:r>
            <a:r>
              <a:rPr lang="ru-RU"/>
              <a:t>на заказ издания-источника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05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192CA-1398-484E-B471-82A37648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17" y="177154"/>
            <a:ext cx="9905998" cy="1905000"/>
          </a:xfrm>
        </p:spPr>
        <p:txBody>
          <a:bodyPr/>
          <a:lstStyle/>
          <a:p>
            <a:r>
              <a:rPr lang="ru-RU" dirty="0"/>
              <a:t>Просмотр полнотекстовых документов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06AEDE-EE88-4B31-AE30-76957D66F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60" y="1992382"/>
            <a:ext cx="2637260" cy="46884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85DDD7-9660-4E28-8D51-5F307C17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16" y="1992382"/>
            <a:ext cx="2701828" cy="4803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2FAF37-1612-4E04-816C-D9B7D06C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127" y="1955366"/>
            <a:ext cx="2701828" cy="4803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FD3F8-DE93-475F-B142-00846CD6C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670" y="1992382"/>
            <a:ext cx="2637261" cy="4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83E5-C33D-4509-A81E-2B9BF21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3147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«Путеводитель по РБА 2017»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1FD5032-C3A9-4E71-BF7C-CEDDB0EEC135}"/>
              </a:ext>
            </a:extLst>
          </p:cNvPr>
          <p:cNvSpPr txBox="1">
            <a:spLocks/>
          </p:cNvSpPr>
          <p:nvPr/>
        </p:nvSpPr>
        <p:spPr>
          <a:xfrm>
            <a:off x="4452570" y="1916430"/>
            <a:ext cx="7739430" cy="322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9pPr>
          </a:lstStyle>
          <a:p>
            <a:r>
              <a:rPr lang="ru-RU" dirty="0"/>
              <a:t>Поиск по любым элементам описания мероприятий  проходивших в рамка  РБА 2017</a:t>
            </a:r>
          </a:p>
          <a:p>
            <a:r>
              <a:rPr lang="ru-RU" dirty="0"/>
              <a:t>Список авторов докладчиков</a:t>
            </a:r>
          </a:p>
          <a:p>
            <a:r>
              <a:rPr lang="ru-RU" dirty="0"/>
              <a:t>Список культурных мероприятий</a:t>
            </a:r>
          </a:p>
          <a:p>
            <a:r>
              <a:rPr lang="ru-RU" dirty="0"/>
              <a:t>Поиск маршрута для мероприятий проходящих в разных точках города</a:t>
            </a:r>
          </a:p>
          <a:p>
            <a:r>
              <a:rPr lang="ru-RU" dirty="0"/>
              <a:t>Планирование мероприятий в календарь смартфона</a:t>
            </a:r>
          </a:p>
          <a:p>
            <a:r>
              <a:rPr lang="ru-RU" dirty="0"/>
              <a:t>Приложение взаимодействует по протоколу HTTP c</a:t>
            </a:r>
            <a:r>
              <a:rPr lang="en-US" dirty="0"/>
              <a:t> </a:t>
            </a:r>
            <a:r>
              <a:rPr lang="ru-RU" dirty="0"/>
              <a:t>ИРБИС</a:t>
            </a:r>
            <a:r>
              <a:rPr lang="en-US" dirty="0"/>
              <a:t>64/128</a:t>
            </a:r>
            <a:endParaRPr lang="ru-RU" dirty="0"/>
          </a:p>
          <a:p>
            <a:r>
              <a:rPr lang="ru-RU" dirty="0"/>
              <a:t>Для навигации и построение маршрутов используется </a:t>
            </a:r>
            <a:r>
              <a:rPr lang="ru-RU" b="1" dirty="0"/>
              <a:t>API </a:t>
            </a:r>
            <a:r>
              <a:rPr lang="ru-RU" b="1" dirty="0" err="1"/>
              <a:t>Яндекс.Карт</a:t>
            </a:r>
            <a:r>
              <a:rPr lang="ru-RU" b="1" dirty="0"/>
              <a:t> — Технологии Яндекса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B7EB1D-4FE2-4992-B032-7A2EC50E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02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38D4-12A0-4A86-8F2E-6A24C905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90" y="845820"/>
            <a:ext cx="3670404" cy="1805941"/>
          </a:xfrm>
        </p:spPr>
        <p:txBody>
          <a:bodyPr/>
          <a:lstStyle/>
          <a:p>
            <a:r>
              <a:rPr lang="ru-RU" dirty="0"/>
              <a:t>Построение маршрута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64FE50B-2C91-4FFA-A6A0-FFB3E2A11083}"/>
              </a:ext>
            </a:extLst>
          </p:cNvPr>
          <p:cNvSpPr txBox="1">
            <a:spLocks/>
          </p:cNvSpPr>
          <p:nvPr/>
        </p:nvSpPr>
        <p:spPr>
          <a:xfrm>
            <a:off x="480060" y="1748791"/>
            <a:ext cx="3387265" cy="40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Полное описание мероприятия и маршрут до мероприятия от заданной точки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4C439-B1AB-4AD3-96B7-05478B5F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60" y="342900"/>
            <a:ext cx="3864768" cy="618362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716250-B91E-4E0E-B676-DDFC56F3A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4674" y="342900"/>
            <a:ext cx="3864768" cy="6183629"/>
          </a:xfrm>
        </p:spPr>
      </p:pic>
    </p:spTree>
    <p:extLst>
      <p:ext uri="{BB962C8B-B14F-4D97-AF65-F5344CB8AC3E}">
        <p14:creationId xmlns:p14="http://schemas.microsoft.com/office/powerpoint/2010/main" val="148240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38D4-12A0-4A86-8F2E-6A24C905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0"/>
            <a:ext cx="11007090" cy="1805941"/>
          </a:xfrm>
        </p:spPr>
        <p:txBody>
          <a:bodyPr/>
          <a:lstStyle/>
          <a:p>
            <a:r>
              <a:rPr lang="ru-RU" dirty="0"/>
              <a:t>Авторы докладов и Планирование мероприятия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64FE50B-2C91-4FFA-A6A0-FFB3E2A11083}"/>
              </a:ext>
            </a:extLst>
          </p:cNvPr>
          <p:cNvSpPr txBox="1">
            <a:spLocks/>
          </p:cNvSpPr>
          <p:nvPr/>
        </p:nvSpPr>
        <p:spPr>
          <a:xfrm>
            <a:off x="480060" y="1748791"/>
            <a:ext cx="3387265" cy="404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20B53-A268-440F-8C52-9B6240DB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4954"/>
            <a:ext cx="3006799" cy="53454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445C2B-66B6-4644-AC11-8AF93202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3" y="1424955"/>
            <a:ext cx="3006799" cy="53454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F2A701-3958-4E4B-AE11-872F3752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4957"/>
            <a:ext cx="3006799" cy="53454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1D5ECD-D67C-422B-8216-CB14E3BC5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556" y="1424954"/>
            <a:ext cx="3031444" cy="53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1BA44-544C-4137-ACDF-02482711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74A80-76A8-41EC-958E-E4B3D714E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arnosi@mail.ru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7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D68A-984F-487B-9709-68CB080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5" y="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</a:t>
            </a:r>
            <a:r>
              <a:rPr lang="en-US" cap="none" dirty="0" err="1"/>
              <a:t>e</a:t>
            </a:r>
            <a:r>
              <a:rPr lang="en-US" dirty="0" err="1"/>
              <a:t>RSL</a:t>
            </a:r>
            <a:r>
              <a:rPr lang="ru-RU" dirty="0"/>
              <a:t>»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179CCEDD-2B20-4923-AE5B-80F3A447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428" y="2562029"/>
            <a:ext cx="8861571" cy="3226375"/>
          </a:xfrm>
        </p:spPr>
        <p:txBody>
          <a:bodyPr/>
          <a:lstStyle/>
          <a:p>
            <a:r>
              <a:rPr lang="ru-RU" dirty="0"/>
              <a:t>Поиск по Электронному каталогу РГБ и ее электронным коллекциям</a:t>
            </a:r>
          </a:p>
          <a:p>
            <a:r>
              <a:rPr lang="ru-RU" dirty="0"/>
              <a:t>Просмотр полнотекстовых документов</a:t>
            </a:r>
          </a:p>
          <a:p>
            <a:r>
              <a:rPr lang="ru-RU" dirty="0"/>
              <a:t>Работа с закладками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24CDDD-4D71-4B97-8755-4B1813F9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" y="1409786"/>
            <a:ext cx="3185335" cy="56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D68A-984F-487B-9709-68CB080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5" y="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«Свердловская областная библиотека для детей и юношества»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F2676-03A9-4F8D-AF66-DF09147F6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082" r="12"/>
          <a:stretch/>
        </p:blipFill>
        <p:spPr>
          <a:xfrm>
            <a:off x="32988" y="1663960"/>
            <a:ext cx="3857140" cy="657808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7F30301-00BF-450F-82C4-C257F6736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810" y="1905000"/>
            <a:ext cx="8105190" cy="3226375"/>
          </a:xfrm>
        </p:spPr>
        <p:txBody>
          <a:bodyPr/>
          <a:lstStyle/>
          <a:p>
            <a:r>
              <a:rPr lang="ru-RU" dirty="0"/>
              <a:t>Поиск по Электронному каталогу Свердловской областной библиотеки для детей и молодежи</a:t>
            </a:r>
          </a:p>
          <a:p>
            <a:r>
              <a:rPr lang="ru-RU" dirty="0"/>
              <a:t>Бронирование изданий</a:t>
            </a:r>
          </a:p>
          <a:p>
            <a:r>
              <a:rPr lang="ru-RU" dirty="0"/>
              <a:t>Продление срока использования</a:t>
            </a:r>
          </a:p>
          <a:p>
            <a:r>
              <a:rPr lang="ru-RU" dirty="0"/>
              <a:t>Познакомится с новинками</a:t>
            </a:r>
          </a:p>
          <a:p>
            <a:r>
              <a:rPr lang="ru-RU" dirty="0"/>
              <a:t>Посмотреть афишу мероприятий</a:t>
            </a:r>
          </a:p>
          <a:p>
            <a:r>
              <a:rPr lang="ru-RU" dirty="0"/>
              <a:t>Скачать любую книгу из фонда «мобильной библиотеки»</a:t>
            </a:r>
          </a:p>
        </p:txBody>
      </p:sp>
    </p:spTree>
    <p:extLst>
      <p:ext uri="{BB962C8B-B14F-4D97-AF65-F5344CB8AC3E}">
        <p14:creationId xmlns:p14="http://schemas.microsoft.com/office/powerpoint/2010/main" val="329250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D68A-984F-487B-9709-68CB080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5" y="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«Электронная библиотека  </a:t>
            </a:r>
            <a:r>
              <a:rPr lang="ru-RU" dirty="0" err="1"/>
              <a:t>хакасии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AC887-8D74-4E86-8438-155DD61E9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2" r="496"/>
          <a:stretch/>
        </p:blipFill>
        <p:spPr>
          <a:xfrm>
            <a:off x="32988" y="1451707"/>
            <a:ext cx="3194665" cy="5513594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7BF1B20-B173-4DE6-9D25-6C01D939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810" y="1905000"/>
            <a:ext cx="8105190" cy="32263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Поиск по Электронному каталогу Национальной библиотеки имени Н.Г. </a:t>
            </a:r>
            <a:r>
              <a:rPr lang="ru-RU" dirty="0" err="1"/>
              <a:t>Доможакова</a:t>
            </a:r>
            <a:endParaRPr lang="ru-RU" dirty="0"/>
          </a:p>
          <a:p>
            <a:r>
              <a:rPr lang="ru-RU" dirty="0"/>
              <a:t>Виртуальная справочная служба</a:t>
            </a:r>
          </a:p>
          <a:p>
            <a:r>
              <a:rPr lang="ru-RU" dirty="0"/>
              <a:t>Удаленная регистрация</a:t>
            </a:r>
          </a:p>
          <a:p>
            <a:r>
              <a:rPr lang="ru-RU" dirty="0"/>
              <a:t>Посмотреть афишу мероприятий</a:t>
            </a:r>
          </a:p>
          <a:p>
            <a:r>
              <a:rPr lang="ru-RU" dirty="0"/>
              <a:t>карта библиотек Хакасии</a:t>
            </a:r>
          </a:p>
          <a:p>
            <a:r>
              <a:rPr lang="ru-RU" dirty="0"/>
              <a:t>Скачивание электронных копий оцифрованных изданий</a:t>
            </a:r>
          </a:p>
          <a:p>
            <a:r>
              <a:rPr lang="ru-RU" dirty="0"/>
              <a:t>Бронирование изданий</a:t>
            </a:r>
          </a:p>
          <a:p>
            <a:r>
              <a:rPr lang="ru-RU" dirty="0"/>
              <a:t>Продление срока пользования литературой</a:t>
            </a:r>
          </a:p>
        </p:txBody>
      </p:sp>
    </p:spTree>
    <p:extLst>
      <p:ext uri="{BB962C8B-B14F-4D97-AF65-F5344CB8AC3E}">
        <p14:creationId xmlns:p14="http://schemas.microsoft.com/office/powerpoint/2010/main" val="10868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D68A-984F-487B-9709-68CB080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5" y="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«Личный кабинет читателя </a:t>
            </a:r>
            <a:r>
              <a:rPr lang="ru-RU" dirty="0" err="1"/>
              <a:t>ГУнБ</a:t>
            </a:r>
            <a:r>
              <a:rPr lang="ru-RU" dirty="0"/>
              <a:t> КК»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20AE786-C378-434C-B53F-5685BC69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810" y="1905000"/>
            <a:ext cx="8105190" cy="32263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Поиск по Электронному каталогу ГУНБ Красноярского края</a:t>
            </a:r>
          </a:p>
          <a:p>
            <a:r>
              <a:rPr lang="ru-RU" dirty="0"/>
              <a:t>Виртуальная справочная служба</a:t>
            </a:r>
          </a:p>
          <a:p>
            <a:r>
              <a:rPr lang="ru-RU" dirty="0"/>
              <a:t>Скачивание электронных копий оцифрованных изданий</a:t>
            </a:r>
          </a:p>
          <a:p>
            <a:r>
              <a:rPr lang="ru-RU" dirty="0"/>
              <a:t>Бронирование изданий</a:t>
            </a:r>
          </a:p>
          <a:p>
            <a:r>
              <a:rPr lang="ru-RU" dirty="0"/>
              <a:t>Продление срока пользования литературой</a:t>
            </a:r>
          </a:p>
          <a:p>
            <a:r>
              <a:rPr lang="ru-RU" dirty="0"/>
              <a:t>Баланс и расчет штрафа за несвоевременный возврат литературы</a:t>
            </a:r>
          </a:p>
          <a:p>
            <a:r>
              <a:rPr lang="ru-RU" dirty="0"/>
              <a:t>Дневник чтения</a:t>
            </a:r>
          </a:p>
          <a:p>
            <a:r>
              <a:rPr lang="ru-RU" dirty="0"/>
              <a:t>Приложение взаимодействует по протоколу HTTP c Веб-Ирбис 64</a:t>
            </a:r>
          </a:p>
          <a:p>
            <a:endParaRPr lang="ru-RU" dirty="0"/>
          </a:p>
        </p:txBody>
      </p:sp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DB30A33B-8B3C-425A-8F9B-39984833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1" y="1511603"/>
            <a:ext cx="2790222" cy="53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D68A-984F-487B-9709-68CB080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95" y="1132265"/>
            <a:ext cx="9905998" cy="1905000"/>
          </a:xfrm>
        </p:spPr>
        <p:txBody>
          <a:bodyPr/>
          <a:lstStyle/>
          <a:p>
            <a:r>
              <a:rPr lang="ru-RU" dirty="0"/>
              <a:t>Издания на руках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20AE786-C378-434C-B53F-5685BC69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40" y="2446020"/>
            <a:ext cx="4428540" cy="3279715"/>
          </a:xfrm>
        </p:spPr>
        <p:txBody>
          <a:bodyPr>
            <a:normAutofit/>
          </a:bodyPr>
          <a:lstStyle/>
          <a:p>
            <a:r>
              <a:rPr lang="ru-RU" dirty="0"/>
              <a:t>Продления срока пользования литературой</a:t>
            </a:r>
          </a:p>
          <a:p>
            <a:r>
              <a:rPr lang="ru-RU" dirty="0"/>
              <a:t>Расчет штрафа за несвоевременный возврат изданий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5B58F-6645-47AC-8AF8-6D9A5F773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69" y="158661"/>
            <a:ext cx="3499179" cy="66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A20AE786-C378-434C-B53F-5685BC69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40" y="2446020"/>
            <a:ext cx="4428540" cy="3279715"/>
          </a:xfrm>
        </p:spPr>
        <p:txBody>
          <a:bodyPr>
            <a:normAutofit/>
          </a:bodyPr>
          <a:lstStyle/>
          <a:p>
            <a:r>
              <a:rPr lang="ru-RU" dirty="0"/>
              <a:t>Служба обратной связи «Вопрос-ответ»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EA062-58CD-464F-9764-EE44D0EAF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99" y="182880"/>
            <a:ext cx="3435273" cy="6576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1654A-25C5-4971-8026-C47A89C1D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97" y="182880"/>
            <a:ext cx="3435273" cy="657698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4824447-A792-4E8D-A8E4-D71877AA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0" y="998220"/>
            <a:ext cx="9905998" cy="1905000"/>
          </a:xfrm>
        </p:spPr>
        <p:txBody>
          <a:bodyPr/>
          <a:lstStyle/>
          <a:p>
            <a:r>
              <a:rPr lang="ru-RU" dirty="0"/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69779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A20AE786-C378-434C-B53F-5685BC69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40" y="2446020"/>
            <a:ext cx="4428540" cy="3279715"/>
          </a:xfrm>
        </p:spPr>
        <p:txBody>
          <a:bodyPr>
            <a:normAutofit/>
          </a:bodyPr>
          <a:lstStyle/>
          <a:p>
            <a:r>
              <a:rPr lang="ru-RU" dirty="0"/>
              <a:t>Служба обратной связи «Вопрос-ответ»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4824447-A792-4E8D-A8E4-D71877AA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0" y="998220"/>
            <a:ext cx="9905998" cy="1905000"/>
          </a:xfrm>
        </p:spPr>
        <p:txBody>
          <a:bodyPr/>
          <a:lstStyle/>
          <a:p>
            <a:r>
              <a:rPr lang="ru-RU" dirty="0"/>
              <a:t>Обратная связь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0A7B8B-C465-4CF8-8376-BE941244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225" y="0"/>
            <a:ext cx="385762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2C4B5-C740-4CC3-AF01-86F8FD4A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83E5-C33D-4509-A81E-2B9BF21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31470"/>
            <a:ext cx="9905998" cy="1905000"/>
          </a:xfrm>
        </p:spPr>
        <p:txBody>
          <a:bodyPr/>
          <a:lstStyle/>
          <a:p>
            <a:r>
              <a:rPr lang="ru-RU" dirty="0"/>
              <a:t>Мобильное приложение «ГПНТБ России»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8E24ADD-F94E-425E-8D3E-434FD81C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234440"/>
            <a:ext cx="3394709" cy="562356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1FD5032-C3A9-4E71-BF7C-CEDDB0EEC135}"/>
              </a:ext>
            </a:extLst>
          </p:cNvPr>
          <p:cNvSpPr txBox="1">
            <a:spLocks/>
          </p:cNvSpPr>
          <p:nvPr/>
        </p:nvSpPr>
        <p:spPr>
          <a:xfrm>
            <a:off x="4086810" y="1905000"/>
            <a:ext cx="8105190" cy="322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Поиск по сводному каталогу ресурсов ГПНТБ Росси в том числе по </a:t>
            </a:r>
            <a:r>
              <a:rPr lang="en-US" dirty="0"/>
              <a:t>IMAGE </a:t>
            </a:r>
            <a:r>
              <a:rPr lang="ru-RU" dirty="0"/>
              <a:t>каталогам</a:t>
            </a:r>
          </a:p>
          <a:p>
            <a:r>
              <a:rPr lang="ru-RU" dirty="0"/>
              <a:t>Заказа и бронирование изданий</a:t>
            </a:r>
          </a:p>
          <a:p>
            <a:r>
              <a:rPr lang="ru-RU" dirty="0"/>
              <a:t>Просмотр полнотекстовых изданий в том числе видео и аудио документов</a:t>
            </a:r>
          </a:p>
          <a:p>
            <a:r>
              <a:rPr lang="ru-RU" dirty="0"/>
              <a:t>История чтения</a:t>
            </a:r>
          </a:p>
          <a:p>
            <a:r>
              <a:rPr lang="ru-RU" dirty="0"/>
              <a:t>Приложение взаимодействует по протоколу HTTP c</a:t>
            </a:r>
            <a:r>
              <a:rPr lang="en-US" dirty="0"/>
              <a:t> </a:t>
            </a:r>
            <a:r>
              <a:rPr lang="ru-RU" dirty="0"/>
              <a:t>ИРБИС</a:t>
            </a:r>
            <a:r>
              <a:rPr lang="en-US" dirty="0"/>
              <a:t>64/128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2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2656</TotalTime>
  <Words>335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Сетка</vt:lpstr>
      <vt:lpstr>Мобильные решения для Библиотек</vt:lpstr>
      <vt:lpstr>Мобильное приложение «eRSL»</vt:lpstr>
      <vt:lpstr>Мобильное приложение «Свердловская областная библиотека для детей и юношества»</vt:lpstr>
      <vt:lpstr>Мобильное приложение «Электронная библиотека  хакасии»</vt:lpstr>
      <vt:lpstr>Мобильное приложение «Личный кабинет читателя ГУнБ КК»</vt:lpstr>
      <vt:lpstr>Издания на руках</vt:lpstr>
      <vt:lpstr>Обратная связь</vt:lpstr>
      <vt:lpstr>Обратная связь</vt:lpstr>
      <vt:lpstr>Мобильное приложение «ГПНТБ России»</vt:lpstr>
      <vt:lpstr>Заказ ИЗДАНИЙ</vt:lpstr>
      <vt:lpstr>Просмотр полнотекстовых документов</vt:lpstr>
      <vt:lpstr>Мобильное приложение «Путеводитель по РБА 2017»</vt:lpstr>
      <vt:lpstr>Построение маршрута</vt:lpstr>
      <vt:lpstr>Авторы докладов и Планирование мероприятия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для открытого архива ГПНТБ России</dc:title>
  <dc:creator>галина арноси</dc:creator>
  <cp:lastModifiedBy>галина арноси</cp:lastModifiedBy>
  <cp:revision>36</cp:revision>
  <dcterms:created xsi:type="dcterms:W3CDTF">2017-11-20T03:45:59Z</dcterms:created>
  <dcterms:modified xsi:type="dcterms:W3CDTF">2017-12-12T16:54:31Z</dcterms:modified>
</cp:coreProperties>
</file>