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302" r:id="rId3"/>
    <p:sldId id="295" r:id="rId4"/>
    <p:sldId id="296" r:id="rId5"/>
    <p:sldId id="304" r:id="rId6"/>
    <p:sldId id="287" r:id="rId7"/>
    <p:sldId id="303" r:id="rId8"/>
    <p:sldId id="305" r:id="rId9"/>
    <p:sldId id="297" r:id="rId10"/>
    <p:sldId id="298" r:id="rId11"/>
    <p:sldId id="299" r:id="rId12"/>
    <p:sldId id="300" r:id="rId13"/>
    <p:sldId id="301" r:id="rId14"/>
    <p:sldId id="29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1475" autoAdjust="0"/>
  </p:normalViewPr>
  <p:slideViewPr>
    <p:cSldViewPr snapToGrid="0">
      <p:cViewPr varScale="1">
        <p:scale>
          <a:sx n="70" d="100"/>
          <a:sy n="70" d="100"/>
        </p:scale>
        <p:origin x="13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0A49A-95AD-4FF0-93F9-759567FB7483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0CA13-0CAD-490C-B32C-77E23F6F3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069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Т.е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раньше преподаватель сам выискивал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новинки и рекомендовал студентам.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0CA13-0CAD-490C-B32C-77E23F6F351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368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0CA13-0CAD-490C-B32C-77E23F6F351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753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Информация о поисковых запросах за день берется из </a:t>
            </a:r>
            <a:r>
              <a:rPr lang="ru-RU" dirty="0" err="1"/>
              <a:t>бд</a:t>
            </a:r>
            <a:r>
              <a:rPr lang="ru-RU" dirty="0"/>
              <a:t> </a:t>
            </a:r>
            <a:r>
              <a:rPr lang="en-US" dirty="0"/>
              <a:t>LOGDB</a:t>
            </a:r>
          </a:p>
          <a:p>
            <a:r>
              <a:rPr lang="ru-RU" dirty="0"/>
              <a:t>Информация о наиболее</a:t>
            </a:r>
            <a:r>
              <a:rPr lang="ru-RU" baseline="0" dirty="0"/>
              <a:t> популярных запросов.  Хранится в служебной записи БД </a:t>
            </a:r>
            <a:r>
              <a:rPr lang="en-US" baseline="0" dirty="0"/>
              <a:t>RDR</a:t>
            </a:r>
          </a:p>
          <a:p>
            <a:endParaRPr lang="en-US" baseline="0" dirty="0"/>
          </a:p>
          <a:p>
            <a:r>
              <a:rPr lang="ru-RU" baseline="0" dirty="0"/>
              <a:t>Есть возможность сделать запрос постоянным подписаться на рассылку новинок по запросу и отписаться от рассылки по запросу. А так же посмотреть информацию о том на какие профили подписаны, являясь членом той или  группы.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0CA13-0CAD-490C-B32C-77E23F6F351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233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подсистема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ИРИ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(Избирательного Распространения Информации) появилась в  ИРБИС64  с 2011. предназначена для ведения постоянных запросов пользователей (профилей ИРИ поле 140 в записи читателя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бд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RDR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и выполнения на их основе (постоянных запросов) пакетных поисков в новых поступлениях баз данных ЭК с рассылкой результатов по электронной почте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0CA13-0CAD-490C-B32C-77E23F6F351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774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прикрепленные через поле 951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(Полный текст-Внешний объект)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полные тексты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могут быть доступны абоненту ИРИ через формируемые в формате ссылки. Для этого в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irbisb.ini  d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[MAIN] INI-файла АРМа Книговыдача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PATHTOCGIIRBIS=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который ДОЛЖЕН содержать путь к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-шлюзу ИРБИС (cgiirbis_64.exe) 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2014 версии можно еще задать заголовок и тело письма.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INI-файл секция [MAIN] введен параметр</a:t>
            </a:r>
          </a:p>
          <a:p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IriMailPft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определяющий имя формата (для БД RDR), в соответствии с которым формируется ТЕМА и ТЕЛО ПИСЬМА при рассылке результатов ИРИ. По умолчанию - пусто (т.е. соответствующие данные формируются жестко).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Формат должен иметь следующую структуру: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&lt;конструкция для формирования ТЕМЫ письма&gt;,/,&lt;конструкция для формирования ТЕЛА письма&gt;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Форматированию подвергается соответствующая запись читателя/абонента ИРИ.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формате можно использовать МОДЕЛЬНОЕ поле с меткой 1001, каждое повторение которого содержит два подполя: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А - имя файла с результатами рассылки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B - кол-во документов в соответствующей рассылке.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Формат МОЖЕТ СОДЕРЖАТЬ только HTML-конструкции (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т.е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RTF-формат не допускается).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0CA13-0CAD-490C-B32C-77E23F6F351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704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Отбор пользователей может осуществляться по любому предусмотренному виду поиска (см. область словаря основного интерфейса АРМа), в том числе: ПОЛЬЗОВАТЕЛИ ИРИ и ПРОФИЛИ ИРИ стандартные.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0CA13-0CAD-490C-B32C-77E23F6F351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155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Интерфейс состоит из области управления (главное меню и соответствующие инструментальные кнопки) 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рабочей области, разделенной на две части: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отображается список профилей ИРИ текущего пользователя,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результаты обслуживания (рассылки) по текущему профилю. 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Предлагаются следующие режимы работы: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ВЫПОЛНИТЬ – РАССЫЛКА ИНДИВИДУАЛЬНАЯ. </a:t>
            </a:r>
          </a:p>
          <a:p>
            <a:pPr lvl="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выполнения поиска по всем активным профилям текущего пользователя. </a:t>
            </a:r>
          </a:p>
          <a:p>
            <a:pPr lvl="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ВЫПОЛНИТЬ – РАССЫЛКА ГРУППОВАЯ. Режим доступен только в случае, когда через основной интерфейс АРМа Книговыдача отобрано несколько (больше одного) пользователя – их количество указывается на панели инструментов. В результате выполнения режима осуществляется обслуживание по всем активным профилям отобранных пользователей. </a:t>
            </a:r>
          </a:p>
          <a:p>
            <a:pPr lvl="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Режим выполняется в соответствии с установленными опциями (см. ниже режим СЕРВИС – НАСТРОЙКА). По завершению режима выдается протокол. Собственно результаты поиска сохраняются в файлах и (если это определено в настройках) рассылаются по электронной почте пользователям;</a:t>
            </a:r>
          </a:p>
          <a:p>
            <a:pPr lvl="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Режим корректировка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КОРРЕКТИРОВАТЬ ПРОФИЛЬ. 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ДОБАВИТЬ ПРОФИЛЬ. Предназначен для формирования нового профиля ИРИ текущего пользователя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УДАЛИТЬ ПРОФИЛЬ. Предназначен для удаления текущего или группы выделенных профилей пользователя. 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КОРРЕКТИРОВКА – УДАЛИТЬ СВЕДЕНИЯ О РАССЫЛКАХ. Предназначен для удаления текущих или группы выделенных сведений о рассылках (правый список). Режим выполняется с подтверждением;</a:t>
            </a:r>
          </a:p>
          <a:p>
            <a:pPr lvl="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Режим СЕРВИС</a:t>
            </a:r>
          </a:p>
          <a:p>
            <a:pPr lvl="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«ЧИСТКА» и РЕОРГАНИЗАЦИЯ.  Предназначен для глобальных удалений сведений о рассылках.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Необходимо отметить, что все сведения о рассылках сохраняются в специальной БД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IRI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и служат только для получения статистических данных подсистемы ИРИ (см. ниже.)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НАСТРОЙКА.  Предназначен для установки опций, определяющих выполнение режимов ИНДИВИДУАЛЬНАЯ РАССЫЛКА и ГРУППОВАЯ РАССЫЛКА</a:t>
            </a:r>
          </a:p>
          <a:p>
            <a:pPr lvl="1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УЧИТЫВАТЬ ДАТЫ ПРИ РАССЫЛКЕ. Если данная опция отключена, поиск (рассылка) выполняется без учета даты новых поступлений, т.е. по всей БД ЭК.  Если опция включена, поиск выполняется в зависимости от положения связанного (расположенного ниже) переключателя:</a:t>
            </a:r>
          </a:p>
          <a:p>
            <a:pPr lvl="2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переключатель находится в положении УЧИТЫВАТЬ ДАТУ ПОСЛЕДНЕЙ РАССЫЛКИ, то поиск (рассылка) выполняется только в том случае, если со дня последней рассылки прошло (дней) не менее, чем период обслуживания. Собственно поиск выполняется среди изданий, поступивших в ЭК после даты последней рассылки, но не ранее, чем 31 день (месяц) назад;</a:t>
            </a:r>
          </a:p>
          <a:p>
            <a:pPr lvl="2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переключатель находится в положении НЕ УЧИТЫВАТЬ ДАТУ ПОСЛЕДНЕЙ РАССЫЛКИ, то поиск (рассылка) выполняется среди изданий, поступивших в ЭК в течение последних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дней, где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равно периоду обслуживания.</a:t>
            </a:r>
          </a:p>
          <a:p>
            <a:r>
              <a:rPr lang="ru-RU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Примечания: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Дата поступления изданий определяется на основании инверсии (словаря) с префиксом, который задается параметром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DBNPREFINPUTDATE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секции [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-файла АРМа Книговыдача (по умолчанию –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DP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=).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В случае учета даты поступления изданий (опция  УЧИТЫВАТЬ ДАТЫ ПРИ РАССЫЛКЕ включена) в поиске не участвуют издания, поступившие за текущий день.</a:t>
            </a:r>
          </a:p>
          <a:p>
            <a:pPr lvl="1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НАПРАВЛЯТЬ РАССЫЛКУ ПО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MAIL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Если опция отключена, то результаты поиска только сохраняются в файлах (то же самое, разумеется, происходит, если пользователь не имеет электронной почты);</a:t>
            </a:r>
          </a:p>
          <a:p>
            <a:pPr lvl="1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СОХРАНЯТЬ СВЕДЕНИЯ О РАССЫЛКАХ.  Если опция отключена, то сведения о рассылках не сохраняются в БД статистики ИРИ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IRI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0CA13-0CAD-490C-B32C-77E23F6F351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216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описания каждого профиля ИРИ предлагаются следующие элементы (подполя):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статус профиля. Принимает два значения: 1 – Активный (означает, что по данному профилю ведется обслуживание); 0 – Неактивный (означает, что по данному профилю обслуживание приостановлено). Элемент обязательный;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код профиля. Произвольный код (возможно, порядковый номер), однозначно определяющий (идентифицирующий) профиль ИРИ в рамках конкретного пользователя. Элемент обязательный;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описание профиля на естественном языке;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формулировка профиля ИРИ на языке запросов ИРБИС. Элемент обязательный. Для ввода может использоваться список (справочник) постоянных запросов, формируемый в АРМе Каталогизатор;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формулировке профиля ИРИ НЕЛЬЗЯ использовать конструкцию ПОСЛЕДОВАТЕЛЬНОГО ПОИСКА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периодичность обслуживания. Определяет периодичность (в днях) проведения поисков по данному профилю (рассылок). Задается в виде целого числа в диапазоне 1-31. По умолчанию – 1;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дата последнего обслуживания (рассылки). Формируется АВТОМАТИЧЕСКИ – в виде ГГГГММДД;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дата создания профиля – в виде ГГГГММДД. Элемент необязательный;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ответственное лицо (сформировавшее профиль). Элемент необязательный;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список БД. Перечень имен баз данных ЭК (разделенных запятой), по которым необходимо выполнять поиск (рассылку) по данному профилю. По умолчанию – используются все БД ЭК, доступные в АРМе Книговыдача;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имя табличной формы. Определяет табличную форму для результатов поиска (рассылки). есть возможность указывать в качестве формы представления результатов поиска/рассылки имя формата;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тип профиля. Произвольная типология профилей. Элемент необязательный. Для ввода предлагается заготовка справочника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iri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mnu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0CA13-0CAD-490C-B32C-77E23F6F351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746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0CA13-0CAD-490C-B32C-77E23F6F351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532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006680"/>
            <a:ext cx="8825658" cy="1245201"/>
          </a:xfrm>
        </p:spPr>
        <p:txBody>
          <a:bodyPr/>
          <a:lstStyle/>
          <a:p>
            <a:r>
              <a:rPr lang="ru-RU" sz="3600" dirty="0"/>
              <a:t>Подсистемы «ИРИ» в АРМ «Книговыдача». Зачем это нужно?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77785" y="5574459"/>
            <a:ext cx="8825658" cy="861420"/>
          </a:xfrm>
        </p:spPr>
        <p:txBody>
          <a:bodyPr>
            <a:normAutofit/>
          </a:bodyPr>
          <a:lstStyle/>
          <a:p>
            <a:r>
              <a:rPr lang="ru-RU" dirty="0"/>
              <a:t>Арноси Г. а. </a:t>
            </a:r>
          </a:p>
          <a:p>
            <a:r>
              <a:rPr lang="ru-RU" dirty="0"/>
              <a:t>ГУНБ Красноярского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3580423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53D2C-997D-4184-86EB-550B3C152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17" y="452718"/>
            <a:ext cx="9846118" cy="972831"/>
          </a:xfrm>
        </p:spPr>
        <p:txBody>
          <a:bodyPr/>
          <a:lstStyle/>
          <a:p>
            <a:r>
              <a:rPr lang="ru-RU" dirty="0"/>
              <a:t>Первичная настройка подсистемы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D6CDF5C-3C95-42B0-A1A6-559C42D012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785" y="1684769"/>
            <a:ext cx="7445422" cy="5048984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EF2FC3D-0C09-4E02-9B4F-65FD00DD439C}"/>
              </a:ext>
            </a:extLst>
          </p:cNvPr>
          <p:cNvSpPr/>
          <p:nvPr/>
        </p:nvSpPr>
        <p:spPr>
          <a:xfrm>
            <a:off x="204716" y="4244688"/>
            <a:ext cx="7087362" cy="30025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AC58D4F-9458-4E2E-8F6F-1E0AFBFD1AA1}"/>
              </a:ext>
            </a:extLst>
          </p:cNvPr>
          <p:cNvSpPr/>
          <p:nvPr/>
        </p:nvSpPr>
        <p:spPr>
          <a:xfrm>
            <a:off x="213815" y="4696925"/>
            <a:ext cx="7087362" cy="476306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195B91-81AD-435A-A9CF-23B85B7B802F}"/>
              </a:ext>
            </a:extLst>
          </p:cNvPr>
          <p:cNvSpPr txBox="1"/>
          <p:nvPr/>
        </p:nvSpPr>
        <p:spPr>
          <a:xfrm>
            <a:off x="7600874" y="1468207"/>
            <a:ext cx="4750349" cy="5267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ru-RU" sz="2400" b="1" dirty="0">
                <a:latin typeface="+mj-lt"/>
                <a:ea typeface="+mj-ea"/>
                <a:cs typeface="+mj-cs"/>
              </a:rPr>
              <a:t>Секция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ini</a:t>
            </a:r>
            <a:r>
              <a:rPr lang="en-US" sz="2400" b="1" dirty="0">
                <a:latin typeface="+mj-lt"/>
                <a:ea typeface="+mj-ea"/>
                <a:cs typeface="+mj-cs"/>
              </a:rPr>
              <a:t> </a:t>
            </a:r>
            <a:r>
              <a:rPr lang="ru-RU" sz="2400" b="1" dirty="0">
                <a:latin typeface="+mj-lt"/>
                <a:ea typeface="+mj-ea"/>
                <a:cs typeface="+mj-cs"/>
              </a:rPr>
              <a:t>файла </a:t>
            </a:r>
            <a:r>
              <a:rPr lang="en-US" sz="2400" b="1" dirty="0">
                <a:latin typeface="+mj-lt"/>
                <a:ea typeface="+mj-ea"/>
                <a:cs typeface="+mj-cs"/>
              </a:rPr>
              <a:t> -</a:t>
            </a:r>
            <a:r>
              <a:rPr lang="ru-RU" sz="2400" b="1" dirty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>
                <a:latin typeface="+mj-lt"/>
                <a:ea typeface="+mj-ea"/>
                <a:cs typeface="+mj-cs"/>
              </a:rPr>
              <a:t>Main</a:t>
            </a:r>
            <a:endParaRPr lang="ru-RU" sz="24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endParaRPr lang="ru-RU" sz="1900" dirty="0">
              <a:latin typeface="+mj-lt"/>
              <a:ea typeface="+mj-ea"/>
              <a:cs typeface="+mj-cs"/>
            </a:endParaRPr>
          </a:p>
          <a:p>
            <a:pPr marL="342900" indent="-3429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900" dirty="0" err="1">
                <a:latin typeface="+mj-lt"/>
                <a:ea typeface="+mj-ea"/>
                <a:cs typeface="+mj-cs"/>
              </a:rPr>
              <a:t>MAilHost</a:t>
            </a:r>
            <a:r>
              <a:rPr lang="en-US" sz="1900" dirty="0">
                <a:latin typeface="+mj-lt"/>
                <a:ea typeface="+mj-ea"/>
                <a:cs typeface="+mj-cs"/>
              </a:rPr>
              <a:t>  - </a:t>
            </a:r>
            <a:r>
              <a:rPr lang="ru-RU" sz="1900" dirty="0">
                <a:latin typeface="+mj-lt"/>
                <a:ea typeface="+mj-ea"/>
                <a:cs typeface="+mj-cs"/>
              </a:rPr>
              <a:t>адрес почтового сервера</a:t>
            </a:r>
          </a:p>
          <a:p>
            <a:pPr marL="342900" indent="-3429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900" dirty="0" err="1">
                <a:latin typeface="+mj-lt"/>
                <a:ea typeface="+mj-ea"/>
                <a:cs typeface="+mj-cs"/>
              </a:rPr>
              <a:t>MailFrom</a:t>
            </a:r>
            <a:r>
              <a:rPr lang="en-US" sz="1900" dirty="0">
                <a:latin typeface="+mj-lt"/>
                <a:ea typeface="+mj-ea"/>
                <a:cs typeface="+mj-cs"/>
              </a:rPr>
              <a:t> - </a:t>
            </a:r>
            <a:r>
              <a:rPr lang="ru-RU" sz="1900" dirty="0">
                <a:latin typeface="+mj-lt"/>
                <a:ea typeface="+mj-ea"/>
                <a:cs typeface="+mj-cs"/>
              </a:rPr>
              <a:t>Имя отправителя</a:t>
            </a:r>
          </a:p>
          <a:p>
            <a:pPr marL="342900" indent="-3429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900" dirty="0" err="1">
                <a:latin typeface="+mj-lt"/>
                <a:ea typeface="+mj-ea"/>
                <a:cs typeface="+mj-cs"/>
              </a:rPr>
              <a:t>MailFromAdress</a:t>
            </a:r>
            <a:r>
              <a:rPr lang="en-US" sz="1900" dirty="0">
                <a:latin typeface="+mj-lt"/>
                <a:ea typeface="+mj-ea"/>
                <a:cs typeface="+mj-cs"/>
              </a:rPr>
              <a:t> – email </a:t>
            </a:r>
            <a:r>
              <a:rPr lang="ru-RU" sz="1900" dirty="0">
                <a:latin typeface="+mj-lt"/>
                <a:ea typeface="+mj-ea"/>
                <a:cs typeface="+mj-cs"/>
              </a:rPr>
              <a:t>отправителя</a:t>
            </a:r>
          </a:p>
          <a:p>
            <a:pPr marL="342900" indent="-3429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2000" dirty="0" err="1"/>
              <a:t>IriMailPft</a:t>
            </a:r>
            <a:r>
              <a:rPr lang="ru-RU" sz="2000" dirty="0"/>
              <a:t> - имя формата для формирования темы и тела письма</a:t>
            </a:r>
          </a:p>
          <a:p>
            <a:pPr marL="342900" indent="-3429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2000" dirty="0"/>
              <a:t>PATHTOCGIIRBIS – путь к веб шлюзу (для формирования ссылок к записи каталога и </a:t>
            </a:r>
            <a:r>
              <a:rPr lang="ru-RU" sz="2000" dirty="0" err="1"/>
              <a:t>полнотекста</a:t>
            </a:r>
            <a:r>
              <a:rPr lang="ru-RU" sz="2000" dirty="0"/>
              <a:t>)</a:t>
            </a:r>
          </a:p>
          <a:p>
            <a:pPr marL="342900" indent="-3429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/>
              <a:t>DBNPREFINPUTDATE</a:t>
            </a:r>
            <a:r>
              <a:rPr lang="ru-RU" sz="2000" dirty="0"/>
              <a:t> по умолчанию – </a:t>
            </a:r>
            <a:r>
              <a:rPr lang="en-US" sz="2000" dirty="0"/>
              <a:t>DP</a:t>
            </a:r>
            <a:r>
              <a:rPr lang="ru-RU" sz="2000" dirty="0"/>
              <a:t>=</a:t>
            </a:r>
          </a:p>
          <a:p>
            <a:pPr marL="342900" indent="-3429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ru-RU" sz="19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5C486EBB-0822-42E4-84C5-CC863104EEB0}"/>
              </a:ext>
            </a:extLst>
          </p:cNvPr>
          <p:cNvSpPr/>
          <p:nvPr/>
        </p:nvSpPr>
        <p:spPr>
          <a:xfrm>
            <a:off x="204716" y="5801524"/>
            <a:ext cx="7087362" cy="30025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251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Отбор пользователей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48702" b="12957"/>
          <a:stretch/>
        </p:blipFill>
        <p:spPr>
          <a:xfrm>
            <a:off x="148030" y="1152983"/>
            <a:ext cx="6921509" cy="636155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r="73650" b="76366"/>
          <a:stretch/>
        </p:blipFill>
        <p:spPr>
          <a:xfrm>
            <a:off x="7201020" y="1152983"/>
            <a:ext cx="5699628" cy="2875517"/>
          </a:xfrm>
          <a:prstGeom prst="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3A960AB1-5614-4C91-8985-EE65CE7503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0082" b="74710"/>
          <a:stretch/>
        </p:blipFill>
        <p:spPr>
          <a:xfrm>
            <a:off x="7201020" y="4124389"/>
            <a:ext cx="7129824" cy="339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30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Интерфейс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A0C8AC5-C3D9-4EA5-BFD8-C8394AD82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34" y="1387912"/>
            <a:ext cx="11762285" cy="776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38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0BD0383-10BF-4FD0-88FE-BBD15ECB3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3BAD9A-6AD4-4718-B344-1FE633F817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3" t="20298" r="6857" b="2686"/>
          <a:stretch/>
        </p:blipFill>
        <p:spPr>
          <a:xfrm>
            <a:off x="382137" y="960665"/>
            <a:ext cx="9534494" cy="6211502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160754F-BF01-439C-89BF-DC83C8C5D026}"/>
              </a:ext>
            </a:extLst>
          </p:cNvPr>
          <p:cNvSpPr txBox="1">
            <a:spLocks/>
          </p:cNvSpPr>
          <p:nvPr/>
        </p:nvSpPr>
        <p:spPr>
          <a:xfrm>
            <a:off x="511908" y="127447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Профили ИРИ</a:t>
            </a:r>
          </a:p>
        </p:txBody>
      </p:sp>
    </p:spTree>
    <p:extLst>
      <p:ext uri="{BB962C8B-B14F-4D97-AF65-F5344CB8AC3E}">
        <p14:creationId xmlns:p14="http://schemas.microsoft.com/office/powerpoint/2010/main" val="2257841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Спасибо за внимание!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arnosi@kraslib.ru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303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D3650A-8895-41E3-A6BC-AA95EF7EE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Стандартные функции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12AE92-B248-44EC-B793-4C08C1AA4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352364"/>
          </a:xfrm>
        </p:spPr>
        <p:txBody>
          <a:bodyPr/>
          <a:lstStyle/>
          <a:p>
            <a:r>
              <a:rPr lang="en-US" dirty="0"/>
              <a:t>Email </a:t>
            </a:r>
            <a:r>
              <a:rPr lang="ru-RU" dirty="0"/>
              <a:t>оповещение пользователя или группы пользователей о поступлении новых изданий по интересующим темам сформированных при помощи сотрудника библиотеки</a:t>
            </a:r>
            <a:r>
              <a:rPr lang="en-US" dirty="0"/>
              <a:t>. </a:t>
            </a:r>
            <a:r>
              <a:rPr lang="ru-RU" dirty="0"/>
              <a:t>С вложенном в письмо списком этих изданий </a:t>
            </a:r>
          </a:p>
          <a:p>
            <a:r>
              <a:rPr lang="ru-RU" dirty="0"/>
              <a:t>НО списки на новинки по теме формируются  НЕ ЗАВИСИМО от наличия у пользователя электронного адреса, т.е.</a:t>
            </a:r>
          </a:p>
          <a:p>
            <a:pPr marL="0" indent="0">
              <a:buNone/>
            </a:pPr>
            <a:r>
              <a:rPr lang="ru-RU" dirty="0"/>
              <a:t>Можно просто формировать список новых изданий по теме и записать например на флэш-носитель или распечатать и выдать пользователю. Все сформированные списки сохраняются в папке </a:t>
            </a:r>
            <a:r>
              <a:rPr lang="en-US" dirty="0"/>
              <a:t>IRBISWRK</a:t>
            </a:r>
            <a:endParaRPr lang="ru-RU" dirty="0"/>
          </a:p>
          <a:p>
            <a:r>
              <a:rPr lang="ru-RU" dirty="0"/>
              <a:t>Списки могут формироваться как в </a:t>
            </a:r>
            <a:r>
              <a:rPr lang="en-US" dirty="0"/>
              <a:t>HTML </a:t>
            </a:r>
            <a:r>
              <a:rPr lang="ru-RU" dirty="0"/>
              <a:t>формате , так и в </a:t>
            </a:r>
            <a:r>
              <a:rPr lang="en-US" dirty="0"/>
              <a:t>RTF</a:t>
            </a:r>
          </a:p>
          <a:p>
            <a:r>
              <a:rPr lang="ru-RU" dirty="0"/>
              <a:t>Есть статистика работы с рассылками. СМ. БД </a:t>
            </a:r>
            <a:r>
              <a:rPr lang="en-US" dirty="0"/>
              <a:t>IRI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1159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 еще можно использовать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842" y="1201004"/>
            <a:ext cx="10631606" cy="5656996"/>
          </a:xfrm>
        </p:spPr>
        <p:txBody>
          <a:bodyPr>
            <a:normAutofit/>
          </a:bodyPr>
          <a:lstStyle/>
          <a:p>
            <a:r>
              <a:rPr lang="ru-RU" sz="2100" dirty="0"/>
              <a:t>Для оповещения </a:t>
            </a:r>
            <a:r>
              <a:rPr lang="ru-RU" dirty="0"/>
              <a:t>пользователей о наличии задолженных ими изданий</a:t>
            </a:r>
            <a:endParaRPr lang="en-US" dirty="0"/>
          </a:p>
          <a:p>
            <a:r>
              <a:rPr lang="ru-RU" dirty="0"/>
              <a:t>Для оповещения пользователей и предстоящих мероприятиях</a:t>
            </a:r>
          </a:p>
          <a:p>
            <a:r>
              <a:rPr lang="ru-RU" dirty="0"/>
              <a:t>Непосредственно для постоянного хранения  интересующих поисковых запросов</a:t>
            </a:r>
          </a:p>
          <a:p>
            <a:r>
              <a:rPr lang="ru-RU" dirty="0"/>
              <a:t>Для оперативного  информирования групп студентов , по</a:t>
            </a:r>
            <a:r>
              <a:rPr lang="en-US" dirty="0"/>
              <a:t> </a:t>
            </a:r>
            <a:r>
              <a:rPr lang="ru-RU" dirty="0"/>
              <a:t>теме  заданной преподавателем. Т.е. преподаватель совместно с сотрудником библиотеки  формирует профили подписки по читаемой им дисциплине для той или иной группы студентов в зависимости от направления специальности </a:t>
            </a:r>
            <a:endParaRPr lang="en-US" dirty="0"/>
          </a:p>
          <a:p>
            <a:r>
              <a:rPr lang="ru-RU" dirty="0"/>
              <a:t>Для оповещения преподавателей о поступлении книг по читаемой дисциплине заказанных им ранее для  обеспечения учебного процесса</a:t>
            </a:r>
          </a:p>
          <a:p>
            <a:r>
              <a:rPr lang="ru-RU" dirty="0"/>
              <a:t>Для оповещения о юбилеях событий по календарю знаменательных дат</a:t>
            </a:r>
          </a:p>
          <a:p>
            <a:r>
              <a:rPr lang="ru-RU" dirty="0"/>
              <a:t>Для рассылки информации о проведении опросов.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139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87034DE-80A8-4258-B629-B419C36360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576" r="33395" b="56483"/>
          <a:stretch/>
        </p:blipFill>
        <p:spPr>
          <a:xfrm>
            <a:off x="138845" y="2194442"/>
            <a:ext cx="8120418" cy="21904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845" y="793912"/>
            <a:ext cx="11600597" cy="1400530"/>
          </a:xfrm>
        </p:spPr>
        <p:txBody>
          <a:bodyPr/>
          <a:lstStyle/>
          <a:p>
            <a:r>
              <a:rPr lang="ru-RU" sz="4800" dirty="0"/>
              <a:t>Оповещения </a:t>
            </a:r>
            <a:r>
              <a:rPr lang="ru-RU" dirty="0"/>
              <a:t>пользователей о наличии задолженных ими изданий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r="16484" b="71653"/>
          <a:stretch/>
        </p:blipFill>
        <p:spPr>
          <a:xfrm>
            <a:off x="138845" y="4487771"/>
            <a:ext cx="11914309" cy="21904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92E6CD-28E0-4C23-8762-37AB325A8BA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507" t="15124" r="11679" b="34562"/>
          <a:stretch/>
        </p:blipFill>
        <p:spPr>
          <a:xfrm>
            <a:off x="4026090" y="2613547"/>
            <a:ext cx="7902054" cy="345054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087636C-226B-4E18-9ED3-F05A53FD46D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493" t="56716" r="54328" b="21195"/>
          <a:stretch/>
        </p:blipFill>
        <p:spPr>
          <a:xfrm>
            <a:off x="138845" y="3186812"/>
            <a:ext cx="885081" cy="119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354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183" y="452718"/>
            <a:ext cx="10358650" cy="1400530"/>
          </a:xfrm>
        </p:spPr>
        <p:txBody>
          <a:bodyPr/>
          <a:lstStyle/>
          <a:p>
            <a:r>
              <a:rPr lang="ru-RU" dirty="0"/>
              <a:t>Для оповещения пользователей о предстоящих мероприятиях и акциях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469210-3D52-407D-962F-030D159F9A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95" t="24080" r="19179" b="21990"/>
          <a:stretch/>
        </p:blipFill>
        <p:spPr>
          <a:xfrm>
            <a:off x="109182" y="1853248"/>
            <a:ext cx="7001302" cy="369854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684CD7-6EB1-4CAB-BBB2-9571B098D9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4" t="10317" r="30615" b="43203"/>
          <a:stretch/>
        </p:blipFill>
        <p:spPr>
          <a:xfrm>
            <a:off x="3825922" y="3664424"/>
            <a:ext cx="8366078" cy="319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06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Информационное обслуживание в личном кабинете</a:t>
            </a: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0348" r="2292" b="3700"/>
          <a:stretch/>
        </p:blipFill>
        <p:spPr>
          <a:xfrm>
            <a:off x="0" y="1853248"/>
            <a:ext cx="9703322" cy="4801413"/>
          </a:xfrm>
          <a:prstGeom prst="rect">
            <a:avLst/>
          </a:prstGeom>
        </p:spPr>
      </p:pic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4"/>
          <a:srcRect t="12456" r="3347"/>
          <a:stretch/>
        </p:blipFill>
        <p:spPr>
          <a:xfrm>
            <a:off x="3401375" y="2996557"/>
            <a:ext cx="8899807" cy="436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06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Информирование студентов по теме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316" r="1008"/>
          <a:stretch/>
        </p:blipFill>
        <p:spPr>
          <a:xfrm>
            <a:off x="182086" y="1853248"/>
            <a:ext cx="10344081" cy="4906370"/>
          </a:xfrm>
        </p:spPr>
      </p:pic>
    </p:spTree>
    <p:extLst>
      <p:ext uri="{BB962C8B-B14F-4D97-AF65-F5344CB8AC3E}">
        <p14:creationId xmlns:p14="http://schemas.microsoft.com/office/powerpoint/2010/main" val="3478758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1D544-4D1B-42DA-A7C4-2AC692371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Рассылка информации о проведении опросов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5C38053-1498-48CB-9F4D-DF3BD42AD3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087" t="25241" r="11692" b="4499"/>
          <a:stretch/>
        </p:blipFill>
        <p:spPr>
          <a:xfrm>
            <a:off x="150125" y="1955041"/>
            <a:ext cx="5494504" cy="338123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A3F149-CD11-490A-891A-F0913C7C90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01" r="26791" b="52637"/>
          <a:stretch/>
        </p:blipFill>
        <p:spPr>
          <a:xfrm>
            <a:off x="2442949" y="3831691"/>
            <a:ext cx="9266829" cy="290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51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1D2C0B8A-0807-48AD-8980-371B3BAEE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Подсистема ИРИ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ED39C4-298C-4FC8-9111-A819C4080D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68" t="10150" r="2393" b="25373"/>
          <a:stretch/>
        </p:blipFill>
        <p:spPr>
          <a:xfrm>
            <a:off x="543010" y="1302380"/>
            <a:ext cx="11511749" cy="6354014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63C473EA-37B8-4D6C-B1F9-C6721B6C5BEC}"/>
              </a:ext>
            </a:extLst>
          </p:cNvPr>
          <p:cNvSpPr/>
          <p:nvPr/>
        </p:nvSpPr>
        <p:spPr>
          <a:xfrm>
            <a:off x="11600598" y="1419366"/>
            <a:ext cx="454162" cy="43388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97879A-CC0A-4218-B14E-89EF626D9046}"/>
              </a:ext>
            </a:extLst>
          </p:cNvPr>
          <p:cNvSpPr txBox="1"/>
          <p:nvPr/>
        </p:nvSpPr>
        <p:spPr>
          <a:xfrm>
            <a:off x="6933063" y="2511188"/>
            <a:ext cx="2920621" cy="369332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Подсистема ИРИ</a:t>
            </a: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FEF2CE43-3A73-4D94-85A1-3BA2EC0525D2}"/>
              </a:ext>
            </a:extLst>
          </p:cNvPr>
          <p:cNvSpPr/>
          <p:nvPr/>
        </p:nvSpPr>
        <p:spPr>
          <a:xfrm rot="20460211">
            <a:off x="9978887" y="2081167"/>
            <a:ext cx="1434208" cy="20209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1531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1981</TotalTime>
  <Words>1401</Words>
  <Application>Microsoft Office PowerPoint</Application>
  <PresentationFormat>Широкоэкранный</PresentationFormat>
  <Paragraphs>126</Paragraphs>
  <Slides>14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Ион</vt:lpstr>
      <vt:lpstr>Подсистемы «ИРИ» в АРМ «Книговыдача». Зачем это нужно?</vt:lpstr>
      <vt:lpstr>Стандартные функции</vt:lpstr>
      <vt:lpstr>Как  еще можно использовать</vt:lpstr>
      <vt:lpstr>Оповещения пользователей о наличии задолженных ими изданий</vt:lpstr>
      <vt:lpstr>Для оповещения пользователей о предстоящих мероприятиях и акциях</vt:lpstr>
      <vt:lpstr>Информационное обслуживание в личном кабинете</vt:lpstr>
      <vt:lpstr>Информирование студентов по теме</vt:lpstr>
      <vt:lpstr>Рассылка информации о проведении опросов </vt:lpstr>
      <vt:lpstr>Подсистема ИРИ</vt:lpstr>
      <vt:lpstr>Первичная настройка подсистемы</vt:lpstr>
      <vt:lpstr>Отбор пользователей</vt:lpstr>
      <vt:lpstr>Интерфейс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- ирбис</dc:title>
  <dc:creator>галина арноси</dc:creator>
  <cp:lastModifiedBy>галина арноси</cp:lastModifiedBy>
  <cp:revision>108</cp:revision>
  <dcterms:created xsi:type="dcterms:W3CDTF">2015-12-09T14:50:46Z</dcterms:created>
  <dcterms:modified xsi:type="dcterms:W3CDTF">2017-12-12T19:23:35Z</dcterms:modified>
</cp:coreProperties>
</file>