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74" r:id="rId6"/>
    <p:sldId id="276" r:id="rId7"/>
    <p:sldId id="273" r:id="rId8"/>
    <p:sldId id="271" r:id="rId9"/>
    <p:sldId id="277" r:id="rId10"/>
    <p:sldId id="272" r:id="rId11"/>
    <p:sldId id="269" r:id="rId12"/>
    <p:sldId id="270" r:id="rId13"/>
    <p:sldId id="263" r:id="rId14"/>
    <p:sldId id="262" r:id="rId15"/>
    <p:sldId id="264" r:id="rId16"/>
    <p:sldId id="265" r:id="rId17"/>
    <p:sldId id="266" r:id="rId18"/>
    <p:sldId id="267" r:id="rId19"/>
    <p:sldId id="275" r:id="rId20"/>
    <p:sldId id="268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975" autoAdjust="0"/>
    <p:restoredTop sz="94660"/>
  </p:normalViewPr>
  <p:slideViewPr>
    <p:cSldViewPr snapToGrid="0">
      <p:cViewPr varScale="1">
        <p:scale>
          <a:sx n="77" d="100"/>
          <a:sy n="77" d="100"/>
        </p:scale>
        <p:origin x="-50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24F6B2-622E-4CB0-AA6C-786C2F763D72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7EAE2B-D749-4BBD-A244-49D7998B93BB}">
      <dgm:prSet phldrT="[Текст]" custT="1"/>
      <dgm:spPr/>
      <dgm:t>
        <a:bodyPr/>
        <a:lstStyle/>
        <a:p>
          <a:r>
            <a:rPr lang="ru-RU" sz="2000" dirty="0" smtClean="0"/>
            <a:t>Распространение </a:t>
          </a:r>
          <a:endParaRPr lang="ru-RU" sz="2000" dirty="0"/>
        </a:p>
      </dgm:t>
    </dgm:pt>
    <dgm:pt modelId="{DC079D5B-166E-423E-AE57-5591A784034D}" type="parTrans" cxnId="{46F2A9D4-0FF1-4170-8CFE-9D67365DA68C}">
      <dgm:prSet/>
      <dgm:spPr/>
      <dgm:t>
        <a:bodyPr/>
        <a:lstStyle/>
        <a:p>
          <a:endParaRPr lang="ru-RU"/>
        </a:p>
      </dgm:t>
    </dgm:pt>
    <dgm:pt modelId="{8C65EEC2-2C8D-40F9-BA6D-92AAD0B8CC66}" type="sibTrans" cxnId="{46F2A9D4-0FF1-4170-8CFE-9D67365DA68C}">
      <dgm:prSet/>
      <dgm:spPr/>
      <dgm:t>
        <a:bodyPr/>
        <a:lstStyle/>
        <a:p>
          <a:endParaRPr lang="ru-RU"/>
        </a:p>
      </dgm:t>
    </dgm:pt>
    <dgm:pt modelId="{7E1FAB6F-C9A7-40EA-8F9A-BFFA1C88DFDC}">
      <dgm:prSet phldrT="[Текст]" custT="1"/>
      <dgm:spPr/>
      <dgm:t>
        <a:bodyPr/>
        <a:lstStyle/>
        <a:p>
          <a:r>
            <a:rPr lang="ru-RU" sz="2000" dirty="0" smtClean="0"/>
            <a:t>Чтение</a:t>
          </a:r>
          <a:endParaRPr lang="ru-RU" sz="2000" dirty="0"/>
        </a:p>
      </dgm:t>
    </dgm:pt>
    <dgm:pt modelId="{83C11E99-C817-4D53-B63C-6BB3E54CF6F3}" type="parTrans" cxnId="{56161682-F622-4E26-8AB0-D31293C64930}">
      <dgm:prSet/>
      <dgm:spPr/>
      <dgm:t>
        <a:bodyPr/>
        <a:lstStyle/>
        <a:p>
          <a:endParaRPr lang="ru-RU"/>
        </a:p>
      </dgm:t>
    </dgm:pt>
    <dgm:pt modelId="{76DF4B60-E699-4723-8A74-F32112F513C5}" type="sibTrans" cxnId="{56161682-F622-4E26-8AB0-D31293C64930}">
      <dgm:prSet/>
      <dgm:spPr/>
      <dgm:t>
        <a:bodyPr/>
        <a:lstStyle/>
        <a:p>
          <a:endParaRPr lang="ru-RU"/>
        </a:p>
      </dgm:t>
    </dgm:pt>
    <dgm:pt modelId="{8A226B5E-76EC-4C42-B999-27E27252557A}">
      <dgm:prSet phldrT="[Текст]" custT="1"/>
      <dgm:spPr/>
      <dgm:t>
        <a:bodyPr/>
        <a:lstStyle/>
        <a:p>
          <a:r>
            <a:rPr lang="ru-RU" sz="2000" dirty="0" smtClean="0"/>
            <a:t>Написание</a:t>
          </a:r>
          <a:endParaRPr lang="ru-RU" sz="2000" dirty="0"/>
        </a:p>
      </dgm:t>
    </dgm:pt>
    <dgm:pt modelId="{3D6102AC-57A2-4398-86C1-2C138579C65A}" type="parTrans" cxnId="{ADE14247-EF90-422A-AA47-BB6AD783E241}">
      <dgm:prSet/>
      <dgm:spPr/>
      <dgm:t>
        <a:bodyPr/>
        <a:lstStyle/>
        <a:p>
          <a:endParaRPr lang="ru-RU"/>
        </a:p>
      </dgm:t>
    </dgm:pt>
    <dgm:pt modelId="{583CCB19-1491-4272-B041-422083C4D3A1}" type="sibTrans" cxnId="{ADE14247-EF90-422A-AA47-BB6AD783E241}">
      <dgm:prSet/>
      <dgm:spPr/>
      <dgm:t>
        <a:bodyPr/>
        <a:lstStyle/>
        <a:p>
          <a:endParaRPr lang="ru-RU"/>
        </a:p>
      </dgm:t>
    </dgm:pt>
    <dgm:pt modelId="{273BAE62-8643-4558-AFFA-6A95974C9D08}">
      <dgm:prSet phldrT="[Текст]" custT="1"/>
      <dgm:spPr/>
      <dgm:t>
        <a:bodyPr/>
        <a:lstStyle/>
        <a:p>
          <a:r>
            <a:rPr lang="ru-RU" sz="2000" dirty="0" smtClean="0"/>
            <a:t>Опубликование</a:t>
          </a:r>
          <a:endParaRPr lang="ru-RU" sz="2000" dirty="0"/>
        </a:p>
      </dgm:t>
    </dgm:pt>
    <dgm:pt modelId="{971A1ADD-DA90-4108-BDEE-3269850E3E63}" type="parTrans" cxnId="{E611FD68-7AD6-4093-AEC3-8BC406A82C5D}">
      <dgm:prSet/>
      <dgm:spPr/>
      <dgm:t>
        <a:bodyPr/>
        <a:lstStyle/>
        <a:p>
          <a:endParaRPr lang="ru-RU"/>
        </a:p>
      </dgm:t>
    </dgm:pt>
    <dgm:pt modelId="{E84A47CD-A4CE-4A04-926E-35C0AA824875}" type="sibTrans" cxnId="{E611FD68-7AD6-4093-AEC3-8BC406A82C5D}">
      <dgm:prSet/>
      <dgm:spPr/>
      <dgm:t>
        <a:bodyPr/>
        <a:lstStyle/>
        <a:p>
          <a:endParaRPr lang="ru-RU"/>
        </a:p>
      </dgm:t>
    </dgm:pt>
    <dgm:pt modelId="{1A970176-5C06-4F9B-88CC-DB38089DEB92}" type="pres">
      <dgm:prSet presAssocID="{CF24F6B2-622E-4CB0-AA6C-786C2F763D7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0A0608-7893-4371-99CA-FFA09F3C7DF8}" type="pres">
      <dgm:prSet presAssocID="{CF24F6B2-622E-4CB0-AA6C-786C2F763D72}" presName="children" presStyleCnt="0"/>
      <dgm:spPr/>
    </dgm:pt>
    <dgm:pt modelId="{BADE8E41-1FB1-4C1F-B1ED-07F84C5E24C2}" type="pres">
      <dgm:prSet presAssocID="{CF24F6B2-622E-4CB0-AA6C-786C2F763D72}" presName="childPlaceholder" presStyleCnt="0"/>
      <dgm:spPr/>
    </dgm:pt>
    <dgm:pt modelId="{9AE4BF11-C9B6-4A40-851A-1AF6C6A54979}" type="pres">
      <dgm:prSet presAssocID="{CF24F6B2-622E-4CB0-AA6C-786C2F763D72}" presName="circle" presStyleCnt="0"/>
      <dgm:spPr/>
    </dgm:pt>
    <dgm:pt modelId="{C0506242-9616-406A-A47C-845483750B0E}" type="pres">
      <dgm:prSet presAssocID="{CF24F6B2-622E-4CB0-AA6C-786C2F763D72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E9D50-B73E-4C2C-A7A4-A93DEC627712}" type="pres">
      <dgm:prSet presAssocID="{CF24F6B2-622E-4CB0-AA6C-786C2F763D72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7FCA8F-AAC2-4473-9301-A183B07F289D}" type="pres">
      <dgm:prSet presAssocID="{CF24F6B2-622E-4CB0-AA6C-786C2F763D72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23754B-DCC1-41D1-844B-499A64CAEC0A}" type="pres">
      <dgm:prSet presAssocID="{CF24F6B2-622E-4CB0-AA6C-786C2F763D72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B26A2-4C97-46E8-AC79-565EF657D7EE}" type="pres">
      <dgm:prSet presAssocID="{CF24F6B2-622E-4CB0-AA6C-786C2F763D72}" presName="quadrantPlaceholder" presStyleCnt="0"/>
      <dgm:spPr/>
    </dgm:pt>
    <dgm:pt modelId="{466E2EF6-EABE-4AE8-832E-D65BC1207E14}" type="pres">
      <dgm:prSet presAssocID="{CF24F6B2-622E-4CB0-AA6C-786C2F763D72}" presName="center1" presStyleLbl="fgShp" presStyleIdx="0" presStyleCnt="2"/>
      <dgm:spPr/>
    </dgm:pt>
    <dgm:pt modelId="{CDCA80CA-91F5-495C-8817-5D87632D2BEC}" type="pres">
      <dgm:prSet presAssocID="{CF24F6B2-622E-4CB0-AA6C-786C2F763D72}" presName="center2" presStyleLbl="fgShp" presStyleIdx="1" presStyleCnt="2"/>
      <dgm:spPr/>
    </dgm:pt>
  </dgm:ptLst>
  <dgm:cxnLst>
    <dgm:cxn modelId="{56161682-F622-4E26-8AB0-D31293C64930}" srcId="{CF24F6B2-622E-4CB0-AA6C-786C2F763D72}" destId="{7E1FAB6F-C9A7-40EA-8F9A-BFFA1C88DFDC}" srcOrd="1" destOrd="0" parTransId="{83C11E99-C817-4D53-B63C-6BB3E54CF6F3}" sibTransId="{76DF4B60-E699-4723-8A74-F32112F513C5}"/>
    <dgm:cxn modelId="{46F2A9D4-0FF1-4170-8CFE-9D67365DA68C}" srcId="{CF24F6B2-622E-4CB0-AA6C-786C2F763D72}" destId="{137EAE2B-D749-4BBD-A244-49D7998B93BB}" srcOrd="0" destOrd="0" parTransId="{DC079D5B-166E-423E-AE57-5591A784034D}" sibTransId="{8C65EEC2-2C8D-40F9-BA6D-92AAD0B8CC66}"/>
    <dgm:cxn modelId="{AD857020-98EA-4180-82EE-B85734317A25}" type="presOf" srcId="{7E1FAB6F-C9A7-40EA-8F9A-BFFA1C88DFDC}" destId="{070E9D50-B73E-4C2C-A7A4-A93DEC627712}" srcOrd="0" destOrd="0" presId="urn:microsoft.com/office/officeart/2005/8/layout/cycle4#1"/>
    <dgm:cxn modelId="{E611FD68-7AD6-4093-AEC3-8BC406A82C5D}" srcId="{CF24F6B2-622E-4CB0-AA6C-786C2F763D72}" destId="{273BAE62-8643-4558-AFFA-6A95974C9D08}" srcOrd="3" destOrd="0" parTransId="{971A1ADD-DA90-4108-BDEE-3269850E3E63}" sibTransId="{E84A47CD-A4CE-4A04-926E-35C0AA824875}"/>
    <dgm:cxn modelId="{D3CC0C36-FC95-4175-B122-E72E1B0D9E71}" type="presOf" srcId="{137EAE2B-D749-4BBD-A244-49D7998B93BB}" destId="{C0506242-9616-406A-A47C-845483750B0E}" srcOrd="0" destOrd="0" presId="urn:microsoft.com/office/officeart/2005/8/layout/cycle4#1"/>
    <dgm:cxn modelId="{09447A3E-81DF-4394-BB92-7130C03F9F55}" type="presOf" srcId="{273BAE62-8643-4558-AFFA-6A95974C9D08}" destId="{2D23754B-DCC1-41D1-844B-499A64CAEC0A}" srcOrd="0" destOrd="0" presId="urn:microsoft.com/office/officeart/2005/8/layout/cycle4#1"/>
    <dgm:cxn modelId="{25CAFEA5-6938-4D37-9286-D0EA94B6436D}" type="presOf" srcId="{CF24F6B2-622E-4CB0-AA6C-786C2F763D72}" destId="{1A970176-5C06-4F9B-88CC-DB38089DEB92}" srcOrd="0" destOrd="0" presId="urn:microsoft.com/office/officeart/2005/8/layout/cycle4#1"/>
    <dgm:cxn modelId="{ADE14247-EF90-422A-AA47-BB6AD783E241}" srcId="{CF24F6B2-622E-4CB0-AA6C-786C2F763D72}" destId="{8A226B5E-76EC-4C42-B999-27E27252557A}" srcOrd="2" destOrd="0" parTransId="{3D6102AC-57A2-4398-86C1-2C138579C65A}" sibTransId="{583CCB19-1491-4272-B041-422083C4D3A1}"/>
    <dgm:cxn modelId="{0EE29A5B-1285-43E2-91B0-1FBEE4F983A6}" type="presOf" srcId="{8A226B5E-76EC-4C42-B999-27E27252557A}" destId="{B27FCA8F-AAC2-4473-9301-A183B07F289D}" srcOrd="0" destOrd="0" presId="urn:microsoft.com/office/officeart/2005/8/layout/cycle4#1"/>
    <dgm:cxn modelId="{B8565B05-55A9-43A0-9675-9BEEBFB2093C}" type="presParOf" srcId="{1A970176-5C06-4F9B-88CC-DB38089DEB92}" destId="{C90A0608-7893-4371-99CA-FFA09F3C7DF8}" srcOrd="0" destOrd="0" presId="urn:microsoft.com/office/officeart/2005/8/layout/cycle4#1"/>
    <dgm:cxn modelId="{336CB4A5-1E25-4ED0-850F-74DA37260ACA}" type="presParOf" srcId="{C90A0608-7893-4371-99CA-FFA09F3C7DF8}" destId="{BADE8E41-1FB1-4C1F-B1ED-07F84C5E24C2}" srcOrd="0" destOrd="0" presId="urn:microsoft.com/office/officeart/2005/8/layout/cycle4#1"/>
    <dgm:cxn modelId="{AA40C9AC-EDE7-4276-9692-038DCE108467}" type="presParOf" srcId="{1A970176-5C06-4F9B-88CC-DB38089DEB92}" destId="{9AE4BF11-C9B6-4A40-851A-1AF6C6A54979}" srcOrd="1" destOrd="0" presId="urn:microsoft.com/office/officeart/2005/8/layout/cycle4#1"/>
    <dgm:cxn modelId="{E5C2DED1-4EA7-46A6-AF60-B087ACEA4FC4}" type="presParOf" srcId="{9AE4BF11-C9B6-4A40-851A-1AF6C6A54979}" destId="{C0506242-9616-406A-A47C-845483750B0E}" srcOrd="0" destOrd="0" presId="urn:microsoft.com/office/officeart/2005/8/layout/cycle4#1"/>
    <dgm:cxn modelId="{81C118E4-D7B0-4205-8B6D-BD7F919BF448}" type="presParOf" srcId="{9AE4BF11-C9B6-4A40-851A-1AF6C6A54979}" destId="{070E9D50-B73E-4C2C-A7A4-A93DEC627712}" srcOrd="1" destOrd="0" presId="urn:microsoft.com/office/officeart/2005/8/layout/cycle4#1"/>
    <dgm:cxn modelId="{35C39CC1-1473-46BD-9346-86A858F73C93}" type="presParOf" srcId="{9AE4BF11-C9B6-4A40-851A-1AF6C6A54979}" destId="{B27FCA8F-AAC2-4473-9301-A183B07F289D}" srcOrd="2" destOrd="0" presId="urn:microsoft.com/office/officeart/2005/8/layout/cycle4#1"/>
    <dgm:cxn modelId="{05174308-EFE1-42A1-9280-841B118066BF}" type="presParOf" srcId="{9AE4BF11-C9B6-4A40-851A-1AF6C6A54979}" destId="{2D23754B-DCC1-41D1-844B-499A64CAEC0A}" srcOrd="3" destOrd="0" presId="urn:microsoft.com/office/officeart/2005/8/layout/cycle4#1"/>
    <dgm:cxn modelId="{AA18B36B-6893-4485-B6A6-0CF6B06FCEEB}" type="presParOf" srcId="{9AE4BF11-C9B6-4A40-851A-1AF6C6A54979}" destId="{9C7B26A2-4C97-46E8-AC79-565EF657D7EE}" srcOrd="4" destOrd="0" presId="urn:microsoft.com/office/officeart/2005/8/layout/cycle4#1"/>
    <dgm:cxn modelId="{E394FAA1-5DAC-4B1F-B52D-4876C6E264E8}" type="presParOf" srcId="{1A970176-5C06-4F9B-88CC-DB38089DEB92}" destId="{466E2EF6-EABE-4AE8-832E-D65BC1207E14}" srcOrd="2" destOrd="0" presId="urn:microsoft.com/office/officeart/2005/8/layout/cycle4#1"/>
    <dgm:cxn modelId="{9A1B92D7-E854-4267-ABBB-45089FDF23FF}" type="presParOf" srcId="{1A970176-5C06-4F9B-88CC-DB38089DEB92}" destId="{CDCA80CA-91F5-495C-8817-5D87632D2BEC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06242-9616-406A-A47C-845483750B0E}">
      <dsp:nvSpPr>
        <dsp:cNvPr id="0" name=""/>
        <dsp:cNvSpPr/>
      </dsp:nvSpPr>
      <dsp:spPr>
        <a:xfrm>
          <a:off x="1645083" y="277842"/>
          <a:ext cx="2110630" cy="211063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Распространение </a:t>
          </a:r>
          <a:endParaRPr lang="ru-RU" sz="2000" kern="1200" dirty="0"/>
        </a:p>
      </dsp:txBody>
      <dsp:txXfrm>
        <a:off x="2263272" y="896031"/>
        <a:ext cx="1492441" cy="1492441"/>
      </dsp:txXfrm>
    </dsp:sp>
    <dsp:sp modelId="{070E9D50-B73E-4C2C-A7A4-A93DEC627712}">
      <dsp:nvSpPr>
        <dsp:cNvPr id="0" name=""/>
        <dsp:cNvSpPr/>
      </dsp:nvSpPr>
      <dsp:spPr>
        <a:xfrm rot="5400000">
          <a:off x="3853202" y="277842"/>
          <a:ext cx="2110630" cy="211063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Чтение</a:t>
          </a:r>
          <a:endParaRPr lang="ru-RU" sz="2000" kern="1200" dirty="0"/>
        </a:p>
      </dsp:txBody>
      <dsp:txXfrm rot="-5400000">
        <a:off x="3853202" y="896031"/>
        <a:ext cx="1492441" cy="1492441"/>
      </dsp:txXfrm>
    </dsp:sp>
    <dsp:sp modelId="{B27FCA8F-AAC2-4473-9301-A183B07F289D}">
      <dsp:nvSpPr>
        <dsp:cNvPr id="0" name=""/>
        <dsp:cNvSpPr/>
      </dsp:nvSpPr>
      <dsp:spPr>
        <a:xfrm rot="10800000">
          <a:off x="3853202" y="2485961"/>
          <a:ext cx="2110630" cy="211063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Написание</a:t>
          </a:r>
          <a:endParaRPr lang="ru-RU" sz="2000" kern="1200" dirty="0"/>
        </a:p>
      </dsp:txBody>
      <dsp:txXfrm rot="10800000">
        <a:off x="3853202" y="2485961"/>
        <a:ext cx="1492441" cy="1492441"/>
      </dsp:txXfrm>
    </dsp:sp>
    <dsp:sp modelId="{2D23754B-DCC1-41D1-844B-499A64CAEC0A}">
      <dsp:nvSpPr>
        <dsp:cNvPr id="0" name=""/>
        <dsp:cNvSpPr/>
      </dsp:nvSpPr>
      <dsp:spPr>
        <a:xfrm rot="16200000">
          <a:off x="1645083" y="2485961"/>
          <a:ext cx="2110630" cy="211063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Опубликование</a:t>
          </a:r>
          <a:endParaRPr lang="ru-RU" sz="2000" kern="1200" dirty="0"/>
        </a:p>
      </dsp:txBody>
      <dsp:txXfrm rot="5400000">
        <a:off x="2263272" y="2485961"/>
        <a:ext cx="1492441" cy="1492441"/>
      </dsp:txXfrm>
    </dsp:sp>
    <dsp:sp modelId="{466E2EF6-EABE-4AE8-832E-D65BC1207E14}">
      <dsp:nvSpPr>
        <dsp:cNvPr id="0" name=""/>
        <dsp:cNvSpPr/>
      </dsp:nvSpPr>
      <dsp:spPr>
        <a:xfrm>
          <a:off x="3440094" y="1998518"/>
          <a:ext cx="728728" cy="63367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CA80CA-91F5-495C-8817-5D87632D2BEC}">
      <dsp:nvSpPr>
        <dsp:cNvPr id="0" name=""/>
        <dsp:cNvSpPr/>
      </dsp:nvSpPr>
      <dsp:spPr>
        <a:xfrm rot="10800000">
          <a:off x="3440094" y="2242240"/>
          <a:ext cx="728728" cy="63367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967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92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117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475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245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975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147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903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317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222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71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9CA6E-CAF4-4A6D-BD30-4100A5A79746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C8F9E-F30E-4E81-83F2-B68F61BCEB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42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viu.tsu.ru/" TargetMode="External"/><Relationship Id="rId2" Type="http://schemas.openxmlformats.org/officeDocument/2006/relationships/hyperlink" Target="http://ts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cteq.tsu.ru/" TargetMode="External"/><Relationship Id="rId4" Type="http://schemas.openxmlformats.org/officeDocument/2006/relationships/hyperlink" Target="http://lib.tsu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77659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Стратегии увеличения публикационной активности авторов ТГУ: вызовы и перспективы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572280"/>
            <a:ext cx="9144000" cy="1655762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Т.В. Полежаева, </a:t>
            </a: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директор Центра содействия </a:t>
            </a: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публикационной активности ТГУ,</a:t>
            </a: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библиограф НБ ТГУ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8" y="215154"/>
            <a:ext cx="2055796" cy="1024460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3012141" y="4417639"/>
            <a:ext cx="6152766" cy="2689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51596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Публикации ТГУ в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Web of Science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Объект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353" y="1825625"/>
            <a:ext cx="9825318" cy="395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48315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6100" y="271508"/>
            <a:ext cx="7348818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Где публикуются авторы ТГУ?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82825"/>
            <a:ext cx="10515600" cy="258012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50 % статей опубликовано в журналах 1-2 квартили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51 % в зарубежных журналы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61377" y="1597071"/>
            <a:ext cx="11276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22848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0459" y="365125"/>
            <a:ext cx="8803341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Количество публикаций в «хищных» журналах: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61802"/>
            <a:ext cx="10515600" cy="4351338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2014 г. – 13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2015 г. - 4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88" y="365125"/>
            <a:ext cx="2314471" cy="1153365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31767" y="1726897"/>
            <a:ext cx="11054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62643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869" y="271508"/>
            <a:ext cx="8704811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Цикл исследовательской деятельности: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04503675"/>
              </p:ext>
            </p:extLst>
          </p:nvPr>
        </p:nvGraphicFramePr>
        <p:xfrm>
          <a:off x="2354579" y="1856724"/>
          <a:ext cx="7608917" cy="4874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31767" y="1726897"/>
            <a:ext cx="11054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82681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0250" y="365125"/>
            <a:ext cx="5878484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Чтение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74759"/>
            <a:ext cx="10515600" cy="3344891"/>
          </a:xfrm>
        </p:spPr>
        <p:txBody>
          <a:bodyPr/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Предоставление доступа к научной информации, формирование «портфеля исследователя»</a:t>
            </a:r>
          </a:p>
          <a:p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«Месяц электронных ресурсов»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79" y="365125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532015" y="1690688"/>
            <a:ext cx="11006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66269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383982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Написание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9585" y="2108257"/>
            <a:ext cx="10515600" cy="435133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Помощь в оформлении (электронные библиографические менеджеры)</a:t>
            </a:r>
          </a:p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Академическое письмо и перевод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15142" y="1512916"/>
            <a:ext cx="10740043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05897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Публикация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Подбор журнала, проверка его наличия в базе, уточнение показателей журналов 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61377" y="1551398"/>
            <a:ext cx="11343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55454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0685" y="270481"/>
            <a:ext cx="9648306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Распространение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результатов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Работа в базах данных цитирования (корректировка описаний)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Электронная библиотека ТГУ (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репозиторий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Распространение результатов в научных социальных сетях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PR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EurikaAlert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532015" y="1596044"/>
            <a:ext cx="11255432" cy="16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72941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176" y="215153"/>
            <a:ext cx="7913024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Комплексные решения от НБ ТГУ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Исследовательский зал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Сайт, рубрика «Исследователям»</a:t>
            </a:r>
          </a:p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Кампусный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курс «7 шагов к хорошему исследованию»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48887" y="1546167"/>
            <a:ext cx="11188931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cs629419.vk.me/v629419896/31c90/XbHmM16538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680" y="3470739"/>
            <a:ext cx="3367554" cy="252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s629419.vk.me/v629419896/31cb8/_bP_Wwpaoq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8920" y="3356699"/>
            <a:ext cx="3671660" cy="2753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5079" y="4001294"/>
            <a:ext cx="4156942" cy="2590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5295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Полезные ссылки: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http://tsu.ru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http://viu.tsu.ru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http://lib.tsu.ru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http://cteq.tsu.ru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448887" y="1546167"/>
            <a:ext cx="11188931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8294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2685" y="271508"/>
            <a:ext cx="6626629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Задачи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1856" y="2694081"/>
            <a:ext cx="10515600" cy="435133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Увеличение количества публикаций</a:t>
            </a:r>
          </a:p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Увеличение количества цитирований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65513" y="1597071"/>
            <a:ext cx="108882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346305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4702" y="2443306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внимание!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130" y="298280"/>
            <a:ext cx="2314471" cy="1153365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527070" y="4141231"/>
            <a:ext cx="6849687" cy="8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3046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6100" y="271508"/>
            <a:ext cx="6019800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Кто публикуется в ТГУ?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Научные проекты: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59 лабораторий по направлениям: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Математика, механика, информатика и науки о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системах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Физика и науки о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космосе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Химия и науки о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материалах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Инженерные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науки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Биология и науки о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жизни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Фундаментальные исследования для медицины,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психология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Науки о Земле и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экология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Гуманитарные науки,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искусство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Социальные науки</a:t>
            </a:r>
            <a:endParaRPr lang="en-US" sz="1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42 инициативных проекта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15 проектов по Сибири</a:t>
            </a:r>
          </a:p>
          <a:p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Госзадание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61377" y="1597071"/>
            <a:ext cx="11276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7744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5848" y="271508"/>
            <a:ext cx="7408025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Как организован процесс?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11180442"/>
              </p:ext>
            </p:extLst>
          </p:nvPr>
        </p:nvGraphicFramePr>
        <p:xfrm>
          <a:off x="764770" y="2191384"/>
          <a:ext cx="10589030" cy="3739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4515">
                  <a:extLst>
                    <a:ext uri="{9D8B030D-6E8A-4147-A177-3AD203B41FA5}">
                      <a16:colId xmlns="" xmlns:a16="http://schemas.microsoft.com/office/drawing/2014/main" val="2294351699"/>
                    </a:ext>
                  </a:extLst>
                </a:gridCol>
                <a:gridCol w="5294515">
                  <a:extLst>
                    <a:ext uri="{9D8B030D-6E8A-4147-A177-3AD203B41FA5}">
                      <a16:colId xmlns="" xmlns:a16="http://schemas.microsoft.com/office/drawing/2014/main" val="3582824849"/>
                    </a:ext>
                  </a:extLst>
                </a:gridCol>
              </a:tblGrid>
              <a:tr h="749974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Исследователи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Администраторы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55335581"/>
                  </a:ext>
                </a:extLst>
              </a:tr>
              <a:tr h="74997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Планирование показателей (</a:t>
                      </a:r>
                      <a:r>
                        <a:rPr lang="ru-RU" sz="2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ТЗ научных проектов)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0304139"/>
                  </a:ext>
                </a:extLst>
              </a:tr>
              <a:tr h="749974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Выполнение</a:t>
                      </a:r>
                      <a:r>
                        <a:rPr lang="ru-RU" sz="2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показателей в течение года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Мониторинг выполнения</a:t>
                      </a:r>
                      <a:r>
                        <a:rPr lang="ru-RU" sz="2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показателей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81545341"/>
                  </a:ext>
                </a:extLst>
              </a:tr>
              <a:tr h="1294475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Отчет</a:t>
                      </a:r>
                      <a:r>
                        <a:rPr lang="ru-RU" sz="2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о выполнении показателей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Прием отчетов и решения о дальнейшем финансировании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41382358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261377" y="1424873"/>
            <a:ext cx="113598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7931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3111" y="215153"/>
            <a:ext cx="8898082" cy="1325563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Количество совместных публикаций с РАН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76548962"/>
              </p:ext>
            </p:extLst>
          </p:nvPr>
        </p:nvGraphicFramePr>
        <p:xfrm>
          <a:off x="617676" y="2254827"/>
          <a:ext cx="10647218" cy="272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68291"/>
                <a:gridCol w="1465680"/>
                <a:gridCol w="1661983"/>
                <a:gridCol w="1451264"/>
              </a:tblGrid>
              <a:tr h="544296"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Кол-во публ (всего)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347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863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1557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 - из них с академиками / % от общего числа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129 / 37%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355 / 41 %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782 / 50%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Цитирование публ (всего): 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1312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2237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1227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 - из них с академиками / % от общего числа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552 / 42%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1243 / 56 %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614 / 50%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261377" y="1518392"/>
            <a:ext cx="113598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53015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5848" y="387156"/>
            <a:ext cx="9116291" cy="130343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Количество совместных публикаций с иностранными учеными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365028"/>
            <a:ext cx="2314471" cy="1153365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261377" y="1948821"/>
            <a:ext cx="113598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7009258"/>
              </p:ext>
            </p:extLst>
          </p:nvPr>
        </p:nvGraphicFramePr>
        <p:xfrm>
          <a:off x="617676" y="2254827"/>
          <a:ext cx="10647218" cy="3315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68291"/>
                <a:gridCol w="1465680"/>
                <a:gridCol w="1661983"/>
                <a:gridCol w="1451264"/>
              </a:tblGrid>
              <a:tr h="544296"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Кол-во </a:t>
                      </a:r>
                      <a:r>
                        <a:rPr lang="ru-RU" sz="2400" dirty="0" smtClean="0">
                          <a:effectLst/>
                        </a:rPr>
                        <a:t>публикаций</a:t>
                      </a:r>
                      <a:r>
                        <a:rPr lang="ru-RU" sz="2400" baseline="0" dirty="0" smtClean="0">
                          <a:effectLst/>
                        </a:rPr>
                        <a:t> с иностранца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347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863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1557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 - из них с </a:t>
                      </a:r>
                      <a:r>
                        <a:rPr lang="ru-RU" sz="2400" dirty="0" smtClean="0">
                          <a:effectLst/>
                        </a:rPr>
                        <a:t>иностранцами </a:t>
                      </a:r>
                      <a:r>
                        <a:rPr lang="ru-RU" sz="2400" dirty="0">
                          <a:effectLst/>
                        </a:rPr>
                        <a:t>/ % от общего числа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35 </a:t>
                      </a: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/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10 %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113 </a:t>
                      </a: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/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13 %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191 </a:t>
                      </a: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/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12 %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Цитирование публ (всего): 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1312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2237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1227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 - из них с </a:t>
                      </a:r>
                      <a:r>
                        <a:rPr lang="ru-RU" sz="2400" dirty="0" smtClean="0">
                          <a:effectLst/>
                        </a:rPr>
                        <a:t>иностранцами </a:t>
                      </a:r>
                      <a:r>
                        <a:rPr lang="ru-RU" sz="2400" dirty="0">
                          <a:effectLst/>
                        </a:rPr>
                        <a:t>/ % от общего числа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206 </a:t>
                      </a: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/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16 %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298 </a:t>
                      </a: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/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13 %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100 </a:t>
                      </a: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/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8 %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52927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6100" y="271508"/>
            <a:ext cx="6019800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Кто публикуется в ТГУ?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Исследователи вне научных проектов</a:t>
            </a:r>
          </a:p>
          <a:p>
            <a:pPr marL="0" indent="0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Положение о стимулирующих выплатах 2013 г.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61377" y="1597071"/>
            <a:ext cx="11276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771900" y="2296391"/>
            <a:ext cx="0" cy="109104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9095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631" y="11834"/>
            <a:ext cx="8118764" cy="1349375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Публикации ТГУ в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Scopus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8591" y="1451552"/>
            <a:ext cx="10515600" cy="4351338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Scopus –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всего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10116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публикаций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6383" y="365125"/>
            <a:ext cx="3877382" cy="591465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6013" y="1937658"/>
            <a:ext cx="3419475" cy="22479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4100" y="4185558"/>
            <a:ext cx="35433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36853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7639" y="1765022"/>
            <a:ext cx="8150369" cy="438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045612" y="356176"/>
            <a:ext cx="8118764" cy="1349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Публикации ТГУ в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Scopus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37365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458</Words>
  <Application>Microsoft Office PowerPoint</Application>
  <PresentationFormat>Произвольный</PresentationFormat>
  <Paragraphs>116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Стратегии увеличения публикационной активности авторов ТГУ: вызовы и перспективы</vt:lpstr>
      <vt:lpstr>Задачи:</vt:lpstr>
      <vt:lpstr>Кто публикуется в ТГУ?</vt:lpstr>
      <vt:lpstr>Как организован процесс?</vt:lpstr>
      <vt:lpstr>Количество совместных публикаций с РАН</vt:lpstr>
      <vt:lpstr>Количество совместных публикаций с иностранными учеными</vt:lpstr>
      <vt:lpstr>Кто публикуется в ТГУ?</vt:lpstr>
      <vt:lpstr>Публикации ТГУ в Scopus</vt:lpstr>
      <vt:lpstr>Слайд 9</vt:lpstr>
      <vt:lpstr>Публикации ТГУ в Web of Science</vt:lpstr>
      <vt:lpstr>Где публикуются авторы ТГУ?</vt:lpstr>
      <vt:lpstr>Количество публикаций в «хищных» журналах:</vt:lpstr>
      <vt:lpstr>Цикл исследовательской деятельности:</vt:lpstr>
      <vt:lpstr>Чтение</vt:lpstr>
      <vt:lpstr>Написание </vt:lpstr>
      <vt:lpstr>Публикация </vt:lpstr>
      <vt:lpstr>Распространение результатов</vt:lpstr>
      <vt:lpstr>Комплексные решения от НБ ТГУ</vt:lpstr>
      <vt:lpstr>Полезные ссылки: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Стратегии увеличения публикационной активности авторов ТГУ: вызовы и перспективы</dc:title>
  <dc:creator>Татьяна Полежаева</dc:creator>
  <cp:lastModifiedBy>1</cp:lastModifiedBy>
  <cp:revision>25</cp:revision>
  <dcterms:created xsi:type="dcterms:W3CDTF">2016-03-27T13:22:04Z</dcterms:created>
  <dcterms:modified xsi:type="dcterms:W3CDTF">2016-03-31T01:49:46Z</dcterms:modified>
</cp:coreProperties>
</file>