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76" r:id="rId5"/>
    <p:sldId id="313" r:id="rId6"/>
    <p:sldId id="277" r:id="rId7"/>
    <p:sldId id="340" r:id="rId8"/>
    <p:sldId id="326" r:id="rId9"/>
    <p:sldId id="282" r:id="rId10"/>
    <p:sldId id="341" r:id="rId11"/>
    <p:sldId id="317" r:id="rId12"/>
    <p:sldId id="342" r:id="rId13"/>
    <p:sldId id="343" r:id="rId14"/>
    <p:sldId id="344" r:id="rId15"/>
    <p:sldId id="345" r:id="rId16"/>
    <p:sldId id="346"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D5B55"/>
    <a:srgbClr val="E16C81"/>
    <a:srgbClr val="C21C22"/>
    <a:srgbClr val="D48311"/>
    <a:srgbClr val="F4BD71"/>
    <a:srgbClr val="EC9113"/>
    <a:srgbClr val="54C7A8"/>
    <a:srgbClr val="398E6A"/>
    <a:srgbClr val="C654C6"/>
    <a:srgbClr val="7E0B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6"/>
    <p:restoredTop sz="88759" autoAdjust="0"/>
  </p:normalViewPr>
  <p:slideViewPr>
    <p:cSldViewPr snapToGrid="0" snapToObjects="1">
      <p:cViewPr varScale="1">
        <p:scale>
          <a:sx n="68" d="100"/>
          <a:sy n="68" d="100"/>
        </p:scale>
        <p:origin x="-82" y="-163"/>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04CD9-3755-6E48-97BE-F4AD583A5D47}" type="datetimeFigureOut">
              <a:rPr lang="en-US" smtClean="0"/>
              <a:pPr/>
              <a:t>1/30/2018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835369-C703-9D42-AC58-02EB9F519683}" type="slidenum">
              <a:rPr lang="en-US" smtClean="0"/>
              <a:pPr/>
              <a:t>‹#›</a:t>
            </a:fld>
            <a:endParaRPr lang="en-US" dirty="0"/>
          </a:p>
        </p:txBody>
      </p:sp>
    </p:spTree>
    <p:extLst>
      <p:ext uri="{BB962C8B-B14F-4D97-AF65-F5344CB8AC3E}">
        <p14:creationId xmlns:p14="http://schemas.microsoft.com/office/powerpoint/2010/main" xmlns=""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02281-DDB9-A14E-8924-E648B5F33BFB}" type="datetimeFigureOut">
              <a:rPr lang="en-US" smtClean="0"/>
              <a:pPr/>
              <a:t>1/30/2018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3A2F-4F44-6A43-962F-0DFD3FDCC135}" type="slidenum">
              <a:rPr lang="en-US" smtClean="0"/>
              <a:pPr/>
              <a:t>‹#›</a:t>
            </a:fld>
            <a:endParaRPr lang="en-US" dirty="0"/>
          </a:p>
        </p:txBody>
      </p:sp>
    </p:spTree>
    <p:extLst>
      <p:ext uri="{BB962C8B-B14F-4D97-AF65-F5344CB8AC3E}">
        <p14:creationId xmlns:p14="http://schemas.microsoft.com/office/powerpoint/2010/main" xmlns="" val="15882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pPr/>
              <a:t>2</a:t>
            </a:fld>
            <a:endParaRPr lang="en-US" dirty="0"/>
          </a:p>
        </p:txBody>
      </p:sp>
    </p:spTree>
    <p:extLst>
      <p:ext uri="{BB962C8B-B14F-4D97-AF65-F5344CB8AC3E}">
        <p14:creationId xmlns:p14="http://schemas.microsoft.com/office/powerpoint/2010/main" xmlns="" val="258378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bwMode="auto">
          <a:xfrm>
            <a:off x="406400" y="696913"/>
            <a:ext cx="6197600" cy="3486150"/>
          </a:xfrm>
          <a:solidFill>
            <a:srgbClr val="FFFFFF"/>
          </a:solidFill>
          <a:ln>
            <a:solidFill>
              <a:srgbClr val="000000"/>
            </a:solidFill>
            <a:miter lim="800000"/>
            <a:headEnd/>
            <a:tailEnd/>
          </a:ln>
        </p:spPr>
      </p:sp>
      <p:sp>
        <p:nvSpPr>
          <p:cNvPr id="31747" name="Rectangle 2"/>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333333"/>
                </a:solidFill>
                <a:latin typeface="Arial" panose="020B0604020202020204" pitchFamily="34" charset="0"/>
                <a:cs typeface="Arial" panose="020B0604020202020204" pitchFamily="34" charset="0"/>
                <a:sym typeface="Arial" panose="020B0604020202020204" pitchFamily="34" charset="0"/>
              </a:rPr>
              <a:t>.</a:t>
            </a:r>
          </a:p>
        </p:txBody>
      </p:sp>
    </p:spTree>
    <p:extLst>
      <p:ext uri="{BB962C8B-B14F-4D97-AF65-F5344CB8AC3E}">
        <p14:creationId xmlns:p14="http://schemas.microsoft.com/office/powerpoint/2010/main" xmlns="" val="209801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19138" y="1163638"/>
            <a:ext cx="5584825" cy="3141662"/>
          </a:xfrm>
          <a:ln/>
        </p:spPr>
      </p:sp>
      <p:sp>
        <p:nvSpPr>
          <p:cNvPr id="40963" name="Notes Placeholder 2"/>
          <p:cNvSpPr>
            <a:spLocks noGrp="1"/>
          </p:cNvSpPr>
          <p:nvPr>
            <p:ph type="body" idx="1"/>
          </p:nvPr>
        </p:nvSpPr>
        <p:spPr>
          <a:noFill/>
          <a:ln/>
        </p:spPr>
        <p:txBody>
          <a:bodyPr/>
          <a:lstStyle/>
          <a:p>
            <a:pPr eaLnBrk="1" hangingPunct="1">
              <a:spcBef>
                <a:spcPct val="0"/>
              </a:spcBef>
            </a:pPr>
            <a:endParaRPr lang="en-US" dirty="0"/>
          </a:p>
        </p:txBody>
      </p:sp>
      <p:sp>
        <p:nvSpPr>
          <p:cNvPr id="40964" name="Slide Number Placeholder 3"/>
          <p:cNvSpPr>
            <a:spLocks noGrp="1"/>
          </p:cNvSpPr>
          <p:nvPr>
            <p:ph type="sldNum" sz="quarter" idx="5"/>
          </p:nvPr>
        </p:nvSpPr>
        <p:spPr>
          <a:noFill/>
        </p:spPr>
        <p:txBody>
          <a:bodyPr/>
          <a:lstStyle/>
          <a:p>
            <a:fld id="{9465AAB8-E3D6-4B30-AEB2-41F507C00402}" type="slidenum">
              <a:rPr lang="en-US" smtClean="0">
                <a:ea typeface="MS PGothic" pitchFamily="34" charset="-128"/>
              </a:rPr>
              <a:pPr/>
              <a:t>4</a:t>
            </a:fld>
            <a:endParaRPr lang="en-US" dirty="0">
              <a:ea typeface="MS PGothic" pitchFamily="34" charset="-128"/>
            </a:endParaRPr>
          </a:p>
        </p:txBody>
      </p:sp>
    </p:spTree>
    <p:extLst>
      <p:ext uri="{BB962C8B-B14F-4D97-AF65-F5344CB8AC3E}">
        <p14:creationId xmlns:p14="http://schemas.microsoft.com/office/powerpoint/2010/main" xmlns="" val="328643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ProQuest employs a full-time editorial team of subject matter experts that manage intake of dissertations content, verifying that metadata supplied by authors adheres to our strict quality standards and increasing searchability and discoverability by adding appropriate subject terms from ProQuest’s controlled vocabulary. The team reviews every author-supplied abstract and supplements author keywords with additional terms that aid in exposing their work to the widest possible audience.</a:t>
            </a:r>
          </a:p>
          <a:p>
            <a:endParaRPr lang="en-US" dirty="0"/>
          </a:p>
        </p:txBody>
      </p:sp>
      <p:sp>
        <p:nvSpPr>
          <p:cNvPr id="4" name="Slide Number Placeholder 3"/>
          <p:cNvSpPr>
            <a:spLocks noGrp="1"/>
          </p:cNvSpPr>
          <p:nvPr>
            <p:ph type="sldNum" sz="quarter" idx="10"/>
          </p:nvPr>
        </p:nvSpPr>
        <p:spPr/>
        <p:txBody>
          <a:bodyPr/>
          <a:lstStyle/>
          <a:p>
            <a:pPr>
              <a:defRPr/>
            </a:pPr>
            <a:fld id="{9B0A6D2F-B1FE-45DF-A6F5-A7AECCBF3266}" type="slidenum">
              <a:rPr lang="en-US" smtClean="0"/>
              <a:pPr>
                <a:defRPr/>
              </a:pPr>
              <a:t>6</a:t>
            </a:fld>
            <a:endParaRPr lang="en-US" dirty="0"/>
          </a:p>
        </p:txBody>
      </p:sp>
    </p:spTree>
    <p:extLst>
      <p:ext uri="{BB962C8B-B14F-4D97-AF65-F5344CB8AC3E}">
        <p14:creationId xmlns:p14="http://schemas.microsoft.com/office/powerpoint/2010/main" xmlns="" val="51026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5EE3B01-1251-B743-8067-38DFD1C09E96}" type="slidenum">
              <a:rPr lang="en-US" smtClean="0"/>
              <a:pPr/>
              <a:t>9</a:t>
            </a:fld>
            <a:endParaRPr lang="en-US"/>
          </a:p>
        </p:txBody>
      </p:sp>
    </p:spTree>
    <p:extLst>
      <p:ext uri="{BB962C8B-B14F-4D97-AF65-F5344CB8AC3E}">
        <p14:creationId xmlns:p14="http://schemas.microsoft.com/office/powerpoint/2010/main" xmlns="" val="69589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AEC412-61AA-4915-8E07-A835D2CFE48A}" type="slidenum">
              <a:rPr lang="en-US" altLang="en-US" smtClean="0"/>
              <a:pPr/>
              <a:t>11</a:t>
            </a:fld>
            <a:endParaRPr lang="en-US" alt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xmlns="" val="242882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90A411-3580-4DE5-86F7-2D6ECB62F651}" type="slidenum">
              <a:rPr lang="en-US" altLang="en-US" smtClean="0"/>
              <a:pPr/>
              <a:t>12</a:t>
            </a:fld>
            <a:endParaRPr lang="en-US" altLang="en-US"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xmlns="" val="2862053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lain-Whit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sp>
        <p:nvSpPr>
          <p:cNvPr id="2" name="Title 1"/>
          <p:cNvSpPr>
            <a:spLocks noGrp="1"/>
          </p:cNvSpPr>
          <p:nvPr>
            <p:ph type="ctrTitle"/>
          </p:nvPr>
        </p:nvSpPr>
        <p:spPr>
          <a:xfrm>
            <a:off x="1020417" y="1469369"/>
            <a:ext cx="10151166" cy="2128596"/>
          </a:xfrm>
        </p:spPr>
        <p:txBody>
          <a:bodyPr anchor="b">
            <a:normAutofit/>
          </a:bodyPr>
          <a:lstStyle>
            <a:lvl1pPr algn="ctr">
              <a:defRPr sz="4800" b="0" i="0" spc="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394618"/>
            <a:ext cx="10151166" cy="492883"/>
          </a:xfrm>
        </p:spPr>
        <p:txBody>
          <a:bodyPr>
            <a:noAutofit/>
          </a:bodyPr>
          <a:lstStyle>
            <a:lvl1pPr marL="0" indent="0" algn="ctr">
              <a:lnSpc>
                <a:spcPct val="120000"/>
              </a:lnSpc>
              <a:spcBef>
                <a:spcPts val="0"/>
              </a:spcBef>
              <a:spcAft>
                <a:spcPts val="600"/>
              </a:spcAft>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p:cNvSpPr>
            <a:spLocks noGrp="1"/>
          </p:cNvSpPr>
          <p:nvPr>
            <p:ph type="body" sz="quarter" idx="11"/>
          </p:nvPr>
        </p:nvSpPr>
        <p:spPr>
          <a:xfrm>
            <a:off x="1020762" y="3679919"/>
            <a:ext cx="10150475" cy="309562"/>
          </a:xfrm>
        </p:spPr>
        <p:txBody>
          <a:bodyPr>
            <a:noAutofit/>
          </a:bodyPr>
          <a:lstStyle>
            <a:lvl1pPr marL="0" indent="0" algn="ctr">
              <a:buNone/>
              <a:defRPr sz="2000" b="0" i="1">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044440" y="5471543"/>
            <a:ext cx="2103128" cy="798062"/>
          </a:xfrm>
          <a:prstGeom prst="rect">
            <a:avLst/>
          </a:prstGeom>
        </p:spPr>
      </p:pic>
    </p:spTree>
    <p:extLst>
      <p:ext uri="{BB962C8B-B14F-4D97-AF65-F5344CB8AC3E}">
        <p14:creationId xmlns:p14="http://schemas.microsoft.com/office/powerpoint/2010/main" xmlns="" val="121477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line and Content-Q-Pillar ba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No Q-Pillar ba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line and Content-No Q-Pillar ba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Q-No ba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line and Content-Q-No ba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No Q-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0" y="1"/>
            <a:ext cx="101600" cy="8636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line and Content-No Q-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ar-PQ Re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sp>
        <p:nvSpPr>
          <p:cNvPr id="2" name="Title 1"/>
          <p:cNvSpPr>
            <a:spLocks noGrp="1"/>
          </p:cNvSpPr>
          <p:nvPr>
            <p:ph type="title"/>
          </p:nvPr>
        </p:nvSpPr>
        <p:spPr>
          <a:xfrm>
            <a:off x="0" y="2788920"/>
            <a:ext cx="12190268" cy="1280160"/>
          </a:xfrm>
          <a:solidFill>
            <a:srgbClr val="C21C22"/>
          </a:solidFill>
        </p:spPr>
        <p:txBody>
          <a:bodyPr tIns="274320" bIns="274320" anchor="b">
            <a:spAutoFit/>
          </a:bodyPr>
          <a:lstStyle>
            <a:lvl1pPr algn="ctr">
              <a:lnSpc>
                <a:spcPct val="100000"/>
              </a:lnSpc>
              <a:defRPr sz="4800" b="0" i="0">
                <a:solidFill>
                  <a:schemeClr val="bg1"/>
                </a:solidFill>
                <a:latin typeface="+mj-lt"/>
                <a:ea typeface="Open Sans Light" charset="0"/>
                <a:cs typeface="Open Sans Light" charset="0"/>
              </a:defRPr>
            </a:lvl1pPr>
          </a:lstStyle>
          <a:p>
            <a:r>
              <a:rPr lang="en-US" dirty="0"/>
              <a:t>Click to edit Master title style</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Q-Whit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tx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Q-Red">
    <p:bg>
      <p:bgPr>
        <a:gradFill>
          <a:gsLst>
            <a:gs pos="0">
              <a:srgbClr val="CE1F30"/>
            </a:gs>
            <a:gs pos="100000">
              <a:srgbClr val="971722"/>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mt="14000"/>
            <a:extLst>
              <a:ext uri="{28A0092B-C50C-407E-A947-70E740481C1C}">
                <a14:useLocalDpi xmlns:a14="http://schemas.microsoft.com/office/drawing/2010/main" xmlns="" val="0"/>
              </a:ext>
            </a:extLst>
          </a:blip>
          <a:srcRect l="4075" t="22343" r="7607" b="833"/>
          <a:stretch/>
        </p:blipFill>
        <p:spPr>
          <a:xfrm>
            <a:off x="0" y="0"/>
            <a:ext cx="9144000" cy="6858000"/>
          </a:xfrm>
          <a:prstGeom prst="rect">
            <a:avLst/>
          </a:prstGeom>
        </p:spPr>
      </p:pic>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bg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lumMod val="95000"/>
                  </a:schemeClr>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Plain-Red">
    <p:bg>
      <p:bgPr>
        <a:gradFill>
          <a:gsLst>
            <a:gs pos="0">
              <a:srgbClr val="CE1F30"/>
            </a:gs>
            <a:gs pos="100000">
              <a:srgbClr val="971722"/>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mt="14000"/>
            <a:extLst>
              <a:ext uri="{28A0092B-C50C-407E-A947-70E740481C1C}">
                <a14:useLocalDpi xmlns:a14="http://schemas.microsoft.com/office/drawing/2010/main" xmlns="" val="0"/>
              </a:ext>
            </a:extLst>
          </a:blip>
          <a:srcRect l="4075" t="22343" r="7607" b="833"/>
          <a:stretch/>
        </p:blipFill>
        <p:spPr>
          <a:xfrm>
            <a:off x="0" y="0"/>
            <a:ext cx="9144000" cy="6858000"/>
          </a:xfrm>
          <a:prstGeom prst="rect">
            <a:avLst/>
          </a:prstGeom>
        </p:spPr>
      </p:pic>
      <p:sp>
        <p:nvSpPr>
          <p:cNvPr id="2" name="Title 1"/>
          <p:cNvSpPr>
            <a:spLocks noGrp="1"/>
          </p:cNvSpPr>
          <p:nvPr>
            <p:ph type="ctrTitle"/>
          </p:nvPr>
        </p:nvSpPr>
        <p:spPr>
          <a:xfrm>
            <a:off x="1020417" y="1469369"/>
            <a:ext cx="10151166" cy="2128596"/>
          </a:xfrm>
        </p:spPr>
        <p:txBody>
          <a:bodyPr anchor="b">
            <a:normAutofit/>
          </a:bodyPr>
          <a:lstStyle>
            <a:lvl1pPr algn="ctr">
              <a:defRPr sz="4800" b="0" i="0" spc="0">
                <a:solidFill>
                  <a:schemeClr val="bg1"/>
                </a:solidFill>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394618"/>
            <a:ext cx="10151166" cy="492883"/>
          </a:xfrm>
        </p:spPr>
        <p:txBody>
          <a:bodyPr>
            <a:noAutofit/>
          </a:bodyPr>
          <a:lstStyle>
            <a:lvl1pPr marL="0" indent="0" algn="ctr">
              <a:lnSpc>
                <a:spcPct val="120000"/>
              </a:lnSpc>
              <a:spcBef>
                <a:spcPts val="0"/>
              </a:spcBef>
              <a:spcAft>
                <a:spcPts val="600"/>
              </a:spcAft>
              <a:buNone/>
              <a:defRPr sz="2400" b="1" i="0"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p:cNvSpPr>
            <a:spLocks noGrp="1"/>
          </p:cNvSpPr>
          <p:nvPr>
            <p:ph type="body" sz="quarter" idx="11"/>
          </p:nvPr>
        </p:nvSpPr>
        <p:spPr>
          <a:xfrm>
            <a:off x="1020762" y="3679919"/>
            <a:ext cx="10150475" cy="309562"/>
          </a:xfrm>
        </p:spPr>
        <p:txBody>
          <a:bodyPr>
            <a:noAutofit/>
          </a:bodyPr>
          <a:lstStyle>
            <a:lvl1pPr marL="0" indent="0" algn="ctr">
              <a:buNone/>
              <a:defRPr sz="20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044440" y="5471543"/>
            <a:ext cx="2118360" cy="803842"/>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Q">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PQ Red">
    <p:bg>
      <p:bgPr>
        <a:gradFill>
          <a:gsLst>
            <a:gs pos="0">
              <a:srgbClr val="CE1F30"/>
            </a:gs>
            <a:gs pos="100000">
              <a:srgbClr val="971722"/>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4000"/>
            <a:extLst>
              <a:ext uri="{28A0092B-C50C-407E-A947-70E740481C1C}">
                <a14:useLocalDpi xmlns:a14="http://schemas.microsoft.com/office/drawing/2010/main" xmlns="" val="0"/>
              </a:ext>
            </a:extLst>
          </a:blip>
          <a:srcRect l="4075" t="22343" r="7607" b="833"/>
          <a:stretch/>
        </p:blipFill>
        <p:spPr>
          <a:xfrm>
            <a:off x="0" y="0"/>
            <a:ext cx="9144000" cy="6858000"/>
          </a:xfrm>
          <a:prstGeom prst="rect">
            <a:avLst/>
          </a:prstGeom>
        </p:spPr>
      </p:pic>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Gray">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58779" y="388602"/>
            <a:ext cx="8461441" cy="6469398"/>
          </a:xfrm>
          <a:prstGeom prst="rect">
            <a:avLst/>
          </a:prstGeom>
        </p:spPr>
      </p:pic>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
        <p:nvSpPr>
          <p:cNvPr id="4" name="Text Placeholder 6"/>
          <p:cNvSpPr>
            <a:spLocks noGrp="1"/>
          </p:cNvSpPr>
          <p:nvPr>
            <p:ph type="body" sz="quarter" idx="14" hasCustomPrompt="1"/>
          </p:nvPr>
        </p:nvSpPr>
        <p:spPr>
          <a:xfrm>
            <a:off x="4889500" y="4305300"/>
            <a:ext cx="6615596" cy="1778000"/>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noProof="0" dirty="0"/>
              <a:t>Insert Q&amp;A instruction text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Re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58779" y="388602"/>
            <a:ext cx="8461442" cy="6469398"/>
          </a:xfrm>
          <a:prstGeom prst="rect">
            <a:avLst/>
          </a:prstGeom>
        </p:spPr>
      </p:pic>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
        <p:nvSpPr>
          <p:cNvPr id="7" name="Text Placeholder 6"/>
          <p:cNvSpPr>
            <a:spLocks noGrp="1"/>
          </p:cNvSpPr>
          <p:nvPr>
            <p:ph type="body" sz="quarter" idx="14" hasCustomPrompt="1"/>
          </p:nvPr>
        </p:nvSpPr>
        <p:spPr>
          <a:xfrm>
            <a:off x="4889500" y="4305300"/>
            <a:ext cx="6615596" cy="1778000"/>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dirty="0"/>
              <a:t>Insert </a:t>
            </a:r>
            <a:r>
              <a:rPr lang="en-US"/>
              <a:t>Q&amp;A instruction </a:t>
            </a:r>
            <a:r>
              <a:rPr lang="en-US" dirty="0"/>
              <a:t>text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Title">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 y="4030378"/>
            <a:ext cx="12192000" cy="1157287"/>
          </a:xfrm>
        </p:spPr>
        <p:txBody>
          <a:bodyPr anchor="ctr">
            <a:normAutofit/>
          </a:bodyPr>
          <a:lstStyle>
            <a:lvl1pPr marL="0" indent="0" algn="ctr">
              <a:buNone/>
              <a:defRPr sz="5400" spc="600">
                <a:latin typeface="+mj-lt"/>
              </a:defRPr>
            </a:lvl1pPr>
          </a:lstStyle>
          <a:p>
            <a:pPr lvl="0"/>
            <a:r>
              <a:rPr lang="en-US" dirty="0"/>
              <a:t>Click to edit Master text styles</a:t>
            </a:r>
          </a:p>
        </p:txBody>
      </p:sp>
      <p:sp>
        <p:nvSpPr>
          <p:cNvPr id="7" name="Rectangle 6"/>
          <p:cNvSpPr/>
          <p:nvPr userDrawn="1"/>
        </p:nvSpPr>
        <p:spPr>
          <a:xfrm>
            <a:off x="0" y="0"/>
            <a:ext cx="12191999" cy="3746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0" y="1688584"/>
            <a:ext cx="12191999" cy="369332"/>
          </a:xfrm>
          <a:prstGeom prst="rect">
            <a:avLst/>
          </a:prstGeom>
          <a:noFill/>
        </p:spPr>
        <p:txBody>
          <a:bodyPr wrap="square" rtlCol="0" anchor="ctr">
            <a:spAutoFit/>
          </a:bodyPr>
          <a:lstStyle/>
          <a:p>
            <a:pPr algn="ctr"/>
            <a:r>
              <a:rPr lang="en-US" b="0" i="1" dirty="0">
                <a:solidFill>
                  <a:schemeClr val="tx1">
                    <a:lumMod val="75000"/>
                    <a:lumOff val="25000"/>
                  </a:schemeClr>
                </a:solidFill>
                <a:latin typeface="+mj-lt"/>
                <a:ea typeface="Open Sans Light" charset="0"/>
                <a:cs typeface="Open Sans Light" charset="0"/>
              </a:rPr>
              <a:t>(Edit/crop photo to align within this space)</a:t>
            </a:r>
          </a:p>
        </p:txBody>
      </p:sp>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044440" y="5471543"/>
            <a:ext cx="2103128" cy="798062"/>
          </a:xfrm>
          <a:prstGeom prst="rect">
            <a:avLst/>
          </a:prstGeom>
        </p:spPr>
      </p:pic>
    </p:spTree>
  </p:cSld>
  <p:clrMapOvr>
    <a:masterClrMapping/>
  </p:clrMapOvr>
  <p:extLst mod="1">
    <p:ext uri="{DCECCB84-F9BA-43D5-87BE-67443E8EF086}">
      <p15:sldGuideLst xmlns:p15="http://schemas.microsoft.com/office/powerpoint/2012/main" xmlns="">
        <p15:guide id="1" orient="horz" pos="235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Bar-Q">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12192000" cy="6858000"/>
          </a:xfrm>
          <a:prstGeom prst="rect">
            <a:avLst/>
          </a:prstGeom>
        </p:spPr>
      </p:pic>
      <p:sp>
        <p:nvSpPr>
          <p:cNvPr id="2" name="Title 1"/>
          <p:cNvSpPr>
            <a:spLocks noGrp="1"/>
          </p:cNvSpPr>
          <p:nvPr>
            <p:ph type="title"/>
          </p:nvPr>
        </p:nvSpPr>
        <p:spPr>
          <a:xfrm>
            <a:off x="2" y="2961084"/>
            <a:ext cx="12190268" cy="1107996"/>
          </a:xfrm>
          <a:solidFill>
            <a:srgbClr val="C21C22"/>
          </a:solidFill>
        </p:spPr>
        <p:txBody>
          <a:bodyPr tIns="274320" bIns="274320" anchor="b">
            <a:spAutoFit/>
          </a:bodyPr>
          <a:lstStyle>
            <a:lvl1pPr algn="ctr">
              <a:lnSpc>
                <a:spcPct val="100000"/>
              </a:lnSpc>
              <a:defRPr sz="3600" b="0" i="0">
                <a:solidFill>
                  <a:schemeClr val="bg1"/>
                </a:solidFill>
                <a:latin typeface="+mj-lt"/>
                <a:ea typeface="Open Sans Light" charset="0"/>
                <a:cs typeface="Open Sans Light" charset="0"/>
              </a:defRPr>
            </a:lvl1pPr>
          </a:lstStyle>
          <a:p>
            <a:r>
              <a:rPr lang="en-US" dirty="0"/>
              <a:t>Click to edit Master title style</a:t>
            </a:r>
          </a:p>
        </p:txBody>
      </p:sp>
      <p:sp>
        <p:nvSpPr>
          <p:cNvPr id="6" name="Slide Number Placeholder 5"/>
          <p:cNvSpPr>
            <a:spLocks noGrp="1"/>
          </p:cNvSpPr>
          <p:nvPr>
            <p:ph type="sldNum" sz="quarter" idx="12"/>
          </p:nvPr>
        </p:nvSpPr>
        <p:spPr>
          <a:xfrm>
            <a:off x="11708296" y="6420197"/>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extLst>
      <p:ext uri="{BB962C8B-B14F-4D97-AF65-F5344CB8AC3E}">
        <p14:creationId xmlns:p14="http://schemas.microsoft.com/office/powerpoint/2010/main" xmlns="" val="16785063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Q-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12192000" cy="6858000"/>
          </a:xfrm>
          <a:prstGeom prst="rect">
            <a:avLst/>
          </a:prstGeom>
        </p:spPr>
      </p:pic>
      <p:sp>
        <p:nvSpPr>
          <p:cNvPr id="2" name="Title 1"/>
          <p:cNvSpPr>
            <a:spLocks noGrp="1"/>
          </p:cNvSpPr>
          <p:nvPr>
            <p:ph type="ctrTitle"/>
          </p:nvPr>
        </p:nvSpPr>
        <p:spPr>
          <a:xfrm>
            <a:off x="1020419" y="1469369"/>
            <a:ext cx="10151167" cy="2128596"/>
          </a:xfrm>
        </p:spPr>
        <p:txBody>
          <a:bodyPr anchor="b">
            <a:normAutofit/>
          </a:bodyPr>
          <a:lstStyle>
            <a:lvl1pPr algn="ctr">
              <a:defRPr sz="3600" b="0" i="0" spc="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9" y="4394622"/>
            <a:ext cx="10151167" cy="492883"/>
          </a:xfrm>
        </p:spPr>
        <p:txBody>
          <a:bodyPr>
            <a:noAutofit/>
          </a:bodyPr>
          <a:lstStyle>
            <a:lvl1pPr marL="0" indent="0" algn="ctr">
              <a:lnSpc>
                <a:spcPct val="120000"/>
              </a:lnSpc>
              <a:spcBef>
                <a:spcPts val="0"/>
              </a:spcBef>
              <a:spcAft>
                <a:spcPts val="450"/>
              </a:spcAft>
              <a:buNone/>
              <a:defRPr sz="1800" b="1" i="0" spc="-30" baseline="0">
                <a:latin typeface="+mn-lt"/>
                <a:ea typeface="Open Sans Semibold" charset="0"/>
                <a:cs typeface="Open Sans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ext Placeholder 9"/>
          <p:cNvSpPr>
            <a:spLocks noGrp="1"/>
          </p:cNvSpPr>
          <p:nvPr>
            <p:ph type="body" sz="quarter" idx="11"/>
          </p:nvPr>
        </p:nvSpPr>
        <p:spPr>
          <a:xfrm>
            <a:off x="1020764" y="3679919"/>
            <a:ext cx="10150475" cy="309562"/>
          </a:xfrm>
        </p:spPr>
        <p:txBody>
          <a:bodyPr>
            <a:noAutofit/>
          </a:bodyPr>
          <a:lstStyle>
            <a:lvl1pPr marL="0" indent="0" algn="ctr">
              <a:buNone/>
              <a:defRPr sz="1500" b="0" i="1">
                <a:latin typeface="+mj-lt"/>
                <a:ea typeface="Open Sans Light" charset="0"/>
                <a:cs typeface="Open Sans Light" charset="0"/>
              </a:defRPr>
            </a:lvl1pPr>
            <a:lvl2pPr marL="342900" indent="0" algn="ctr">
              <a:buNone/>
              <a:defRPr sz="1500" b="0" i="1">
                <a:latin typeface="Open Sans Light" charset="0"/>
                <a:ea typeface="Open Sans Light" charset="0"/>
                <a:cs typeface="Open Sans Light" charset="0"/>
              </a:defRPr>
            </a:lvl2pPr>
            <a:lvl3pPr marL="685800" indent="0" algn="ctr">
              <a:buNone/>
              <a:defRPr sz="1500" b="0" i="1">
                <a:latin typeface="Open Sans Light" charset="0"/>
                <a:ea typeface="Open Sans Light" charset="0"/>
                <a:cs typeface="Open Sans Light" charset="0"/>
              </a:defRPr>
            </a:lvl3pPr>
            <a:lvl4pPr marL="1028700" indent="0" algn="ctr">
              <a:buNone/>
              <a:defRPr sz="1500" b="0" i="1">
                <a:latin typeface="Open Sans Light" charset="0"/>
                <a:ea typeface="Open Sans Light" charset="0"/>
                <a:cs typeface="Open Sans Light" charset="0"/>
              </a:defRPr>
            </a:lvl4pPr>
            <a:lvl5pPr marL="1371600" indent="0" algn="ctr">
              <a:buNone/>
              <a:defRPr sz="1500" b="0" i="1">
                <a:latin typeface="Open Sans Light" charset="0"/>
                <a:ea typeface="Open Sans Light" charset="0"/>
                <a:cs typeface="Open Sans Light" charset="0"/>
              </a:defRPr>
            </a:lvl5pPr>
          </a:lstStyle>
          <a:p>
            <a:pPr lvl="0"/>
            <a:r>
              <a:rPr lang="en-US" dirty="0"/>
              <a:t>Click to 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4720975" y="5479244"/>
            <a:ext cx="2750053" cy="782660"/>
          </a:xfrm>
          <a:prstGeom prst="rect">
            <a:avLst/>
          </a:prstGeom>
        </p:spPr>
      </p:pic>
    </p:spTree>
    <p:extLst>
      <p:ext uri="{BB962C8B-B14F-4D97-AF65-F5344CB8AC3E}">
        <p14:creationId xmlns:p14="http://schemas.microsoft.com/office/powerpoint/2010/main" xmlns="" val="379568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Image-Horz-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0417" y="3469962"/>
            <a:ext cx="10151166" cy="697628"/>
          </a:xfrm>
        </p:spPr>
        <p:txBody>
          <a:bodyPr anchor="t">
            <a:noAutofit/>
          </a:bodyPr>
          <a:lstStyle>
            <a:lvl1pPr algn="ctr">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846477"/>
            <a:ext cx="10151166" cy="526774"/>
          </a:xfrm>
        </p:spPr>
        <p:txBody>
          <a:bodyPr>
            <a:normAutofit/>
          </a:bodyPr>
          <a:lstStyle>
            <a:lvl1pPr marL="0" indent="0" algn="ctr">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044440" y="5760720"/>
            <a:ext cx="2103120" cy="798062"/>
          </a:xfrm>
          <a:prstGeom prst="rect">
            <a:avLst/>
          </a:prstGeom>
        </p:spPr>
      </p:pic>
      <p:sp>
        <p:nvSpPr>
          <p:cNvPr id="9" name="Text Placeholder 8"/>
          <p:cNvSpPr>
            <a:spLocks noGrp="1"/>
          </p:cNvSpPr>
          <p:nvPr>
            <p:ph type="body" sz="quarter" idx="10"/>
          </p:nvPr>
        </p:nvSpPr>
        <p:spPr>
          <a:xfrm>
            <a:off x="1021108" y="4239839"/>
            <a:ext cx="10150475" cy="309563"/>
          </a:xfrm>
        </p:spPr>
        <p:txBody>
          <a:bodyPr>
            <a:noAutofit/>
          </a:bodyPr>
          <a:lstStyle>
            <a:lvl1pPr marL="0" indent="0" algn="ctr">
              <a:buNone/>
              <a:defRPr sz="2000" b="0" i="1">
                <a:latin typeface="+mj-lt"/>
                <a:ea typeface="Open Sans Light" charset="0"/>
                <a:cs typeface="Open Sans Light" charset="0"/>
              </a:defRPr>
            </a:lvl1pPr>
          </a:lstStyle>
          <a:p>
            <a:pPr lvl="0"/>
            <a:r>
              <a:rPr lang="en-US" dirty="0"/>
              <a:t>Click to edit Master text styles</a:t>
            </a:r>
          </a:p>
        </p:txBody>
      </p:sp>
      <p:sp>
        <p:nvSpPr>
          <p:cNvPr id="4" name="Rectangle 3"/>
          <p:cNvSpPr/>
          <p:nvPr userDrawn="1"/>
        </p:nvSpPr>
        <p:spPr>
          <a:xfrm>
            <a:off x="0" y="0"/>
            <a:ext cx="12191999" cy="3276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0" y="1546761"/>
            <a:ext cx="12191999" cy="369332"/>
          </a:xfrm>
          <a:prstGeom prst="rect">
            <a:avLst/>
          </a:prstGeom>
          <a:noFill/>
        </p:spPr>
        <p:txBody>
          <a:bodyPr wrap="square" rtlCol="0" anchor="ctr">
            <a:spAutoFit/>
          </a:bodyPr>
          <a:lstStyle/>
          <a:p>
            <a:pPr algn="ctr"/>
            <a:r>
              <a:rPr lang="en-US"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mod="1">
    <p:ext uri="{DCECCB84-F9BA-43D5-87BE-67443E8EF086}">
      <p15:sldGuideLst xmlns:p15="http://schemas.microsoft.com/office/powerpoint/2012/main" xmlns="">
        <p15:guide id="1" orient="horz" pos="2064" userDrawn="1">
          <p15:clr>
            <a:srgbClr val="FBAE40"/>
          </p15:clr>
        </p15:guide>
        <p15:guide id="2"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Image-Vert-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1148" y="2489009"/>
            <a:ext cx="6460435" cy="1330286"/>
          </a:xfrm>
        </p:spPr>
        <p:txBody>
          <a:bodyPr anchor="t">
            <a:noAutofit/>
          </a:bodyPr>
          <a:lstStyle>
            <a:lvl1pPr algn="l">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4711147" y="4692677"/>
            <a:ext cx="6460435" cy="526774"/>
          </a:xfrm>
        </p:spPr>
        <p:txBody>
          <a:bodyPr>
            <a:normAutofit/>
          </a:bodyPr>
          <a:lstStyle>
            <a:lvl1pPr marL="0" indent="0" algn="l">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829799" y="5760720"/>
            <a:ext cx="2103120" cy="798062"/>
          </a:xfrm>
          <a:prstGeom prst="rect">
            <a:avLst/>
          </a:prstGeom>
        </p:spPr>
      </p:pic>
      <p:sp>
        <p:nvSpPr>
          <p:cNvPr id="9" name="Text Placeholder 8"/>
          <p:cNvSpPr>
            <a:spLocks noGrp="1"/>
          </p:cNvSpPr>
          <p:nvPr>
            <p:ph type="body" sz="quarter" idx="10"/>
          </p:nvPr>
        </p:nvSpPr>
        <p:spPr>
          <a:xfrm>
            <a:off x="4711148" y="4031631"/>
            <a:ext cx="6460435" cy="309563"/>
          </a:xfrm>
        </p:spPr>
        <p:txBody>
          <a:bodyPr>
            <a:noAutofit/>
          </a:bodyPr>
          <a:lstStyle>
            <a:lvl1pPr marL="0" indent="0" algn="l">
              <a:buNone/>
              <a:defRPr sz="2000" b="0" i="1">
                <a:latin typeface="+mj-lt"/>
                <a:ea typeface="Open Sans Light" charset="0"/>
                <a:cs typeface="Open Sans Light" charset="0"/>
              </a:defRPr>
            </a:lvl1pPr>
          </a:lstStyle>
          <a:p>
            <a:pPr lvl="0"/>
            <a:r>
              <a:rPr lang="en-US" dirty="0"/>
              <a:t>Click to edit Master text styles</a:t>
            </a:r>
          </a:p>
        </p:txBody>
      </p:sp>
      <p:sp>
        <p:nvSpPr>
          <p:cNvPr id="8" name="Rectangle 7"/>
          <p:cNvSpPr/>
          <p:nvPr userDrawn="1"/>
        </p:nvSpPr>
        <p:spPr>
          <a:xfrm>
            <a:off x="1" y="0"/>
            <a:ext cx="42291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0" y="3275111"/>
            <a:ext cx="4244009" cy="307777"/>
          </a:xfrm>
          <a:prstGeom prst="rect">
            <a:avLst/>
          </a:prstGeom>
          <a:noFill/>
        </p:spPr>
        <p:txBody>
          <a:bodyPr wrap="square" rtlCol="0" anchor="ctr">
            <a:spAutoFit/>
          </a:bodyPr>
          <a:lstStyle/>
          <a:p>
            <a:pPr algn="ctr"/>
            <a:r>
              <a:rPr lang="en-US" sz="1400"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mod="1">
    <p:ext uri="{DCECCB84-F9BA-43D5-87BE-67443E8EF086}">
      <p15:sldGuideLst xmlns:p15="http://schemas.microsoft.com/office/powerpoint/2012/main" xmlns="">
        <p15:guide id="1" pos="2664" userDrawn="1">
          <p15:clr>
            <a:srgbClr val="FBAE40"/>
          </p15:clr>
        </p15:guide>
        <p15:guide id="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Q-Mktg bar">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line and Content-Q-Mktg ba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baseline="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404061"/>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2800" cy="685312"/>
          </a:xfrm>
        </p:spPr>
        <p:txBody>
          <a:bodyPr/>
          <a:lstStyle>
            <a:lvl1pPr marL="0" indent="0">
              <a:buNone/>
              <a:defRPr i="1">
                <a:solidFill>
                  <a:srgbClr val="5D5B55"/>
                </a:solidFill>
                <a:latin typeface="+mj-lt"/>
              </a:defRPr>
            </a:lvl1pPr>
            <a:lvl2pPr marL="457200" indent="0">
              <a:buNone/>
              <a:defRPr i="1"/>
            </a:lvl2pPr>
            <a:lvl3pPr marL="914400" indent="0">
              <a:buNone/>
              <a:defRPr i="1"/>
            </a:lvl3pPr>
            <a:lvl4pPr marL="1371600" indent="0">
              <a:buNone/>
              <a:defRPr i="1"/>
            </a:lvl4pPr>
            <a:lvl5pPr marL="1828800" indent="0">
              <a:buNone/>
              <a:defRPr i="1"/>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No Q-Mktg ba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line and Content-No Q-Mktg ba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baseline="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404061"/>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5"/>
            <a:ext cx="10973118" cy="689902"/>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Q-Pillar ba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3000"/>
            <a:extLst>
              <a:ext uri="{28A0092B-C50C-407E-A947-70E740481C1C}">
                <a14:useLocalDpi xmlns:a14="http://schemas.microsoft.com/office/drawing/2010/main" xmlns="" val="0"/>
              </a:ext>
            </a:extLst>
          </a:blip>
          <a:srcRect l="4048" t="22189" r="7617" b="558"/>
          <a:stretch/>
        </p:blipFill>
        <p:spPr>
          <a:xfrm>
            <a:off x="0" y="0"/>
            <a:ext cx="9144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6432550"/>
            <a:ext cx="12192000" cy="42545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DBEE-108B-C54B-A71F-0F1E32E29253}" type="slidenum">
              <a:rPr lang="en-US" smtClean="0"/>
              <a:pPr/>
              <a:t>‹#›</a:t>
            </a:fld>
            <a:endParaRPr lang="en-US" dirty="0"/>
          </a:p>
        </p:txBody>
      </p:sp>
    </p:spTree>
    <p:extLst>
      <p:ext uri="{BB962C8B-B14F-4D97-AF65-F5344CB8AC3E}">
        <p14:creationId xmlns:p14="http://schemas.microsoft.com/office/powerpoint/2010/main" xmlns="" val="1172518874"/>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7" r:id="rId3"/>
    <p:sldLayoutId id="2147483658" r:id="rId4"/>
    <p:sldLayoutId id="2147483668" r:id="rId5"/>
    <p:sldLayoutId id="2147483677" r:id="rId6"/>
    <p:sldLayoutId id="2147483680" r:id="rId7"/>
    <p:sldLayoutId id="2147483681" r:id="rId8"/>
    <p:sldLayoutId id="2147483675" r:id="rId9"/>
    <p:sldLayoutId id="2147483678" r:id="rId10"/>
    <p:sldLayoutId id="2147483682" r:id="rId11"/>
    <p:sldLayoutId id="2147483683" r:id="rId12"/>
    <p:sldLayoutId id="2147483685" r:id="rId13"/>
    <p:sldLayoutId id="2147483686" r:id="rId14"/>
    <p:sldLayoutId id="2147483687" r:id="rId15"/>
    <p:sldLayoutId id="2147483688" r:id="rId16"/>
    <p:sldLayoutId id="2147483669" r:id="rId17"/>
    <p:sldLayoutId id="2147483692" r:id="rId18"/>
    <p:sldLayoutId id="2147483676" r:id="rId19"/>
    <p:sldLayoutId id="2147483659" r:id="rId20"/>
    <p:sldLayoutId id="2147483689" r:id="rId21"/>
    <p:sldLayoutId id="2147483651" r:id="rId22"/>
    <p:sldLayoutId id="2147483691" r:id="rId23"/>
    <p:sldLayoutId id="2147483690" r:id="rId24"/>
    <p:sldLayoutId id="2147483684" r:id="rId25"/>
    <p:sldLayoutId id="2147483693" r:id="rId26"/>
    <p:sldLayoutId id="2147483695"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PwwBntTxPQ" TargetMode="External"/><Relationship Id="rId2" Type="http://schemas.openxmlformats.org/officeDocument/2006/relationships/hyperlink" Target="https://www.youtube.com/watch?v=TqRHJq4DEjw" TargetMode="External"/><Relationship Id="rId1" Type="http://schemas.openxmlformats.org/officeDocument/2006/relationships/slideLayout" Target="../slideLayouts/slideLayout5.xml"/><Relationship Id="rId4" Type="http://schemas.openxmlformats.org/officeDocument/2006/relationships/hyperlink" Target="http://www.proquest.com/about/news/2017/Western-Sydney-University-Joins-Dissertations-Publishing-Program.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3.xml"/><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hyperlink" Target="mailto:anna.trifonova@proquest.com" TargetMode="External"/><Relationship Id="rId2" Type="http://schemas.openxmlformats.org/officeDocument/2006/relationships/hyperlink" Target="mailto:meinhard.kettler@proquest.com"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hyperlink" Target="http://media2.proquest.com/documents/ThirdPartyIndexingPartnersSubjectalpha.pdf" TargetMode="Externa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7C959-4177-4C1A-A32B-5A3BB4BD664A}"/>
              </a:ext>
            </a:extLst>
          </p:cNvPr>
          <p:cNvSpPr>
            <a:spLocks noGrp="1"/>
          </p:cNvSpPr>
          <p:nvPr>
            <p:ph type="title"/>
          </p:nvPr>
        </p:nvSpPr>
        <p:spPr>
          <a:xfrm>
            <a:off x="1732" y="2530197"/>
            <a:ext cx="12190268" cy="1538883"/>
          </a:xfrm>
        </p:spPr>
        <p:txBody>
          <a:bodyPr/>
          <a:lstStyle/>
          <a:p>
            <a:r>
              <a:rPr lang="ru-RU" sz="3200" dirty="0"/>
              <a:t>Онлайн публикация  диссертаций с </a:t>
            </a:r>
            <a:br>
              <a:rPr lang="ru-RU" sz="3200" dirty="0"/>
            </a:br>
            <a:r>
              <a:rPr lang="en-US" sz="3200" dirty="0"/>
              <a:t>ProQuest Dissertations &amp; Theses Global</a:t>
            </a:r>
          </a:p>
        </p:txBody>
      </p:sp>
    </p:spTree>
    <p:extLst>
      <p:ext uri="{BB962C8B-B14F-4D97-AF65-F5344CB8AC3E}">
        <p14:creationId xmlns:p14="http://schemas.microsoft.com/office/powerpoint/2010/main" xmlns="" val="374441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EF0F7-9C57-475B-9FBB-AB929A26B095}"/>
              </a:ext>
            </a:extLst>
          </p:cNvPr>
          <p:cNvSpPr>
            <a:spLocks noGrp="1"/>
          </p:cNvSpPr>
          <p:nvPr>
            <p:ph type="title"/>
          </p:nvPr>
        </p:nvSpPr>
        <p:spPr/>
        <p:txBody>
          <a:bodyPr/>
          <a:lstStyle/>
          <a:p>
            <a:r>
              <a:rPr lang="ru-RU" dirty="0"/>
              <a:t>Дополнительные ресурсы</a:t>
            </a:r>
            <a:endParaRPr lang="en-US" dirty="0"/>
          </a:p>
        </p:txBody>
      </p:sp>
      <p:sp>
        <p:nvSpPr>
          <p:cNvPr id="3" name="Content Placeholder 2">
            <a:extLst>
              <a:ext uri="{FF2B5EF4-FFF2-40B4-BE49-F238E27FC236}">
                <a16:creationId xmlns:a16="http://schemas.microsoft.com/office/drawing/2014/main" xmlns="" id="{547488A7-0E81-47C8-88D3-C7E3B0544B8B}"/>
              </a:ext>
            </a:extLst>
          </p:cNvPr>
          <p:cNvSpPr>
            <a:spLocks noGrp="1"/>
          </p:cNvSpPr>
          <p:nvPr>
            <p:ph idx="1"/>
          </p:nvPr>
        </p:nvSpPr>
        <p:spPr/>
        <p:txBody>
          <a:bodyPr>
            <a:normAutofit lnSpcReduction="10000"/>
          </a:bodyPr>
          <a:lstStyle/>
          <a:p>
            <a:r>
              <a:rPr lang="en-US" dirty="0">
                <a:hlinkClick r:id="rId2"/>
              </a:rPr>
              <a:t>[VIDEO] Enhancing the Visibility and Impact of Electronic Theses and Dissertations</a:t>
            </a:r>
            <a:r>
              <a:rPr lang="en-US" dirty="0"/>
              <a:t>, UKSG 2015 Conference, Dr. Ian Rowlands, University of Leicester, and Cathy Boylan, ProQuest </a:t>
            </a:r>
          </a:p>
          <a:p>
            <a:r>
              <a:rPr lang="en-US" dirty="0">
                <a:hlinkClick r:id="rId3"/>
              </a:rPr>
              <a:t>[VIDEO] Retrospective Digitization Projects: Issues, Challenges and Benefits</a:t>
            </a:r>
            <a:r>
              <a:rPr lang="en-US" dirty="0"/>
              <a:t>, ETD 2016 Conference, Fiona Greig, University of Surrey and Cathy Boylan, ProQuest</a:t>
            </a:r>
          </a:p>
          <a:p>
            <a:r>
              <a:rPr lang="en-US" dirty="0">
                <a:hlinkClick r:id="rId4"/>
              </a:rPr>
              <a:t>[NEWS]Western Sydney University Joins ProQuest Dissertations Publishing Program</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A4C61579-0BBF-48A1-912E-CE20D2AE9AFA}"/>
              </a:ext>
            </a:extLst>
          </p:cNvPr>
          <p:cNvSpPr>
            <a:spLocks noGrp="1"/>
          </p:cNvSpPr>
          <p:nvPr>
            <p:ph type="sldNum" sz="quarter" idx="12"/>
          </p:nvPr>
        </p:nvSpPr>
        <p:spPr/>
        <p:txBody>
          <a:bodyPr/>
          <a:lstStyle/>
          <a:p>
            <a:fld id="{6476DBEE-108B-C54B-A71F-0F1E32E29253}" type="slidenum">
              <a:rPr lang="en-US" smtClean="0"/>
              <a:pPr/>
              <a:t>10</a:t>
            </a:fld>
            <a:endParaRPr lang="en-US" dirty="0"/>
          </a:p>
        </p:txBody>
      </p:sp>
    </p:spTree>
    <p:extLst>
      <p:ext uri="{BB962C8B-B14F-4D97-AF65-F5344CB8AC3E}">
        <p14:creationId xmlns:p14="http://schemas.microsoft.com/office/powerpoint/2010/main" xmlns="" val="53240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82881"/>
            <a:ext cx="12192000" cy="680720"/>
          </a:xfrm>
        </p:spPr>
        <p:txBody>
          <a:bodyPr/>
          <a:lstStyle/>
          <a:p>
            <a:r>
              <a:rPr lang="ru-RU" sz="3200" dirty="0"/>
              <a:t>Как разместить диссертацию в </a:t>
            </a:r>
            <a:r>
              <a:rPr lang="en-GB" sz="3200" dirty="0"/>
              <a:t>ProQuest </a:t>
            </a:r>
            <a:r>
              <a:rPr lang="ru-RU" sz="3200" dirty="0"/>
              <a:t> через </a:t>
            </a:r>
            <a:r>
              <a:rPr lang="en-GB" sz="3200" dirty="0"/>
              <a:t>– ETD</a:t>
            </a:r>
            <a:r>
              <a:rPr lang="ru-RU" sz="3200" dirty="0"/>
              <a:t> </a:t>
            </a:r>
            <a:r>
              <a:rPr lang="en-GB" sz="3200" dirty="0"/>
              <a:t> Administrator</a:t>
            </a:r>
            <a:endParaRPr lang="en-US" altLang="en-US" sz="3200" dirty="0"/>
          </a:p>
        </p:txBody>
      </p:sp>
      <p:pic>
        <p:nvPicPr>
          <p:cNvPr id="4" name="Grafik 3"/>
          <p:cNvPicPr>
            <a:picLocks noChangeAspect="1"/>
          </p:cNvPicPr>
          <p:nvPr/>
        </p:nvPicPr>
        <p:blipFill rotWithShape="1">
          <a:blip r:embed="rId3"/>
          <a:srcRect b="1528"/>
          <a:stretch/>
        </p:blipFill>
        <p:spPr>
          <a:xfrm>
            <a:off x="1188720" y="1005516"/>
            <a:ext cx="9144000" cy="5693458"/>
          </a:xfrm>
          <a:prstGeom prst="rect">
            <a:avLst/>
          </a:prstGeom>
          <a:noFill/>
          <a:ln w="3175">
            <a:solidFill>
              <a:schemeClr val="bg1">
                <a:lumMod val="50000"/>
              </a:schemeClr>
            </a:solidFill>
          </a:ln>
        </p:spPr>
      </p:pic>
    </p:spTree>
    <p:extLst>
      <p:ext uri="{BB962C8B-B14F-4D97-AF65-F5344CB8AC3E}">
        <p14:creationId xmlns:p14="http://schemas.microsoft.com/office/powerpoint/2010/main" xmlns="" val="342504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a:t>ETD Administrator</a:t>
            </a:r>
          </a:p>
        </p:txBody>
      </p:sp>
      <p:sp>
        <p:nvSpPr>
          <p:cNvPr id="40964" name="Rectangle 3"/>
          <p:cNvSpPr>
            <a:spLocks noGrp="1" noChangeArrowheads="1"/>
          </p:cNvSpPr>
          <p:nvPr>
            <p:ph idx="1"/>
          </p:nvPr>
        </p:nvSpPr>
        <p:spPr/>
        <p:txBody>
          <a:bodyPr/>
          <a:lstStyle/>
          <a:p>
            <a:r>
              <a:rPr lang="en-US" altLang="en-US" sz="2400" b="1" dirty="0"/>
              <a:t>The ProQuest ETD Administrator </a:t>
            </a:r>
            <a:r>
              <a:rPr lang="ru-RU" altLang="en-US" sz="2400" b="1" dirty="0"/>
              <a:t> - бесплатная онлайн система размещения </a:t>
            </a:r>
            <a:r>
              <a:rPr lang="en-US" altLang="en-US" sz="2400" dirty="0"/>
              <a:t>  </a:t>
            </a:r>
          </a:p>
          <a:p>
            <a:r>
              <a:rPr lang="ru-RU" altLang="en-US" sz="2400" dirty="0"/>
              <a:t>Для каждой организации создается канал </a:t>
            </a:r>
            <a:r>
              <a:rPr lang="en-US" altLang="en-US" sz="2400" dirty="0"/>
              <a:t>ETD Administrator </a:t>
            </a:r>
            <a:r>
              <a:rPr lang="ru-RU" altLang="en-US" sz="2400" dirty="0"/>
              <a:t>с индивидуальными настройками</a:t>
            </a:r>
            <a:r>
              <a:rPr lang="en-US" altLang="en-US" sz="2400" b="1" dirty="0"/>
              <a:t>  </a:t>
            </a:r>
          </a:p>
          <a:p>
            <a:r>
              <a:rPr lang="ru-RU" altLang="en-US" sz="2400" dirty="0"/>
              <a:t>Более </a:t>
            </a:r>
            <a:r>
              <a:rPr lang="en-US" altLang="en-US" sz="2400" b="1" dirty="0"/>
              <a:t>700 </a:t>
            </a:r>
            <a:r>
              <a:rPr lang="ru-RU" altLang="en-US" sz="2400" b="1" dirty="0"/>
              <a:t>университетов </a:t>
            </a:r>
            <a:r>
              <a:rPr lang="ru-RU" altLang="en-US" sz="2400" dirty="0"/>
              <a:t>уже используют </a:t>
            </a:r>
            <a:r>
              <a:rPr lang="en-US" altLang="en-US" sz="2400" dirty="0"/>
              <a:t>ETD Administrator </a:t>
            </a:r>
            <a:r>
              <a:rPr lang="ru-RU" altLang="en-US" sz="2400" dirty="0"/>
              <a:t>для размещения диссертаций в</a:t>
            </a:r>
            <a:r>
              <a:rPr lang="en-US" altLang="en-US" sz="2400" dirty="0"/>
              <a:t> ProQuest</a:t>
            </a:r>
          </a:p>
        </p:txBody>
      </p:sp>
      <p:pic>
        <p:nvPicPr>
          <p:cNvPr id="3" name="Grafik 2"/>
          <p:cNvPicPr>
            <a:picLocks noChangeAspect="1"/>
          </p:cNvPicPr>
          <p:nvPr/>
        </p:nvPicPr>
        <p:blipFill rotWithShape="1">
          <a:blip r:embed="rId3"/>
          <a:srcRect l="1768" t="67895" r="3386" b="13333"/>
          <a:stretch/>
        </p:blipFill>
        <p:spPr>
          <a:xfrm>
            <a:off x="617220" y="4981339"/>
            <a:ext cx="10287000" cy="1287380"/>
          </a:xfrm>
          <a:prstGeom prst="rect">
            <a:avLst/>
          </a:prstGeom>
        </p:spPr>
      </p:pic>
    </p:spTree>
    <p:extLst>
      <p:ext uri="{BB962C8B-B14F-4D97-AF65-F5344CB8AC3E}">
        <p14:creationId xmlns:p14="http://schemas.microsoft.com/office/powerpoint/2010/main" xmlns="" val="2333520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ETD Administrator</a:t>
            </a:r>
            <a:r>
              <a:rPr lang="ru-RU" sz="4000" dirty="0"/>
              <a:t>: администрирование загрузки</a:t>
            </a:r>
            <a:endParaRPr lang="de-DE" sz="4000" dirty="0"/>
          </a:p>
        </p:txBody>
      </p:sp>
      <p:pic>
        <p:nvPicPr>
          <p:cNvPr id="5" name="Picture 4">
            <a:extLst>
              <a:ext uri="{FF2B5EF4-FFF2-40B4-BE49-F238E27FC236}">
                <a16:creationId xmlns:a16="http://schemas.microsoft.com/office/drawing/2014/main" xmlns="" id="{024B3936-F7E1-4058-AF5F-A1CF8816AC9A}"/>
              </a:ext>
            </a:extLst>
          </p:cNvPr>
          <p:cNvPicPr>
            <a:picLocks noChangeAspect="1"/>
          </p:cNvPicPr>
          <p:nvPr/>
        </p:nvPicPr>
        <p:blipFill>
          <a:blip r:embed="rId2"/>
          <a:stretch>
            <a:fillRect/>
          </a:stretch>
        </p:blipFill>
        <p:spPr>
          <a:xfrm>
            <a:off x="160420" y="789855"/>
            <a:ext cx="2389231" cy="5973239"/>
          </a:xfrm>
          <a:prstGeom prst="rect">
            <a:avLst/>
          </a:prstGeom>
        </p:spPr>
      </p:pic>
      <p:pic>
        <p:nvPicPr>
          <p:cNvPr id="6" name="Picture 5">
            <a:extLst>
              <a:ext uri="{FF2B5EF4-FFF2-40B4-BE49-F238E27FC236}">
                <a16:creationId xmlns:a16="http://schemas.microsoft.com/office/drawing/2014/main" xmlns="" id="{EDD55360-BDE7-40E1-BC1D-ED77A9F8AB0F}"/>
              </a:ext>
            </a:extLst>
          </p:cNvPr>
          <p:cNvPicPr>
            <a:picLocks noChangeAspect="1"/>
          </p:cNvPicPr>
          <p:nvPr/>
        </p:nvPicPr>
        <p:blipFill>
          <a:blip r:embed="rId3"/>
          <a:stretch>
            <a:fillRect/>
          </a:stretch>
        </p:blipFill>
        <p:spPr>
          <a:xfrm>
            <a:off x="2549651" y="789855"/>
            <a:ext cx="7616553" cy="5927558"/>
          </a:xfrm>
          <a:prstGeom prst="rect">
            <a:avLst/>
          </a:prstGeom>
        </p:spPr>
      </p:pic>
      <p:pic>
        <p:nvPicPr>
          <p:cNvPr id="7" name="Picture 6">
            <a:extLst>
              <a:ext uri="{FF2B5EF4-FFF2-40B4-BE49-F238E27FC236}">
                <a16:creationId xmlns:a16="http://schemas.microsoft.com/office/drawing/2014/main" xmlns="" id="{DB147390-F6D8-4328-9EDB-DFE6F7B5E1B3}"/>
              </a:ext>
            </a:extLst>
          </p:cNvPr>
          <p:cNvPicPr>
            <a:picLocks noChangeAspect="1"/>
          </p:cNvPicPr>
          <p:nvPr/>
        </p:nvPicPr>
        <p:blipFill>
          <a:blip r:embed="rId4"/>
          <a:stretch>
            <a:fillRect/>
          </a:stretch>
        </p:blipFill>
        <p:spPr>
          <a:xfrm>
            <a:off x="5939444" y="789855"/>
            <a:ext cx="6615991" cy="5626987"/>
          </a:xfrm>
          <a:prstGeom prst="rect">
            <a:avLst/>
          </a:prstGeom>
        </p:spPr>
      </p:pic>
      <p:pic>
        <p:nvPicPr>
          <p:cNvPr id="8" name="Picture 7">
            <a:extLst>
              <a:ext uri="{FF2B5EF4-FFF2-40B4-BE49-F238E27FC236}">
                <a16:creationId xmlns:a16="http://schemas.microsoft.com/office/drawing/2014/main" xmlns="" id="{3EAA3306-A2AE-4C48-951C-F1D62C7F739E}"/>
              </a:ext>
            </a:extLst>
          </p:cNvPr>
          <p:cNvPicPr>
            <a:picLocks noChangeAspect="1"/>
          </p:cNvPicPr>
          <p:nvPr/>
        </p:nvPicPr>
        <p:blipFill>
          <a:blip r:embed="rId5"/>
          <a:stretch>
            <a:fillRect/>
          </a:stretch>
        </p:blipFill>
        <p:spPr>
          <a:xfrm>
            <a:off x="3001737" y="5675033"/>
            <a:ext cx="9439798" cy="4675996"/>
          </a:xfrm>
          <a:prstGeom prst="rect">
            <a:avLst/>
          </a:prstGeom>
        </p:spPr>
      </p:pic>
    </p:spTree>
    <p:extLst>
      <p:ext uri="{BB962C8B-B14F-4D97-AF65-F5344CB8AC3E}">
        <p14:creationId xmlns:p14="http://schemas.microsoft.com/office/powerpoint/2010/main" xmlns="" val="266625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34518DE0-7395-41B4-802C-F37D64150633}"/>
              </a:ext>
            </a:extLst>
          </p:cNvPr>
          <p:cNvSpPr txBox="1">
            <a:spLocks noChangeArrowheads="1"/>
          </p:cNvSpPr>
          <p:nvPr/>
        </p:nvSpPr>
        <p:spPr bwMode="auto">
          <a:xfrm>
            <a:off x="577516" y="4007595"/>
            <a:ext cx="5518485" cy="981500"/>
          </a:xfrm>
          <a:prstGeom prst="rect">
            <a:avLst/>
          </a:prstGeom>
          <a:noFill/>
          <a:ln>
            <a:noFill/>
          </a:ln>
          <a:extLst/>
        </p:spPr>
        <p:txBody>
          <a:bodyPr tIns="9144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en-US" altLang="en-US" sz="2400" dirty="0">
                <a:latin typeface="+mj-lt"/>
              </a:rPr>
              <a:t>Meinhard Kettler</a:t>
            </a:r>
            <a:r>
              <a:rPr lang="ru-RU" altLang="en-US" sz="2400" dirty="0">
                <a:latin typeface="+mj-lt"/>
              </a:rPr>
              <a:t> – руководитель проекта «Международный контент»</a:t>
            </a:r>
            <a:r>
              <a:rPr lang="en-US" altLang="en-US" sz="2400" dirty="0">
                <a:latin typeface="+mj-lt"/>
              </a:rPr>
              <a:t> </a:t>
            </a:r>
            <a:r>
              <a:rPr lang="en-US" altLang="en-US" sz="2400" dirty="0">
                <a:latin typeface="+mj-lt"/>
                <a:hlinkClick r:id="rId2"/>
              </a:rPr>
              <a:t>meinhard.kettler@proquest.com</a:t>
            </a:r>
            <a:endParaRPr lang="en-US" altLang="en-US" sz="2400" dirty="0">
              <a:latin typeface="+mj-lt"/>
            </a:endParaRPr>
          </a:p>
          <a:p>
            <a:pPr>
              <a:spcAft>
                <a:spcPts val="600"/>
              </a:spcAft>
            </a:pPr>
            <a:endParaRPr lang="en-US" altLang="en-US" sz="1400" dirty="0">
              <a:latin typeface="+mj-lt"/>
            </a:endParaRPr>
          </a:p>
        </p:txBody>
      </p:sp>
      <p:sp>
        <p:nvSpPr>
          <p:cNvPr id="3" name="Title 4">
            <a:extLst>
              <a:ext uri="{FF2B5EF4-FFF2-40B4-BE49-F238E27FC236}">
                <a16:creationId xmlns:a16="http://schemas.microsoft.com/office/drawing/2014/main" xmlns="" id="{347858F5-609E-45EC-86B0-E0CDA5D12CFB}"/>
              </a:ext>
            </a:extLst>
          </p:cNvPr>
          <p:cNvSpPr txBox="1">
            <a:spLocks/>
          </p:cNvSpPr>
          <p:nvPr/>
        </p:nvSpPr>
        <p:spPr>
          <a:xfrm>
            <a:off x="779785" y="3240607"/>
            <a:ext cx="10151166" cy="824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Спасибо!</a:t>
            </a:r>
            <a:endParaRPr lang="en-US" dirty="0"/>
          </a:p>
        </p:txBody>
      </p:sp>
      <p:sp>
        <p:nvSpPr>
          <p:cNvPr id="4" name="TextBox 10">
            <a:extLst>
              <a:ext uri="{FF2B5EF4-FFF2-40B4-BE49-F238E27FC236}">
                <a16:creationId xmlns:a16="http://schemas.microsoft.com/office/drawing/2014/main" xmlns="" id="{39A63C6F-116E-4B45-8783-D2D1E0FAB207}"/>
              </a:ext>
            </a:extLst>
          </p:cNvPr>
          <p:cNvSpPr txBox="1">
            <a:spLocks noChangeArrowheads="1"/>
          </p:cNvSpPr>
          <p:nvPr/>
        </p:nvSpPr>
        <p:spPr bwMode="auto">
          <a:xfrm>
            <a:off x="6792091" y="3996643"/>
            <a:ext cx="4620126" cy="981500"/>
          </a:xfrm>
          <a:prstGeom prst="rect">
            <a:avLst/>
          </a:prstGeom>
          <a:noFill/>
          <a:ln>
            <a:noFill/>
          </a:ln>
          <a:extLst/>
        </p:spPr>
        <p:txBody>
          <a:bodyPr tIns="9144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pPr>
            <a:r>
              <a:rPr lang="ru-RU" altLang="en-US" sz="2400" dirty="0">
                <a:latin typeface="+mj-lt"/>
              </a:rPr>
              <a:t>Анна Трифонова – региональный представитель</a:t>
            </a:r>
            <a:r>
              <a:rPr lang="en-US" altLang="en-US" sz="2400" dirty="0">
                <a:latin typeface="+mj-lt"/>
              </a:rPr>
              <a:t> </a:t>
            </a:r>
            <a:r>
              <a:rPr lang="en-GB" altLang="en-US" sz="2400" dirty="0">
                <a:latin typeface="+mj-lt"/>
                <a:hlinkClick r:id="rId3"/>
              </a:rPr>
              <a:t>anna.trifonova@proquest.com</a:t>
            </a:r>
            <a:endParaRPr lang="en-GB" altLang="en-US" sz="2400" dirty="0">
              <a:latin typeface="+mj-lt"/>
            </a:endParaRPr>
          </a:p>
          <a:p>
            <a:pPr>
              <a:spcAft>
                <a:spcPts val="600"/>
              </a:spcAft>
            </a:pPr>
            <a:endParaRPr lang="en-US" altLang="en-US" sz="2000" dirty="0">
              <a:latin typeface="+mj-lt"/>
            </a:endParaRPr>
          </a:p>
          <a:p>
            <a:pPr>
              <a:spcAft>
                <a:spcPts val="600"/>
              </a:spcAft>
            </a:pPr>
            <a:endParaRPr lang="en-US" altLang="en-US" sz="1400" dirty="0">
              <a:latin typeface="+mj-lt"/>
            </a:endParaRPr>
          </a:p>
        </p:txBody>
      </p:sp>
    </p:spTree>
    <p:extLst>
      <p:ext uri="{BB962C8B-B14F-4D97-AF65-F5344CB8AC3E}">
        <p14:creationId xmlns:p14="http://schemas.microsoft.com/office/powerpoint/2010/main" xmlns="" val="213013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01" y="68184"/>
            <a:ext cx="11549927" cy="680720"/>
          </a:xfrm>
        </p:spPr>
        <p:txBody>
          <a:bodyPr>
            <a:noAutofit/>
          </a:bodyPr>
          <a:lstStyle/>
          <a:p>
            <a:r>
              <a:rPr lang="ru-RU" sz="3600" dirty="0"/>
              <a:t>Самая авторитетный в мире источник диссертаций</a:t>
            </a:r>
            <a:endParaRPr lang="en-US" sz="3600" b="0" dirty="0">
              <a:solidFill>
                <a:schemeClr val="tx1">
                  <a:lumMod val="95000"/>
                  <a:lumOff val="5000"/>
                </a:schemeClr>
              </a:solidFill>
            </a:endParaRPr>
          </a:p>
        </p:txBody>
      </p:sp>
      <p:sp>
        <p:nvSpPr>
          <p:cNvPr id="18" name="AutoShape 2" descr="Image result for london school of economics logo"/>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a:extLst>
              <a:ext uri="{FF2B5EF4-FFF2-40B4-BE49-F238E27FC236}">
                <a16:creationId xmlns:a16="http://schemas.microsoft.com/office/drawing/2014/main" xmlns="" id="{2B2767AE-4E1E-411D-90D1-D80AFE2D8806}"/>
              </a:ext>
            </a:extLst>
          </p:cNvPr>
          <p:cNvSpPr/>
          <p:nvPr/>
        </p:nvSpPr>
        <p:spPr>
          <a:xfrm>
            <a:off x="390500" y="800857"/>
            <a:ext cx="11467328" cy="923330"/>
          </a:xfrm>
          <a:prstGeom prst="rect">
            <a:avLst/>
          </a:prstGeom>
        </p:spPr>
        <p:txBody>
          <a:bodyPr wrap="square">
            <a:spAutoFit/>
          </a:bodyPr>
          <a:lstStyle/>
          <a:p>
            <a:r>
              <a:rPr lang="en-US" dirty="0">
                <a:solidFill>
                  <a:schemeClr val="tx1">
                    <a:lumMod val="95000"/>
                    <a:lumOff val="5000"/>
                  </a:schemeClr>
                </a:solidFill>
              </a:rPr>
              <a:t>ProQuest Dissertations &amp; Theses Global </a:t>
            </a:r>
            <a:r>
              <a:rPr lang="ru-RU" dirty="0">
                <a:solidFill>
                  <a:schemeClr val="tx1">
                    <a:lumMod val="95000"/>
                    <a:lumOff val="5000"/>
                  </a:schemeClr>
                </a:solidFill>
              </a:rPr>
              <a:t> - крупнейшая в мире международная база данных диссертаций, курируемая  редакторами</a:t>
            </a:r>
            <a:r>
              <a:rPr lang="en-US" dirty="0">
                <a:solidFill>
                  <a:schemeClr val="tx1">
                    <a:lumMod val="95000"/>
                    <a:lumOff val="5000"/>
                  </a:schemeClr>
                </a:solidFill>
              </a:rPr>
              <a:t>, </a:t>
            </a:r>
            <a:r>
              <a:rPr lang="ru-RU" dirty="0">
                <a:solidFill>
                  <a:schemeClr val="tx1">
                    <a:lumMod val="95000"/>
                    <a:lumOff val="5000"/>
                  </a:schemeClr>
                </a:solidFill>
              </a:rPr>
              <a:t>признанная как официальный депозитарий диссертаций Библиотеки Конгресса США</a:t>
            </a:r>
            <a:r>
              <a:rPr lang="en-US" dirty="0">
                <a:solidFill>
                  <a:schemeClr val="tx1">
                    <a:lumMod val="95000"/>
                    <a:lumOff val="5000"/>
                  </a:schemeClr>
                </a:solidFill>
              </a:rPr>
              <a:t>.</a:t>
            </a:r>
            <a:r>
              <a:rPr lang="ru-RU" dirty="0">
                <a:solidFill>
                  <a:schemeClr val="tx1">
                    <a:lumMod val="95000"/>
                    <a:lumOff val="5000"/>
                  </a:schemeClr>
                </a:solidFill>
              </a:rPr>
              <a:t> </a:t>
            </a:r>
            <a:r>
              <a:rPr lang="ru-RU" b="1" dirty="0">
                <a:solidFill>
                  <a:schemeClr val="tx1">
                    <a:lumMod val="95000"/>
                    <a:lumOff val="5000"/>
                  </a:schemeClr>
                </a:solidFill>
              </a:rPr>
              <a:t>Более 3 тыс. организаций – подписчиков, включая 80% ведущих университетов мира</a:t>
            </a:r>
            <a:r>
              <a:rPr lang="en-US" dirty="0">
                <a:solidFill>
                  <a:schemeClr val="tx1">
                    <a:lumMod val="95000"/>
                    <a:lumOff val="5000"/>
                  </a:schemeClr>
                </a:solidFill>
              </a:rPr>
              <a:t>.</a:t>
            </a:r>
          </a:p>
        </p:txBody>
      </p:sp>
      <p:sp>
        <p:nvSpPr>
          <p:cNvPr id="16" name="Shape 15">
            <a:extLst>
              <a:ext uri="{FF2B5EF4-FFF2-40B4-BE49-F238E27FC236}">
                <a16:creationId xmlns:a16="http://schemas.microsoft.com/office/drawing/2014/main" xmlns="" id="{C8A22CA7-044B-4890-8D2D-34502B885354}"/>
              </a:ext>
            </a:extLst>
          </p:cNvPr>
          <p:cNvSpPr/>
          <p:nvPr/>
        </p:nvSpPr>
        <p:spPr>
          <a:xfrm>
            <a:off x="158702" y="2048251"/>
            <a:ext cx="9197926" cy="4194301"/>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Oval 16">
            <a:extLst>
              <a:ext uri="{FF2B5EF4-FFF2-40B4-BE49-F238E27FC236}">
                <a16:creationId xmlns:a16="http://schemas.microsoft.com/office/drawing/2014/main" xmlns="" id="{0C0C5D26-63F1-49C4-AB69-D6614B6CBB3A}"/>
              </a:ext>
            </a:extLst>
          </p:cNvPr>
          <p:cNvSpPr/>
          <p:nvPr/>
        </p:nvSpPr>
        <p:spPr>
          <a:xfrm>
            <a:off x="1762831" y="4763148"/>
            <a:ext cx="137822" cy="1464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xmlns="" id="{CEB08786-B7EF-4DA7-9110-F7BC13FDB087}"/>
              </a:ext>
            </a:extLst>
          </p:cNvPr>
          <p:cNvSpPr/>
          <p:nvPr/>
        </p:nvSpPr>
        <p:spPr>
          <a:xfrm>
            <a:off x="1451406" y="3243667"/>
            <a:ext cx="2424598" cy="520064"/>
          </a:xfrm>
          <a:custGeom>
            <a:avLst/>
            <a:gdLst>
              <a:gd name="connsiteX0" fmla="*/ 0 w 2071253"/>
              <a:gd name="connsiteY0" fmla="*/ 0 h 946967"/>
              <a:gd name="connsiteX1" fmla="*/ 2071253 w 2071253"/>
              <a:gd name="connsiteY1" fmla="*/ 0 h 946967"/>
              <a:gd name="connsiteX2" fmla="*/ 2071253 w 2071253"/>
              <a:gd name="connsiteY2" fmla="*/ 946967 h 946967"/>
              <a:gd name="connsiteX3" fmla="*/ 0 w 2071253"/>
              <a:gd name="connsiteY3" fmla="*/ 946967 h 946967"/>
              <a:gd name="connsiteX4" fmla="*/ 0 w 2071253"/>
              <a:gd name="connsiteY4" fmla="*/ 0 h 946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53" h="946967">
                <a:moveTo>
                  <a:pt x="0" y="0"/>
                </a:moveTo>
                <a:lnTo>
                  <a:pt x="2071253" y="0"/>
                </a:lnTo>
                <a:lnTo>
                  <a:pt x="2071253" y="946967"/>
                </a:lnTo>
                <a:lnTo>
                  <a:pt x="0" y="9469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586" tIns="0" rIns="0" bIns="0" numCol="1" spcCol="1270" anchor="t" anchorCtr="0">
            <a:noAutofit/>
          </a:bodyPr>
          <a:lstStyle/>
          <a:p>
            <a:pPr defTabSz="533400">
              <a:lnSpc>
                <a:spcPct val="90000"/>
              </a:lnSpc>
              <a:spcBef>
                <a:spcPct val="0"/>
              </a:spcBef>
              <a:spcAft>
                <a:spcPct val="35000"/>
              </a:spcAft>
            </a:pPr>
            <a:r>
              <a:rPr lang="en-US" sz="1200" dirty="0"/>
              <a:t>1951– The Association of Research Libraries (ARL) </a:t>
            </a:r>
            <a:r>
              <a:rPr lang="ru-RU" sz="1200" dirty="0"/>
              <a:t>и </a:t>
            </a:r>
            <a:r>
              <a:rPr lang="en-US" sz="1200" dirty="0"/>
              <a:t> ProQuest </a:t>
            </a:r>
            <a:r>
              <a:rPr lang="ru-RU" sz="1200" dirty="0"/>
              <a:t> начинают микрофильмирование диссертаций</a:t>
            </a:r>
            <a:endParaRPr lang="en-US" sz="1200" dirty="0"/>
          </a:p>
        </p:txBody>
      </p:sp>
      <p:sp>
        <p:nvSpPr>
          <p:cNvPr id="25" name="Oval 24">
            <a:extLst>
              <a:ext uri="{FF2B5EF4-FFF2-40B4-BE49-F238E27FC236}">
                <a16:creationId xmlns:a16="http://schemas.microsoft.com/office/drawing/2014/main" xmlns="" id="{3E75E3F8-779E-477A-AB3E-A1641DF15BCC}"/>
              </a:ext>
            </a:extLst>
          </p:cNvPr>
          <p:cNvSpPr/>
          <p:nvPr/>
        </p:nvSpPr>
        <p:spPr>
          <a:xfrm>
            <a:off x="2683648" y="4195237"/>
            <a:ext cx="239691" cy="25464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xmlns="" id="{D72EFA07-017D-4111-9DA8-AB62AA184771}"/>
              </a:ext>
            </a:extLst>
          </p:cNvPr>
          <p:cNvSpPr/>
          <p:nvPr/>
        </p:nvSpPr>
        <p:spPr>
          <a:xfrm>
            <a:off x="4016549" y="2445327"/>
            <a:ext cx="2333583" cy="669106"/>
          </a:xfrm>
          <a:custGeom>
            <a:avLst/>
            <a:gdLst>
              <a:gd name="connsiteX0" fmla="*/ 0 w 2479179"/>
              <a:gd name="connsiteY0" fmla="*/ 0 h 1818337"/>
              <a:gd name="connsiteX1" fmla="*/ 2479179 w 2479179"/>
              <a:gd name="connsiteY1" fmla="*/ 0 h 1818337"/>
              <a:gd name="connsiteX2" fmla="*/ 2479179 w 2479179"/>
              <a:gd name="connsiteY2" fmla="*/ 1818337 h 1818337"/>
              <a:gd name="connsiteX3" fmla="*/ 0 w 2479179"/>
              <a:gd name="connsiteY3" fmla="*/ 1818337 h 1818337"/>
              <a:gd name="connsiteX4" fmla="*/ 0 w 2479179"/>
              <a:gd name="connsiteY4" fmla="*/ 0 h 181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179" h="1818337">
                <a:moveTo>
                  <a:pt x="0" y="0"/>
                </a:moveTo>
                <a:lnTo>
                  <a:pt x="2479179" y="0"/>
                </a:lnTo>
                <a:lnTo>
                  <a:pt x="2479179" y="1818337"/>
                </a:lnTo>
                <a:lnTo>
                  <a:pt x="0" y="18183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4932" tIns="0" rIns="0" bIns="0" numCol="1" spcCol="1270" anchor="t" anchorCtr="0">
            <a:noAutofit/>
          </a:bodyPr>
          <a:lstStyle/>
          <a:p>
            <a:pPr defTabSz="533400">
              <a:lnSpc>
                <a:spcPct val="90000"/>
              </a:lnSpc>
              <a:spcBef>
                <a:spcPct val="0"/>
              </a:spcBef>
              <a:spcAft>
                <a:spcPct val="35000"/>
              </a:spcAft>
            </a:pPr>
            <a:r>
              <a:rPr lang="en-US" sz="1200" dirty="0"/>
              <a:t>1998 – PQDT</a:t>
            </a:r>
            <a:r>
              <a:rPr lang="ru-RU" sz="1200" dirty="0"/>
              <a:t> – официальный депозитарий диссертаций Библиотеки Конгресса США</a:t>
            </a:r>
            <a:endParaRPr lang="en-US" sz="1200" dirty="0"/>
          </a:p>
        </p:txBody>
      </p:sp>
      <p:sp>
        <p:nvSpPr>
          <p:cNvPr id="27" name="Oval 26">
            <a:extLst>
              <a:ext uri="{FF2B5EF4-FFF2-40B4-BE49-F238E27FC236}">
                <a16:creationId xmlns:a16="http://schemas.microsoft.com/office/drawing/2014/main" xmlns="" id="{A8F42C42-0714-4A01-B300-2836467EB7A7}"/>
              </a:ext>
            </a:extLst>
          </p:cNvPr>
          <p:cNvSpPr/>
          <p:nvPr/>
        </p:nvSpPr>
        <p:spPr>
          <a:xfrm>
            <a:off x="6633481" y="3091286"/>
            <a:ext cx="317592" cy="3374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8" name="Freeform: Shape 27">
            <a:extLst>
              <a:ext uri="{FF2B5EF4-FFF2-40B4-BE49-F238E27FC236}">
                <a16:creationId xmlns:a16="http://schemas.microsoft.com/office/drawing/2014/main" xmlns="" id="{4734806C-757A-4DE8-888B-2539304B766C}"/>
              </a:ext>
            </a:extLst>
          </p:cNvPr>
          <p:cNvSpPr/>
          <p:nvPr/>
        </p:nvSpPr>
        <p:spPr>
          <a:xfrm>
            <a:off x="6254999" y="3835027"/>
            <a:ext cx="1893282" cy="775775"/>
          </a:xfrm>
          <a:custGeom>
            <a:avLst/>
            <a:gdLst>
              <a:gd name="connsiteX0" fmla="*/ 0 w 1656948"/>
              <a:gd name="connsiteY0" fmla="*/ 0 h 2458933"/>
              <a:gd name="connsiteX1" fmla="*/ 1656948 w 1656948"/>
              <a:gd name="connsiteY1" fmla="*/ 0 h 2458933"/>
              <a:gd name="connsiteX2" fmla="*/ 1656948 w 1656948"/>
              <a:gd name="connsiteY2" fmla="*/ 2458933 h 2458933"/>
              <a:gd name="connsiteX3" fmla="*/ 0 w 1656948"/>
              <a:gd name="connsiteY3" fmla="*/ 2458933 h 2458933"/>
              <a:gd name="connsiteX4" fmla="*/ 0 w 1656948"/>
              <a:gd name="connsiteY4" fmla="*/ 0 h 2458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948" h="2458933">
                <a:moveTo>
                  <a:pt x="0" y="0"/>
                </a:moveTo>
                <a:lnTo>
                  <a:pt x="1656948" y="0"/>
                </a:lnTo>
                <a:lnTo>
                  <a:pt x="1656948" y="2458933"/>
                </a:lnTo>
                <a:lnTo>
                  <a:pt x="0" y="24589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8785" tIns="0" rIns="0" bIns="0" numCol="1" spcCol="1270" anchor="t" anchorCtr="0">
            <a:noAutofit/>
          </a:bodyPr>
          <a:lstStyle/>
          <a:p>
            <a:pPr defTabSz="533400">
              <a:lnSpc>
                <a:spcPct val="90000"/>
              </a:lnSpc>
              <a:spcBef>
                <a:spcPct val="0"/>
              </a:spcBef>
              <a:spcAft>
                <a:spcPct val="35000"/>
              </a:spcAft>
            </a:pPr>
            <a:r>
              <a:rPr lang="en-US" sz="1200" dirty="0"/>
              <a:t>2000 – PQDT </a:t>
            </a:r>
            <a:r>
              <a:rPr lang="ru-RU" sz="1200" dirty="0"/>
              <a:t>расширяется для обеспечения глобального географического охвата</a:t>
            </a:r>
            <a:endParaRPr lang="en-US" sz="1200" dirty="0"/>
          </a:p>
        </p:txBody>
      </p:sp>
      <p:sp>
        <p:nvSpPr>
          <p:cNvPr id="29" name="Oval 28">
            <a:extLst>
              <a:ext uri="{FF2B5EF4-FFF2-40B4-BE49-F238E27FC236}">
                <a16:creationId xmlns:a16="http://schemas.microsoft.com/office/drawing/2014/main" xmlns="" id="{04ABD14C-133E-4C31-9992-0874C777487D}"/>
              </a:ext>
            </a:extLst>
          </p:cNvPr>
          <p:cNvSpPr/>
          <p:nvPr/>
        </p:nvSpPr>
        <p:spPr>
          <a:xfrm>
            <a:off x="8017224" y="2864079"/>
            <a:ext cx="425453" cy="45199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xmlns="" id="{570FCA90-8B5F-43D6-8DCA-BA8A2FBDAF6C}"/>
              </a:ext>
            </a:extLst>
          </p:cNvPr>
          <p:cNvSpPr/>
          <p:nvPr/>
        </p:nvSpPr>
        <p:spPr>
          <a:xfrm>
            <a:off x="6531973" y="1983043"/>
            <a:ext cx="2154827" cy="796837"/>
          </a:xfrm>
          <a:custGeom>
            <a:avLst/>
            <a:gdLst>
              <a:gd name="connsiteX0" fmla="*/ 0 w 2302896"/>
              <a:gd name="connsiteY0" fmla="*/ 0 h 2852840"/>
              <a:gd name="connsiteX1" fmla="*/ 2302896 w 2302896"/>
              <a:gd name="connsiteY1" fmla="*/ 0 h 2852840"/>
              <a:gd name="connsiteX2" fmla="*/ 2302896 w 2302896"/>
              <a:gd name="connsiteY2" fmla="*/ 2852840 h 2852840"/>
              <a:gd name="connsiteX3" fmla="*/ 0 w 2302896"/>
              <a:gd name="connsiteY3" fmla="*/ 2852840 h 2852840"/>
              <a:gd name="connsiteX4" fmla="*/ 0 w 2302896"/>
              <a:gd name="connsiteY4" fmla="*/ 0 h 2852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896" h="2852840">
                <a:moveTo>
                  <a:pt x="0" y="0"/>
                </a:moveTo>
                <a:lnTo>
                  <a:pt x="2302896" y="0"/>
                </a:lnTo>
                <a:lnTo>
                  <a:pt x="2302896" y="2852840"/>
                </a:lnTo>
                <a:lnTo>
                  <a:pt x="0" y="2852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9504" tIns="0" rIns="0" bIns="0" numCol="1" spcCol="1270" anchor="t" anchorCtr="0">
            <a:noAutofit/>
          </a:bodyPr>
          <a:lstStyle/>
          <a:p>
            <a:pPr defTabSz="533400">
              <a:lnSpc>
                <a:spcPct val="90000"/>
              </a:lnSpc>
              <a:spcBef>
                <a:spcPct val="0"/>
              </a:spcBef>
              <a:spcAft>
                <a:spcPct val="35000"/>
              </a:spcAft>
            </a:pPr>
            <a:r>
              <a:rPr lang="en-US" sz="1200" dirty="0"/>
              <a:t>2017 – ProQuest</a:t>
            </a:r>
            <a:r>
              <a:rPr lang="ru-RU" sz="1200" dirty="0"/>
              <a:t> сотрудничает с </a:t>
            </a:r>
            <a:r>
              <a:rPr lang="en-US" sz="1200" dirty="0"/>
              <a:t>CALIS </a:t>
            </a:r>
            <a:r>
              <a:rPr lang="ru-RU" sz="1200" dirty="0"/>
              <a:t>для раскрытия Китайских диссертаций</a:t>
            </a:r>
            <a:endParaRPr lang="en-US" sz="1200" dirty="0"/>
          </a:p>
        </p:txBody>
      </p:sp>
      <p:sp>
        <p:nvSpPr>
          <p:cNvPr id="31" name="Freeform: Shape 30">
            <a:extLst>
              <a:ext uri="{FF2B5EF4-FFF2-40B4-BE49-F238E27FC236}">
                <a16:creationId xmlns:a16="http://schemas.microsoft.com/office/drawing/2014/main" xmlns="" id="{202992F3-83BC-406F-B88A-EC85ED6CEE55}"/>
              </a:ext>
            </a:extLst>
          </p:cNvPr>
          <p:cNvSpPr/>
          <p:nvPr/>
        </p:nvSpPr>
        <p:spPr>
          <a:xfrm>
            <a:off x="1491292" y="5153231"/>
            <a:ext cx="2384712" cy="586331"/>
          </a:xfrm>
          <a:custGeom>
            <a:avLst/>
            <a:gdLst>
              <a:gd name="connsiteX0" fmla="*/ 0 w 2071253"/>
              <a:gd name="connsiteY0" fmla="*/ 0 h 946967"/>
              <a:gd name="connsiteX1" fmla="*/ 2071253 w 2071253"/>
              <a:gd name="connsiteY1" fmla="*/ 0 h 946967"/>
              <a:gd name="connsiteX2" fmla="*/ 2071253 w 2071253"/>
              <a:gd name="connsiteY2" fmla="*/ 946967 h 946967"/>
              <a:gd name="connsiteX3" fmla="*/ 0 w 2071253"/>
              <a:gd name="connsiteY3" fmla="*/ 946967 h 946967"/>
              <a:gd name="connsiteX4" fmla="*/ 0 w 2071253"/>
              <a:gd name="connsiteY4" fmla="*/ 0 h 946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53" h="946967">
                <a:moveTo>
                  <a:pt x="0" y="0"/>
                </a:moveTo>
                <a:lnTo>
                  <a:pt x="2071253" y="0"/>
                </a:lnTo>
                <a:lnTo>
                  <a:pt x="2071253" y="946967"/>
                </a:lnTo>
                <a:lnTo>
                  <a:pt x="0" y="9469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586" tIns="0" rIns="0" bIns="0" numCol="1" spcCol="1270" anchor="t" anchorCtr="0">
            <a:noAutofit/>
          </a:bodyPr>
          <a:lstStyle/>
          <a:p>
            <a:pPr defTabSz="533400">
              <a:lnSpc>
                <a:spcPct val="90000"/>
              </a:lnSpc>
              <a:spcBef>
                <a:spcPct val="0"/>
              </a:spcBef>
              <a:spcAft>
                <a:spcPct val="35000"/>
              </a:spcAft>
            </a:pPr>
            <a:r>
              <a:rPr lang="en-US" sz="1200" dirty="0"/>
              <a:t>1939– ProQuest </a:t>
            </a:r>
            <a:r>
              <a:rPr lang="ru-RU" sz="1200" dirty="0"/>
              <a:t>начинает издание диссертаций</a:t>
            </a:r>
            <a:endParaRPr lang="en-US" sz="1200" dirty="0"/>
          </a:p>
        </p:txBody>
      </p:sp>
      <p:sp>
        <p:nvSpPr>
          <p:cNvPr id="32" name="Oval 31">
            <a:extLst>
              <a:ext uri="{FF2B5EF4-FFF2-40B4-BE49-F238E27FC236}">
                <a16:creationId xmlns:a16="http://schemas.microsoft.com/office/drawing/2014/main" xmlns="" id="{65129728-4899-4E1B-8A1B-AF4F850A58F9}"/>
              </a:ext>
            </a:extLst>
          </p:cNvPr>
          <p:cNvSpPr/>
          <p:nvPr/>
        </p:nvSpPr>
        <p:spPr>
          <a:xfrm>
            <a:off x="4016549" y="3655338"/>
            <a:ext cx="273885" cy="294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1" name="Freeform: Shape 40">
            <a:extLst>
              <a:ext uri="{FF2B5EF4-FFF2-40B4-BE49-F238E27FC236}">
                <a16:creationId xmlns:a16="http://schemas.microsoft.com/office/drawing/2014/main" xmlns="" id="{12D688C6-5BD0-4BA0-87BE-8F1D255F2FD9}"/>
              </a:ext>
            </a:extLst>
          </p:cNvPr>
          <p:cNvSpPr/>
          <p:nvPr/>
        </p:nvSpPr>
        <p:spPr>
          <a:xfrm>
            <a:off x="3877276" y="4267943"/>
            <a:ext cx="2333583" cy="379885"/>
          </a:xfrm>
          <a:custGeom>
            <a:avLst/>
            <a:gdLst>
              <a:gd name="connsiteX0" fmla="*/ 0 w 2479179"/>
              <a:gd name="connsiteY0" fmla="*/ 0 h 1818337"/>
              <a:gd name="connsiteX1" fmla="*/ 2479179 w 2479179"/>
              <a:gd name="connsiteY1" fmla="*/ 0 h 1818337"/>
              <a:gd name="connsiteX2" fmla="*/ 2479179 w 2479179"/>
              <a:gd name="connsiteY2" fmla="*/ 1818337 h 1818337"/>
              <a:gd name="connsiteX3" fmla="*/ 0 w 2479179"/>
              <a:gd name="connsiteY3" fmla="*/ 1818337 h 1818337"/>
              <a:gd name="connsiteX4" fmla="*/ 0 w 2479179"/>
              <a:gd name="connsiteY4" fmla="*/ 0 h 181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179" h="1818337">
                <a:moveTo>
                  <a:pt x="0" y="0"/>
                </a:moveTo>
                <a:lnTo>
                  <a:pt x="2479179" y="0"/>
                </a:lnTo>
                <a:lnTo>
                  <a:pt x="2479179" y="1818337"/>
                </a:lnTo>
                <a:lnTo>
                  <a:pt x="0" y="18183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4932" tIns="0" rIns="0" bIns="0" numCol="1" spcCol="1270" anchor="t" anchorCtr="0">
            <a:noAutofit/>
          </a:bodyPr>
          <a:lstStyle/>
          <a:p>
            <a:pPr defTabSz="533400">
              <a:lnSpc>
                <a:spcPct val="90000"/>
              </a:lnSpc>
              <a:spcBef>
                <a:spcPct val="0"/>
              </a:spcBef>
              <a:spcAft>
                <a:spcPct val="35000"/>
              </a:spcAft>
            </a:pPr>
            <a:r>
              <a:rPr lang="en-US" sz="1200" dirty="0"/>
              <a:t>1997 – ProQuest </a:t>
            </a:r>
            <a:r>
              <a:rPr lang="ru-RU" sz="1200" dirty="0"/>
              <a:t>создает  базу данных </a:t>
            </a:r>
            <a:r>
              <a:rPr lang="en-US" sz="1200" dirty="0"/>
              <a:t>PQDT</a:t>
            </a:r>
          </a:p>
        </p:txBody>
      </p:sp>
      <p:sp>
        <p:nvSpPr>
          <p:cNvPr id="43" name="Oval 42">
            <a:extLst>
              <a:ext uri="{FF2B5EF4-FFF2-40B4-BE49-F238E27FC236}">
                <a16:creationId xmlns:a16="http://schemas.microsoft.com/office/drawing/2014/main" xmlns="" id="{5BF57B96-42E4-45C6-A7A7-69F0A96B64C6}"/>
              </a:ext>
            </a:extLst>
          </p:cNvPr>
          <p:cNvSpPr/>
          <p:nvPr/>
        </p:nvSpPr>
        <p:spPr>
          <a:xfrm>
            <a:off x="5293446" y="3319075"/>
            <a:ext cx="273885" cy="294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6" name="TextBox 45">
            <a:extLst>
              <a:ext uri="{FF2B5EF4-FFF2-40B4-BE49-F238E27FC236}">
                <a16:creationId xmlns:a16="http://schemas.microsoft.com/office/drawing/2014/main" xmlns="" id="{6FCE4123-0E1D-45CC-A20A-8796D423C4B7}"/>
              </a:ext>
            </a:extLst>
          </p:cNvPr>
          <p:cNvSpPr txBox="1"/>
          <p:nvPr/>
        </p:nvSpPr>
        <p:spPr>
          <a:xfrm>
            <a:off x="9715710" y="2048251"/>
            <a:ext cx="2398395" cy="1938992"/>
          </a:xfrm>
          <a:prstGeom prst="rect">
            <a:avLst/>
          </a:prstGeom>
          <a:noFill/>
        </p:spPr>
        <p:txBody>
          <a:bodyPr wrap="square" rtlCol="0">
            <a:spAutoFit/>
          </a:bodyPr>
          <a:lstStyle/>
          <a:p>
            <a:pPr marL="285750" indent="-285750">
              <a:buFont typeface="Wingdings" panose="05000000000000000000" pitchFamily="2" charset="2"/>
              <a:buChar char="ü"/>
            </a:pPr>
            <a:r>
              <a:rPr lang="ru-RU" sz="2400" dirty="0">
                <a:solidFill>
                  <a:schemeClr val="accent1">
                    <a:lumMod val="50000"/>
                  </a:schemeClr>
                </a:solidFill>
              </a:rPr>
              <a:t>Больше университетов</a:t>
            </a:r>
            <a:endParaRPr lang="en-US" sz="2400" dirty="0">
              <a:solidFill>
                <a:schemeClr val="accent1">
                  <a:lumMod val="50000"/>
                </a:schemeClr>
              </a:solidFill>
            </a:endParaRPr>
          </a:p>
          <a:p>
            <a:pPr marL="285750" indent="-285750">
              <a:buFont typeface="Wingdings" panose="05000000000000000000" pitchFamily="2" charset="2"/>
              <a:buChar char="ü"/>
            </a:pPr>
            <a:r>
              <a:rPr lang="ru-RU" sz="2400" dirty="0">
                <a:solidFill>
                  <a:schemeClr val="accent1">
                    <a:lumMod val="50000"/>
                  </a:schemeClr>
                </a:solidFill>
              </a:rPr>
              <a:t>Больше стран</a:t>
            </a:r>
            <a:endParaRPr lang="en-US" sz="2400" dirty="0">
              <a:solidFill>
                <a:schemeClr val="accent1">
                  <a:lumMod val="50000"/>
                </a:schemeClr>
              </a:solidFill>
            </a:endParaRPr>
          </a:p>
          <a:p>
            <a:pPr marL="285750" indent="-285750">
              <a:buFont typeface="Wingdings" panose="05000000000000000000" pitchFamily="2" charset="2"/>
              <a:buChar char="ü"/>
            </a:pPr>
            <a:r>
              <a:rPr lang="ru-RU" sz="2400" dirty="0">
                <a:solidFill>
                  <a:schemeClr val="accent1">
                    <a:lumMod val="50000"/>
                  </a:schemeClr>
                </a:solidFill>
              </a:rPr>
              <a:t>Больше контента</a:t>
            </a:r>
            <a:endParaRPr lang="en-US" sz="2400" dirty="0">
              <a:solidFill>
                <a:schemeClr val="accent1">
                  <a:lumMod val="50000"/>
                </a:schemeClr>
              </a:solidFill>
            </a:endParaRPr>
          </a:p>
        </p:txBody>
      </p:sp>
    </p:spTree>
    <p:extLst>
      <p:ext uri="{BB962C8B-B14F-4D97-AF65-F5344CB8AC3E}">
        <p14:creationId xmlns:p14="http://schemas.microsoft.com/office/powerpoint/2010/main" xmlns="" val="150675050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ru-RU" dirty="0">
                <a:solidFill>
                  <a:srgbClr val="C00000"/>
                </a:solidFill>
              </a:rPr>
              <a:t>Глобальный охват</a:t>
            </a:r>
            <a:endParaRPr lang="en-US" dirty="0">
              <a:solidFill>
                <a:srgbClr val="C00000"/>
              </a:solidFill>
            </a:endParaRPr>
          </a:p>
        </p:txBody>
      </p:sp>
      <p:sp>
        <p:nvSpPr>
          <p:cNvPr id="30724" name="Rectangle 5"/>
          <p:cNvSpPr>
            <a:spLocks noGrp="1" noChangeArrowheads="1"/>
          </p:cNvSpPr>
          <p:nvPr>
            <p:ph idx="1"/>
          </p:nvPr>
        </p:nvSpPr>
        <p:spPr>
          <a:xfrm>
            <a:off x="325068" y="1137724"/>
            <a:ext cx="10476282" cy="4576042"/>
          </a:xfrm>
          <a:noFill/>
        </p:spPr>
        <p:txBody>
          <a:bodyPr>
            <a:normAutofit/>
          </a:bodyPr>
          <a:lstStyle/>
          <a:p>
            <a:pPr>
              <a:spcBef>
                <a:spcPct val="0"/>
              </a:spcBef>
              <a:buFont typeface="Arial" panose="020B0604020202020204" pitchFamily="34" charset="0"/>
              <a:buChar char="•"/>
            </a:pPr>
            <a:r>
              <a:rPr lang="en-US" altLang="en-US" sz="2400" dirty="0">
                <a:latin typeface="+mn-lt"/>
              </a:rPr>
              <a:t>4</a:t>
            </a:r>
            <a:r>
              <a:rPr lang="ru-RU" altLang="en-US" sz="2400" dirty="0">
                <a:latin typeface="+mn-lt"/>
              </a:rPr>
              <a:t>,</a:t>
            </a:r>
            <a:r>
              <a:rPr lang="en-US" altLang="en-US" sz="2400" dirty="0">
                <a:latin typeface="+mn-lt"/>
              </a:rPr>
              <a:t>5 </a:t>
            </a:r>
            <a:r>
              <a:rPr lang="ru-RU" altLang="en-US" sz="2400" dirty="0">
                <a:latin typeface="+mn-lt"/>
              </a:rPr>
              <a:t>млн. диссертаций </a:t>
            </a:r>
            <a:r>
              <a:rPr lang="en-US" altLang="en-US" sz="2400" dirty="0">
                <a:latin typeface="+mn-lt"/>
              </a:rPr>
              <a:t>(A&amp;I)</a:t>
            </a:r>
            <a:r>
              <a:rPr lang="ru-RU" altLang="en-US" sz="2400" dirty="0">
                <a:latin typeface="+mn-lt"/>
              </a:rPr>
              <a:t> с 1637 г. по настоящее время</a:t>
            </a:r>
            <a:endParaRPr lang="en-US" altLang="en-US" sz="2400" dirty="0">
              <a:latin typeface="+mn-lt"/>
            </a:endParaRPr>
          </a:p>
          <a:p>
            <a:pPr>
              <a:spcBef>
                <a:spcPct val="0"/>
              </a:spcBef>
              <a:buFont typeface="Arial" panose="020B0604020202020204" pitchFamily="34" charset="0"/>
              <a:buChar char="•"/>
            </a:pPr>
            <a:r>
              <a:rPr lang="ru-RU" altLang="en-US" sz="2400" dirty="0">
                <a:latin typeface="+mn-lt"/>
              </a:rPr>
              <a:t>2,1 млн. диссертаций доступны для загрузки в полном тексте с 1743 г . – по настоящее время</a:t>
            </a:r>
            <a:endParaRPr lang="en-US" altLang="en-US" sz="2400" dirty="0">
              <a:latin typeface="+mn-lt"/>
            </a:endParaRPr>
          </a:p>
          <a:p>
            <a:pPr>
              <a:spcBef>
                <a:spcPct val="0"/>
              </a:spcBef>
              <a:buFont typeface="Arial" panose="020B0604020202020204" pitchFamily="34" charset="0"/>
              <a:buChar char="•"/>
            </a:pPr>
            <a:r>
              <a:rPr lang="ru-RU" altLang="en-US" sz="2400" dirty="0">
                <a:latin typeface="+mn-lt"/>
              </a:rPr>
              <a:t>До </a:t>
            </a:r>
            <a:r>
              <a:rPr lang="en-US" altLang="en-US" sz="2400" dirty="0">
                <a:latin typeface="+mn-lt"/>
              </a:rPr>
              <a:t>200</a:t>
            </a:r>
            <a:r>
              <a:rPr lang="ru-RU" altLang="en-US" sz="2400" dirty="0">
                <a:latin typeface="+mn-lt"/>
              </a:rPr>
              <a:t> тыс. новых работ добавляется ежегодно</a:t>
            </a:r>
            <a:endParaRPr lang="en-US" altLang="en-US" sz="2400" dirty="0">
              <a:latin typeface="+mn-lt"/>
            </a:endParaRPr>
          </a:p>
          <a:p>
            <a:pPr>
              <a:spcBef>
                <a:spcPct val="0"/>
              </a:spcBef>
              <a:buFont typeface="Arial" panose="020B0604020202020204" pitchFamily="34" charset="0"/>
              <a:buChar char="•"/>
            </a:pPr>
            <a:r>
              <a:rPr lang="ru-RU" altLang="en-US" sz="2400" dirty="0">
                <a:latin typeface="+mn-lt"/>
              </a:rPr>
              <a:t>Диссертации ведущих университетов мира (по версии </a:t>
            </a:r>
            <a:r>
              <a:rPr lang="en-US" altLang="en-US" sz="2400" dirty="0">
                <a:latin typeface="+mn-lt"/>
              </a:rPr>
              <a:t>Carnegie Foundation</a:t>
            </a:r>
            <a:r>
              <a:rPr lang="ru-RU" altLang="en-US" sz="2400" dirty="0">
                <a:latin typeface="+mn-lt"/>
              </a:rPr>
              <a:t>) </a:t>
            </a:r>
            <a:endParaRPr lang="en-US" altLang="en-US" sz="2400" dirty="0">
              <a:latin typeface="+mn-lt"/>
            </a:endParaRPr>
          </a:p>
          <a:p>
            <a:pPr>
              <a:buFont typeface="Arial" panose="020B0604020202020204" pitchFamily="34" charset="0"/>
              <a:buChar char="•"/>
            </a:pPr>
            <a:r>
              <a:rPr lang="ru-RU" altLang="en-US" sz="2400" dirty="0">
                <a:latin typeface="+mn-lt"/>
              </a:rPr>
              <a:t>Диссертации авторов из более 3,1 тыс. организаций, из 88 стран мира</a:t>
            </a:r>
            <a:endParaRPr lang="en-US" altLang="en-US" sz="2400" dirty="0">
              <a:latin typeface="+mn-lt"/>
            </a:endParaRPr>
          </a:p>
        </p:txBody>
      </p:sp>
    </p:spTree>
    <p:extLst>
      <p:ext uri="{BB962C8B-B14F-4D97-AF65-F5344CB8AC3E}">
        <p14:creationId xmlns:p14="http://schemas.microsoft.com/office/powerpoint/2010/main" xmlns="" val="19237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r>
              <a:rPr lang="ru-RU" sz="3600" dirty="0">
                <a:solidFill>
                  <a:srgbClr val="C00000"/>
                </a:solidFill>
              </a:rPr>
              <a:t>Для чего размещать диссертации в </a:t>
            </a:r>
            <a:r>
              <a:rPr lang="en-US" sz="3600" dirty="0">
                <a:solidFill>
                  <a:srgbClr val="C00000"/>
                </a:solidFill>
              </a:rPr>
              <a:t> ProQuest?</a:t>
            </a:r>
          </a:p>
        </p:txBody>
      </p:sp>
      <p:sp>
        <p:nvSpPr>
          <p:cNvPr id="2" name="Content Placeholder 1"/>
          <p:cNvSpPr>
            <a:spLocks noGrp="1"/>
          </p:cNvSpPr>
          <p:nvPr>
            <p:ph idx="1"/>
          </p:nvPr>
        </p:nvSpPr>
        <p:spPr/>
        <p:txBody>
          <a:bodyPr/>
          <a:lstStyle/>
          <a:p>
            <a:pPr>
              <a:buFont typeface="Arial" panose="020B0604020202020204" pitchFamily="34" charset="0"/>
              <a:buChar char="•"/>
            </a:pPr>
            <a:r>
              <a:rPr lang="ru-RU" dirty="0">
                <a:latin typeface="+mn-lt"/>
              </a:rPr>
              <a:t>Не эксклюзивный договор</a:t>
            </a:r>
            <a:endParaRPr lang="en-US" dirty="0">
              <a:latin typeface="+mn-lt"/>
            </a:endParaRPr>
          </a:p>
          <a:p>
            <a:pPr>
              <a:buFont typeface="Arial" panose="020B0604020202020204" pitchFamily="34" charset="0"/>
              <a:buChar char="•"/>
            </a:pPr>
            <a:r>
              <a:rPr lang="ru-RU" dirty="0">
                <a:latin typeface="+mn-lt"/>
              </a:rPr>
              <a:t>Автор / университет сохраняют авторские права</a:t>
            </a:r>
            <a:endParaRPr lang="en-US" dirty="0">
              <a:latin typeface="+mn-lt"/>
            </a:endParaRPr>
          </a:p>
          <a:p>
            <a:pPr>
              <a:buFont typeface="Arial" panose="020B0604020202020204" pitchFamily="34" charset="0"/>
              <a:buChar char="•"/>
            </a:pPr>
            <a:r>
              <a:rPr lang="ru-RU" dirty="0">
                <a:latin typeface="+mn-lt"/>
              </a:rPr>
              <a:t>Бесплатное размещение: отсутствие сборов для авторов или университетов</a:t>
            </a:r>
            <a:endParaRPr lang="en-US" dirty="0">
              <a:latin typeface="+mn-lt"/>
            </a:endParaRPr>
          </a:p>
          <a:p>
            <a:pPr>
              <a:buFont typeface="Arial" panose="020B0604020202020204" pitchFamily="34" charset="0"/>
              <a:buChar char="•"/>
            </a:pPr>
            <a:r>
              <a:rPr lang="ru-RU" dirty="0">
                <a:latin typeface="+mn-lt"/>
              </a:rPr>
              <a:t>Простой процесс размещения</a:t>
            </a:r>
          </a:p>
          <a:p>
            <a:pPr>
              <a:buFont typeface="Arial" panose="020B0604020202020204" pitchFamily="34" charset="0"/>
              <a:buChar char="•"/>
            </a:pPr>
            <a:r>
              <a:rPr lang="ru-RU" dirty="0">
                <a:latin typeface="+mn-lt"/>
              </a:rPr>
              <a:t>Более 3,1 тыс. организаций- подписчиков во всем мире</a:t>
            </a:r>
            <a:endParaRPr lang="en-US" dirty="0">
              <a:latin typeface="+mn-lt"/>
            </a:endParaRPr>
          </a:p>
        </p:txBody>
      </p:sp>
    </p:spTree>
    <p:extLst>
      <p:ext uri="{BB962C8B-B14F-4D97-AF65-F5344CB8AC3E}">
        <p14:creationId xmlns:p14="http://schemas.microsoft.com/office/powerpoint/2010/main" xmlns="" val="28718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A137CD-FB14-438D-B182-80E70FA46EC6}"/>
              </a:ext>
            </a:extLst>
          </p:cNvPr>
          <p:cNvSpPr>
            <a:spLocks noGrp="1"/>
          </p:cNvSpPr>
          <p:nvPr>
            <p:ph type="title"/>
          </p:nvPr>
        </p:nvSpPr>
        <p:spPr>
          <a:xfrm>
            <a:off x="144379" y="182881"/>
            <a:ext cx="11887199" cy="680720"/>
          </a:xfrm>
        </p:spPr>
        <p:txBody>
          <a:bodyPr/>
          <a:lstStyle/>
          <a:p>
            <a:r>
              <a:rPr lang="ru-RU" sz="3200" dirty="0"/>
              <a:t>Ведущие университеты мира размещают диссертации в</a:t>
            </a:r>
            <a:r>
              <a:rPr lang="en-US" sz="3200" dirty="0"/>
              <a:t> ProQuest</a:t>
            </a:r>
          </a:p>
        </p:txBody>
      </p:sp>
      <p:pic>
        <p:nvPicPr>
          <p:cNvPr id="6" name="Picture 5">
            <a:extLst>
              <a:ext uri="{FF2B5EF4-FFF2-40B4-BE49-F238E27FC236}">
                <a16:creationId xmlns:a16="http://schemas.microsoft.com/office/drawing/2014/main" xmlns="" id="{E59C7B72-00EF-4F0F-9075-F09C65837241}"/>
              </a:ext>
            </a:extLst>
          </p:cNvPr>
          <p:cNvPicPr>
            <a:picLocks noChangeAspect="1"/>
          </p:cNvPicPr>
          <p:nvPr/>
        </p:nvPicPr>
        <p:blipFill>
          <a:blip r:embed="rId2"/>
          <a:stretch>
            <a:fillRect/>
          </a:stretch>
        </p:blipFill>
        <p:spPr>
          <a:xfrm>
            <a:off x="3022769" y="2866658"/>
            <a:ext cx="1194260" cy="1008269"/>
          </a:xfrm>
          <a:prstGeom prst="rect">
            <a:avLst/>
          </a:prstGeom>
        </p:spPr>
      </p:pic>
      <p:pic>
        <p:nvPicPr>
          <p:cNvPr id="9" name="Picture 8">
            <a:extLst>
              <a:ext uri="{FF2B5EF4-FFF2-40B4-BE49-F238E27FC236}">
                <a16:creationId xmlns:a16="http://schemas.microsoft.com/office/drawing/2014/main" xmlns="" id="{1EF1B9CF-AA04-400C-9EFC-0EA3464B2130}"/>
              </a:ext>
            </a:extLst>
          </p:cNvPr>
          <p:cNvPicPr>
            <a:picLocks noChangeAspect="1"/>
          </p:cNvPicPr>
          <p:nvPr/>
        </p:nvPicPr>
        <p:blipFill>
          <a:blip r:embed="rId3"/>
          <a:stretch>
            <a:fillRect/>
          </a:stretch>
        </p:blipFill>
        <p:spPr>
          <a:xfrm>
            <a:off x="3715117" y="4602007"/>
            <a:ext cx="910336" cy="914400"/>
          </a:xfrm>
          <a:prstGeom prst="rect">
            <a:avLst/>
          </a:prstGeom>
        </p:spPr>
      </p:pic>
      <p:pic>
        <p:nvPicPr>
          <p:cNvPr id="11" name="Picture 10">
            <a:extLst>
              <a:ext uri="{FF2B5EF4-FFF2-40B4-BE49-F238E27FC236}">
                <a16:creationId xmlns:a16="http://schemas.microsoft.com/office/drawing/2014/main" xmlns="" id="{3EE3C3F6-0C1C-4E20-A179-6E4AD909DE3F}"/>
              </a:ext>
            </a:extLst>
          </p:cNvPr>
          <p:cNvPicPr>
            <a:picLocks noChangeAspect="1"/>
          </p:cNvPicPr>
          <p:nvPr/>
        </p:nvPicPr>
        <p:blipFill>
          <a:blip r:embed="rId4"/>
          <a:stretch>
            <a:fillRect/>
          </a:stretch>
        </p:blipFill>
        <p:spPr>
          <a:xfrm>
            <a:off x="5254005" y="4763828"/>
            <a:ext cx="2100962" cy="550366"/>
          </a:xfrm>
          <a:prstGeom prst="rect">
            <a:avLst/>
          </a:prstGeom>
        </p:spPr>
      </p:pic>
      <p:pic>
        <p:nvPicPr>
          <p:cNvPr id="13" name="Picture 12">
            <a:extLst>
              <a:ext uri="{FF2B5EF4-FFF2-40B4-BE49-F238E27FC236}">
                <a16:creationId xmlns:a16="http://schemas.microsoft.com/office/drawing/2014/main" xmlns="" id="{F0FC6224-912F-4D3C-BD89-B9CDE6ABE231}"/>
              </a:ext>
            </a:extLst>
          </p:cNvPr>
          <p:cNvPicPr>
            <a:picLocks noChangeAspect="1"/>
          </p:cNvPicPr>
          <p:nvPr/>
        </p:nvPicPr>
        <p:blipFill>
          <a:blip r:embed="rId5"/>
          <a:stretch>
            <a:fillRect/>
          </a:stretch>
        </p:blipFill>
        <p:spPr>
          <a:xfrm>
            <a:off x="2215415" y="4588138"/>
            <a:ext cx="879574" cy="1143000"/>
          </a:xfrm>
          <a:prstGeom prst="rect">
            <a:avLst/>
          </a:prstGeom>
        </p:spPr>
      </p:pic>
      <p:pic>
        <p:nvPicPr>
          <p:cNvPr id="14" name="Picture 13">
            <a:extLst>
              <a:ext uri="{FF2B5EF4-FFF2-40B4-BE49-F238E27FC236}">
                <a16:creationId xmlns:a16="http://schemas.microsoft.com/office/drawing/2014/main" xmlns="" id="{1592F52E-95ED-44EF-909A-33DADB85A9FE}"/>
              </a:ext>
            </a:extLst>
          </p:cNvPr>
          <p:cNvPicPr>
            <a:picLocks noChangeAspect="1"/>
          </p:cNvPicPr>
          <p:nvPr/>
        </p:nvPicPr>
        <p:blipFill>
          <a:blip r:embed="rId6"/>
          <a:stretch>
            <a:fillRect/>
          </a:stretch>
        </p:blipFill>
        <p:spPr>
          <a:xfrm>
            <a:off x="9319120" y="4593651"/>
            <a:ext cx="914400" cy="921835"/>
          </a:xfrm>
          <a:prstGeom prst="rect">
            <a:avLst/>
          </a:prstGeom>
        </p:spPr>
      </p:pic>
      <p:pic>
        <p:nvPicPr>
          <p:cNvPr id="16" name="Picture 15">
            <a:extLst>
              <a:ext uri="{FF2B5EF4-FFF2-40B4-BE49-F238E27FC236}">
                <a16:creationId xmlns:a16="http://schemas.microsoft.com/office/drawing/2014/main" xmlns="" id="{CD179474-BE06-4A89-AEE6-74F1EBA2B31B}"/>
              </a:ext>
            </a:extLst>
          </p:cNvPr>
          <p:cNvPicPr>
            <a:picLocks noChangeAspect="1"/>
          </p:cNvPicPr>
          <p:nvPr/>
        </p:nvPicPr>
        <p:blipFill>
          <a:blip r:embed="rId7"/>
          <a:stretch>
            <a:fillRect/>
          </a:stretch>
        </p:blipFill>
        <p:spPr>
          <a:xfrm>
            <a:off x="9244474" y="2996753"/>
            <a:ext cx="1828800" cy="763480"/>
          </a:xfrm>
          <a:prstGeom prst="rect">
            <a:avLst/>
          </a:prstGeom>
        </p:spPr>
      </p:pic>
      <p:pic>
        <p:nvPicPr>
          <p:cNvPr id="17" name="Picture 16">
            <a:extLst>
              <a:ext uri="{FF2B5EF4-FFF2-40B4-BE49-F238E27FC236}">
                <a16:creationId xmlns:a16="http://schemas.microsoft.com/office/drawing/2014/main" xmlns="" id="{CBD8FAE9-1276-43FA-BC40-8FADA3E61EF5}"/>
              </a:ext>
            </a:extLst>
          </p:cNvPr>
          <p:cNvPicPr>
            <a:picLocks noChangeAspect="1"/>
          </p:cNvPicPr>
          <p:nvPr/>
        </p:nvPicPr>
        <p:blipFill>
          <a:blip r:embed="rId8"/>
          <a:stretch>
            <a:fillRect/>
          </a:stretch>
        </p:blipFill>
        <p:spPr>
          <a:xfrm>
            <a:off x="4796805" y="1227553"/>
            <a:ext cx="914400" cy="914400"/>
          </a:xfrm>
          <a:prstGeom prst="rect">
            <a:avLst/>
          </a:prstGeom>
        </p:spPr>
      </p:pic>
      <p:pic>
        <p:nvPicPr>
          <p:cNvPr id="18" name="Picture 17">
            <a:extLst>
              <a:ext uri="{FF2B5EF4-FFF2-40B4-BE49-F238E27FC236}">
                <a16:creationId xmlns:a16="http://schemas.microsoft.com/office/drawing/2014/main" xmlns="" id="{7A0404C8-F3B1-4132-9A7A-3B635812E12D}"/>
              </a:ext>
            </a:extLst>
          </p:cNvPr>
          <p:cNvPicPr>
            <a:picLocks noChangeAspect="1"/>
          </p:cNvPicPr>
          <p:nvPr/>
        </p:nvPicPr>
        <p:blipFill>
          <a:blip r:embed="rId9"/>
          <a:stretch>
            <a:fillRect/>
          </a:stretch>
        </p:blipFill>
        <p:spPr>
          <a:xfrm>
            <a:off x="10791245" y="4646339"/>
            <a:ext cx="914400" cy="914400"/>
          </a:xfrm>
          <a:prstGeom prst="rect">
            <a:avLst/>
          </a:prstGeom>
        </p:spPr>
      </p:pic>
      <p:pic>
        <p:nvPicPr>
          <p:cNvPr id="20" name="Picture 19">
            <a:extLst>
              <a:ext uri="{FF2B5EF4-FFF2-40B4-BE49-F238E27FC236}">
                <a16:creationId xmlns:a16="http://schemas.microsoft.com/office/drawing/2014/main" xmlns="" id="{AF0AD7D4-6E0F-4260-9090-8052F31378CE}"/>
              </a:ext>
            </a:extLst>
          </p:cNvPr>
          <p:cNvPicPr>
            <a:picLocks noChangeAspect="1"/>
          </p:cNvPicPr>
          <p:nvPr/>
        </p:nvPicPr>
        <p:blipFill>
          <a:blip r:embed="rId10"/>
          <a:stretch>
            <a:fillRect/>
          </a:stretch>
        </p:blipFill>
        <p:spPr>
          <a:xfrm>
            <a:off x="615611" y="2866658"/>
            <a:ext cx="1828800" cy="964707"/>
          </a:xfrm>
          <a:prstGeom prst="rect">
            <a:avLst/>
          </a:prstGeom>
        </p:spPr>
      </p:pic>
      <p:pic>
        <p:nvPicPr>
          <p:cNvPr id="21" name="Picture 20">
            <a:extLst>
              <a:ext uri="{FF2B5EF4-FFF2-40B4-BE49-F238E27FC236}">
                <a16:creationId xmlns:a16="http://schemas.microsoft.com/office/drawing/2014/main" xmlns="" id="{FD3DC5A2-CD3A-42DD-A5DE-F53248389DDA}"/>
              </a:ext>
            </a:extLst>
          </p:cNvPr>
          <p:cNvPicPr>
            <a:picLocks noChangeAspect="1"/>
          </p:cNvPicPr>
          <p:nvPr/>
        </p:nvPicPr>
        <p:blipFill>
          <a:blip r:embed="rId11"/>
          <a:stretch>
            <a:fillRect/>
          </a:stretch>
        </p:blipFill>
        <p:spPr>
          <a:xfrm>
            <a:off x="4795387" y="3002705"/>
            <a:ext cx="1828800" cy="775854"/>
          </a:xfrm>
          <a:prstGeom prst="rect">
            <a:avLst/>
          </a:prstGeom>
        </p:spPr>
      </p:pic>
      <p:pic>
        <p:nvPicPr>
          <p:cNvPr id="22" name="Picture 21">
            <a:extLst>
              <a:ext uri="{FF2B5EF4-FFF2-40B4-BE49-F238E27FC236}">
                <a16:creationId xmlns:a16="http://schemas.microsoft.com/office/drawing/2014/main" xmlns="" id="{5F06BEC4-CEDD-4629-9E93-D0213D5F20B8}"/>
              </a:ext>
            </a:extLst>
          </p:cNvPr>
          <p:cNvPicPr>
            <a:picLocks noChangeAspect="1"/>
          </p:cNvPicPr>
          <p:nvPr/>
        </p:nvPicPr>
        <p:blipFill>
          <a:blip r:embed="rId12"/>
          <a:stretch>
            <a:fillRect/>
          </a:stretch>
        </p:blipFill>
        <p:spPr>
          <a:xfrm>
            <a:off x="6925294" y="2886631"/>
            <a:ext cx="1739042" cy="914400"/>
          </a:xfrm>
          <a:prstGeom prst="rect">
            <a:avLst/>
          </a:prstGeom>
        </p:spPr>
      </p:pic>
      <p:pic>
        <p:nvPicPr>
          <p:cNvPr id="23" name="Picture 22">
            <a:extLst>
              <a:ext uri="{FF2B5EF4-FFF2-40B4-BE49-F238E27FC236}">
                <a16:creationId xmlns:a16="http://schemas.microsoft.com/office/drawing/2014/main" xmlns="" id="{95A84857-3B96-4FDD-9188-AFF94C6FE232}"/>
              </a:ext>
            </a:extLst>
          </p:cNvPr>
          <p:cNvPicPr>
            <a:picLocks noChangeAspect="1"/>
          </p:cNvPicPr>
          <p:nvPr/>
        </p:nvPicPr>
        <p:blipFill>
          <a:blip r:embed="rId13"/>
          <a:stretch>
            <a:fillRect/>
          </a:stretch>
        </p:blipFill>
        <p:spPr>
          <a:xfrm>
            <a:off x="2308880" y="1405256"/>
            <a:ext cx="1828800" cy="565842"/>
          </a:xfrm>
          <a:prstGeom prst="rect">
            <a:avLst/>
          </a:prstGeom>
        </p:spPr>
      </p:pic>
      <p:pic>
        <p:nvPicPr>
          <p:cNvPr id="24" name="Picture 23">
            <a:extLst>
              <a:ext uri="{FF2B5EF4-FFF2-40B4-BE49-F238E27FC236}">
                <a16:creationId xmlns:a16="http://schemas.microsoft.com/office/drawing/2014/main" xmlns="" id="{847C27EA-C895-4A50-A066-2861C3027F62}"/>
              </a:ext>
            </a:extLst>
          </p:cNvPr>
          <p:cNvPicPr>
            <a:picLocks noChangeAspect="1"/>
          </p:cNvPicPr>
          <p:nvPr/>
        </p:nvPicPr>
        <p:blipFill>
          <a:blip r:embed="rId14"/>
          <a:stretch>
            <a:fillRect/>
          </a:stretch>
        </p:blipFill>
        <p:spPr>
          <a:xfrm>
            <a:off x="7898753" y="4602007"/>
            <a:ext cx="862642" cy="914400"/>
          </a:xfrm>
          <a:prstGeom prst="rect">
            <a:avLst/>
          </a:prstGeom>
        </p:spPr>
      </p:pic>
      <p:pic>
        <p:nvPicPr>
          <p:cNvPr id="25" name="Picture 24">
            <a:extLst>
              <a:ext uri="{FF2B5EF4-FFF2-40B4-BE49-F238E27FC236}">
                <a16:creationId xmlns:a16="http://schemas.microsoft.com/office/drawing/2014/main" xmlns="" id="{DC256A1D-A055-44AB-8071-5B3EB53C485D}"/>
              </a:ext>
            </a:extLst>
          </p:cNvPr>
          <p:cNvPicPr>
            <a:picLocks noChangeAspect="1"/>
          </p:cNvPicPr>
          <p:nvPr/>
        </p:nvPicPr>
        <p:blipFill>
          <a:blip r:embed="rId15"/>
          <a:stretch>
            <a:fillRect/>
          </a:stretch>
        </p:blipFill>
        <p:spPr>
          <a:xfrm>
            <a:off x="6370330" y="1474383"/>
            <a:ext cx="1880007" cy="548640"/>
          </a:xfrm>
          <a:prstGeom prst="rect">
            <a:avLst/>
          </a:prstGeom>
        </p:spPr>
      </p:pic>
      <p:pic>
        <p:nvPicPr>
          <p:cNvPr id="26" name="Picture 25">
            <a:extLst>
              <a:ext uri="{FF2B5EF4-FFF2-40B4-BE49-F238E27FC236}">
                <a16:creationId xmlns:a16="http://schemas.microsoft.com/office/drawing/2014/main" xmlns="" id="{72C762C9-C03E-47AC-99BC-0ABD477D330B}"/>
              </a:ext>
            </a:extLst>
          </p:cNvPr>
          <p:cNvPicPr>
            <a:picLocks noChangeAspect="1"/>
          </p:cNvPicPr>
          <p:nvPr/>
        </p:nvPicPr>
        <p:blipFill>
          <a:blip r:embed="rId16"/>
          <a:stretch>
            <a:fillRect/>
          </a:stretch>
        </p:blipFill>
        <p:spPr>
          <a:xfrm>
            <a:off x="8935341" y="1186898"/>
            <a:ext cx="853440" cy="914400"/>
          </a:xfrm>
          <a:prstGeom prst="rect">
            <a:avLst/>
          </a:prstGeom>
        </p:spPr>
      </p:pic>
      <p:pic>
        <p:nvPicPr>
          <p:cNvPr id="27" name="Picture 26">
            <a:extLst>
              <a:ext uri="{FF2B5EF4-FFF2-40B4-BE49-F238E27FC236}">
                <a16:creationId xmlns:a16="http://schemas.microsoft.com/office/drawing/2014/main" xmlns="" id="{DDD4D0CC-2B3C-41D1-BF09-58E2C14879FF}"/>
              </a:ext>
            </a:extLst>
          </p:cNvPr>
          <p:cNvPicPr>
            <a:picLocks noChangeAspect="1"/>
          </p:cNvPicPr>
          <p:nvPr/>
        </p:nvPicPr>
        <p:blipFill>
          <a:blip r:embed="rId17"/>
          <a:stretch>
            <a:fillRect/>
          </a:stretch>
        </p:blipFill>
        <p:spPr>
          <a:xfrm>
            <a:off x="452287" y="4505125"/>
            <a:ext cx="1143000" cy="1143000"/>
          </a:xfrm>
          <a:prstGeom prst="rect">
            <a:avLst/>
          </a:prstGeom>
        </p:spPr>
      </p:pic>
      <p:pic>
        <p:nvPicPr>
          <p:cNvPr id="28" name="Picture 27">
            <a:extLst>
              <a:ext uri="{FF2B5EF4-FFF2-40B4-BE49-F238E27FC236}">
                <a16:creationId xmlns:a16="http://schemas.microsoft.com/office/drawing/2014/main" xmlns="" id="{EB263766-8669-42D2-B77D-800D8783F6DA}"/>
              </a:ext>
            </a:extLst>
          </p:cNvPr>
          <p:cNvPicPr>
            <a:picLocks noChangeAspect="1"/>
          </p:cNvPicPr>
          <p:nvPr/>
        </p:nvPicPr>
        <p:blipFill>
          <a:blip r:embed="rId18"/>
          <a:stretch>
            <a:fillRect/>
          </a:stretch>
        </p:blipFill>
        <p:spPr>
          <a:xfrm>
            <a:off x="514382" y="1074551"/>
            <a:ext cx="1077724" cy="1077724"/>
          </a:xfrm>
          <a:prstGeom prst="rect">
            <a:avLst/>
          </a:prstGeom>
        </p:spPr>
      </p:pic>
      <p:pic>
        <p:nvPicPr>
          <p:cNvPr id="4" name="Picture 3">
            <a:extLst>
              <a:ext uri="{FF2B5EF4-FFF2-40B4-BE49-F238E27FC236}">
                <a16:creationId xmlns:a16="http://schemas.microsoft.com/office/drawing/2014/main" xmlns="" id="{5B93BDAA-6AB0-4D2C-9C3D-27313EC7DB08}"/>
              </a:ext>
            </a:extLst>
          </p:cNvPr>
          <p:cNvPicPr>
            <a:picLocks noChangeAspect="1"/>
          </p:cNvPicPr>
          <p:nvPr/>
        </p:nvPicPr>
        <p:blipFill>
          <a:blip r:embed="rId19"/>
          <a:stretch>
            <a:fillRect/>
          </a:stretch>
        </p:blipFill>
        <p:spPr>
          <a:xfrm>
            <a:off x="10473785" y="958298"/>
            <a:ext cx="1097280" cy="1371600"/>
          </a:xfrm>
          <a:prstGeom prst="rect">
            <a:avLst/>
          </a:prstGeom>
        </p:spPr>
      </p:pic>
    </p:spTree>
    <p:extLst>
      <p:ext uri="{BB962C8B-B14F-4D97-AF65-F5344CB8AC3E}">
        <p14:creationId xmlns:p14="http://schemas.microsoft.com/office/powerpoint/2010/main" xmlns="" val="150651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907" y="315800"/>
            <a:ext cx="11253537" cy="791105"/>
          </a:xfrm>
        </p:spPr>
        <p:txBody>
          <a:bodyPr>
            <a:normAutofit fontScale="90000"/>
          </a:bodyPr>
          <a:lstStyle/>
          <a:p>
            <a:r>
              <a:rPr lang="ru-RU" altLang="en-US" sz="3600" dirty="0"/>
              <a:t>Редакторы </a:t>
            </a:r>
            <a:r>
              <a:rPr lang="en-GB" altLang="en-US" sz="3600" dirty="0"/>
              <a:t>ProQuest </a:t>
            </a:r>
            <a:r>
              <a:rPr lang="ru-RU" altLang="en-US" sz="3600" dirty="0"/>
              <a:t>обеспечивают раскрытие контента</a:t>
            </a:r>
            <a:endParaRPr lang="en-GB" sz="3600" dirty="0">
              <a:solidFill>
                <a:srgbClr val="C00000"/>
              </a:solidFill>
            </a:endParaRPr>
          </a:p>
        </p:txBody>
      </p:sp>
      <p:grpSp>
        <p:nvGrpSpPr>
          <p:cNvPr id="7" name="Group 6">
            <a:extLst>
              <a:ext uri="{FF2B5EF4-FFF2-40B4-BE49-F238E27FC236}">
                <a16:creationId xmlns:a16="http://schemas.microsoft.com/office/drawing/2014/main" xmlns="" id="{96C67780-06A9-4AFD-B96F-7718D4E4F549}"/>
              </a:ext>
            </a:extLst>
          </p:cNvPr>
          <p:cNvGrpSpPr/>
          <p:nvPr/>
        </p:nvGrpSpPr>
        <p:grpSpPr>
          <a:xfrm>
            <a:off x="841765" y="1727671"/>
            <a:ext cx="9909654" cy="3915206"/>
            <a:chOff x="1284527" y="1804674"/>
            <a:chExt cx="9031704" cy="3497998"/>
          </a:xfrm>
        </p:grpSpPr>
        <p:grpSp>
          <p:nvGrpSpPr>
            <p:cNvPr id="2" name="Group 1"/>
            <p:cNvGrpSpPr/>
            <p:nvPr/>
          </p:nvGrpSpPr>
          <p:grpSpPr>
            <a:xfrm>
              <a:off x="1284527" y="1804674"/>
              <a:ext cx="9031704" cy="976400"/>
              <a:chOff x="35366" y="2189685"/>
              <a:chExt cx="9031704" cy="976400"/>
            </a:xfrm>
          </p:grpSpPr>
          <p:sp>
            <p:nvSpPr>
              <p:cNvPr id="4" name="Freeform: Shape 3"/>
              <p:cNvSpPr/>
              <p:nvPr/>
            </p:nvSpPr>
            <p:spPr>
              <a:xfrm>
                <a:off x="35366" y="2189685"/>
                <a:ext cx="2441001" cy="976400"/>
              </a:xfrm>
              <a:custGeom>
                <a:avLst/>
                <a:gdLst>
                  <a:gd name="connsiteX0" fmla="*/ 0 w 2441001"/>
                  <a:gd name="connsiteY0" fmla="*/ 0 h 976400"/>
                  <a:gd name="connsiteX1" fmla="*/ 1952801 w 2441001"/>
                  <a:gd name="connsiteY1" fmla="*/ 0 h 976400"/>
                  <a:gd name="connsiteX2" fmla="*/ 2441001 w 2441001"/>
                  <a:gd name="connsiteY2" fmla="*/ 488200 h 976400"/>
                  <a:gd name="connsiteX3" fmla="*/ 1952801 w 2441001"/>
                  <a:gd name="connsiteY3" fmla="*/ 976400 h 976400"/>
                  <a:gd name="connsiteX4" fmla="*/ 0 w 2441001"/>
                  <a:gd name="connsiteY4" fmla="*/ 976400 h 976400"/>
                  <a:gd name="connsiteX5" fmla="*/ 488200 w 2441001"/>
                  <a:gd name="connsiteY5" fmla="*/ 488200 h 976400"/>
                  <a:gd name="connsiteX6" fmla="*/ 0 w 2441001"/>
                  <a:gd name="connsiteY6" fmla="*/ 0 h 9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1001" h="976400">
                    <a:moveTo>
                      <a:pt x="0" y="0"/>
                    </a:moveTo>
                    <a:lnTo>
                      <a:pt x="1952801" y="0"/>
                    </a:lnTo>
                    <a:lnTo>
                      <a:pt x="2441001" y="488200"/>
                    </a:lnTo>
                    <a:lnTo>
                      <a:pt x="1952801" y="976400"/>
                    </a:lnTo>
                    <a:lnTo>
                      <a:pt x="0" y="976400"/>
                    </a:lnTo>
                    <a:lnTo>
                      <a:pt x="488200" y="488200"/>
                    </a:lnTo>
                    <a:lnTo>
                      <a:pt x="0" y="0"/>
                    </a:ln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solidFill>
                  <a:schemeClr val="accent1">
                    <a:lumMod val="75000"/>
                  </a:schemeClr>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44207" tIns="18669" rIns="506869" bIns="18669" numCol="1" spcCol="1270" anchor="ctr" anchorCtr="0">
                <a:noAutofit/>
              </a:bodyPr>
              <a:lstStyle/>
              <a:p>
                <a:pPr algn="ctr">
                  <a:defRPr/>
                </a:pPr>
                <a:r>
                  <a:rPr lang="ru-RU" sz="1400" dirty="0">
                    <a:solidFill>
                      <a:schemeClr val="bg1"/>
                    </a:solidFill>
                  </a:rPr>
                  <a:t>Подача заявки автором в</a:t>
                </a:r>
                <a:r>
                  <a:rPr lang="en-IN" sz="1400" dirty="0">
                    <a:solidFill>
                      <a:schemeClr val="bg1"/>
                    </a:solidFill>
                  </a:rPr>
                  <a:t> ProQuest</a:t>
                </a:r>
              </a:p>
            </p:txBody>
          </p:sp>
          <p:sp>
            <p:nvSpPr>
              <p:cNvPr id="5" name="Freeform: Shape 4"/>
              <p:cNvSpPr/>
              <p:nvPr/>
            </p:nvSpPr>
            <p:spPr>
              <a:xfrm>
                <a:off x="2232267" y="2189685"/>
                <a:ext cx="2441001" cy="976400"/>
              </a:xfrm>
              <a:custGeom>
                <a:avLst/>
                <a:gdLst>
                  <a:gd name="connsiteX0" fmla="*/ 0 w 2441001"/>
                  <a:gd name="connsiteY0" fmla="*/ 0 h 976400"/>
                  <a:gd name="connsiteX1" fmla="*/ 1952801 w 2441001"/>
                  <a:gd name="connsiteY1" fmla="*/ 0 h 976400"/>
                  <a:gd name="connsiteX2" fmla="*/ 2441001 w 2441001"/>
                  <a:gd name="connsiteY2" fmla="*/ 488200 h 976400"/>
                  <a:gd name="connsiteX3" fmla="*/ 1952801 w 2441001"/>
                  <a:gd name="connsiteY3" fmla="*/ 976400 h 976400"/>
                  <a:gd name="connsiteX4" fmla="*/ 0 w 2441001"/>
                  <a:gd name="connsiteY4" fmla="*/ 976400 h 976400"/>
                  <a:gd name="connsiteX5" fmla="*/ 488200 w 2441001"/>
                  <a:gd name="connsiteY5" fmla="*/ 488200 h 976400"/>
                  <a:gd name="connsiteX6" fmla="*/ 0 w 2441001"/>
                  <a:gd name="connsiteY6" fmla="*/ 0 h 9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1001" h="976400">
                    <a:moveTo>
                      <a:pt x="0" y="0"/>
                    </a:moveTo>
                    <a:lnTo>
                      <a:pt x="1952801" y="0"/>
                    </a:lnTo>
                    <a:lnTo>
                      <a:pt x="2441001" y="488200"/>
                    </a:lnTo>
                    <a:lnTo>
                      <a:pt x="1952801" y="976400"/>
                    </a:lnTo>
                    <a:lnTo>
                      <a:pt x="0" y="976400"/>
                    </a:lnTo>
                    <a:lnTo>
                      <a:pt x="488200" y="488200"/>
                    </a:lnTo>
                    <a:lnTo>
                      <a:pt x="0" y="0"/>
                    </a:lnTo>
                    <a:close/>
                  </a:path>
                </a:pathLst>
              </a:cu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6200000" scaled="1"/>
                <a:tileRect/>
              </a:gradFill>
              <a:ln>
                <a:solidFill>
                  <a:schemeClr val="tx2">
                    <a:lumMod val="75000"/>
                  </a:schemeClr>
                </a:solidFill>
              </a:ln>
            </p:spPr>
            <p:style>
              <a:lnRef idx="2">
                <a:schemeClr val="lt1">
                  <a:hueOff val="0"/>
                  <a:satOff val="0"/>
                  <a:lumOff val="0"/>
                  <a:alphaOff val="0"/>
                </a:schemeClr>
              </a:lnRef>
              <a:fillRef idx="1">
                <a:schemeClr val="accent1">
                  <a:shade val="80000"/>
                  <a:hueOff val="114426"/>
                  <a:satOff val="-6571"/>
                  <a:lumOff val="10566"/>
                  <a:alphaOff val="0"/>
                </a:schemeClr>
              </a:fillRef>
              <a:effectRef idx="0">
                <a:schemeClr val="accent1">
                  <a:shade val="80000"/>
                  <a:hueOff val="114426"/>
                  <a:satOff val="-6571"/>
                  <a:lumOff val="10566"/>
                  <a:alphaOff val="0"/>
                </a:schemeClr>
              </a:effectRef>
              <a:fontRef idx="minor">
                <a:schemeClr val="lt1"/>
              </a:fontRef>
            </p:style>
            <p:txBody>
              <a:bodyPr spcFirstLastPara="0" vert="horz" wrap="square" lIns="544207" tIns="18669" rIns="506869" bIns="18669" numCol="1" spcCol="1270" anchor="ctr" anchorCtr="0">
                <a:noAutofit/>
              </a:bodyPr>
              <a:lstStyle/>
              <a:p>
                <a:pPr algn="ctr">
                  <a:defRPr/>
                </a:pPr>
                <a:r>
                  <a:rPr lang="ru-RU" sz="1400" dirty="0">
                    <a:solidFill>
                      <a:schemeClr val="bg1"/>
                    </a:solidFill>
                  </a:rPr>
                  <a:t>Редакторская проверка метаданных</a:t>
                </a:r>
                <a:endParaRPr lang="en-IN" sz="1400" dirty="0">
                  <a:solidFill>
                    <a:schemeClr val="bg1"/>
                  </a:solidFill>
                </a:endParaRPr>
              </a:p>
            </p:txBody>
          </p:sp>
          <p:sp>
            <p:nvSpPr>
              <p:cNvPr id="6" name="Freeform: Shape 5"/>
              <p:cNvSpPr/>
              <p:nvPr/>
            </p:nvSpPr>
            <p:spPr>
              <a:xfrm>
                <a:off x="4429168" y="2189685"/>
                <a:ext cx="2441001" cy="976400"/>
              </a:xfrm>
              <a:custGeom>
                <a:avLst/>
                <a:gdLst>
                  <a:gd name="connsiteX0" fmla="*/ 0 w 2441001"/>
                  <a:gd name="connsiteY0" fmla="*/ 0 h 976400"/>
                  <a:gd name="connsiteX1" fmla="*/ 1952801 w 2441001"/>
                  <a:gd name="connsiteY1" fmla="*/ 0 h 976400"/>
                  <a:gd name="connsiteX2" fmla="*/ 2441001 w 2441001"/>
                  <a:gd name="connsiteY2" fmla="*/ 488200 h 976400"/>
                  <a:gd name="connsiteX3" fmla="*/ 1952801 w 2441001"/>
                  <a:gd name="connsiteY3" fmla="*/ 976400 h 976400"/>
                  <a:gd name="connsiteX4" fmla="*/ 0 w 2441001"/>
                  <a:gd name="connsiteY4" fmla="*/ 976400 h 976400"/>
                  <a:gd name="connsiteX5" fmla="*/ 488200 w 2441001"/>
                  <a:gd name="connsiteY5" fmla="*/ 488200 h 976400"/>
                  <a:gd name="connsiteX6" fmla="*/ 0 w 2441001"/>
                  <a:gd name="connsiteY6" fmla="*/ 0 h 9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1001" h="976400">
                    <a:moveTo>
                      <a:pt x="0" y="0"/>
                    </a:moveTo>
                    <a:lnTo>
                      <a:pt x="1952801" y="0"/>
                    </a:lnTo>
                    <a:lnTo>
                      <a:pt x="2441001" y="488200"/>
                    </a:lnTo>
                    <a:lnTo>
                      <a:pt x="1952801" y="976400"/>
                    </a:lnTo>
                    <a:lnTo>
                      <a:pt x="0" y="976400"/>
                    </a:lnTo>
                    <a:lnTo>
                      <a:pt x="488200" y="488200"/>
                    </a:lnTo>
                    <a:lnTo>
                      <a:pt x="0" y="0"/>
                    </a:ln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544207" tIns="18669" rIns="506869" bIns="18669" numCol="1" spcCol="1270" anchor="ctr" anchorCtr="0">
                <a:noAutofit/>
              </a:bodyPr>
              <a:lstStyle/>
              <a:p>
                <a:pPr algn="ctr">
                  <a:defRPr/>
                </a:pPr>
                <a:r>
                  <a:rPr lang="ru-RU" sz="1400" dirty="0">
                    <a:solidFill>
                      <a:schemeClr val="bg1"/>
                    </a:solidFill>
                  </a:rPr>
                  <a:t>Увеличение раскрытия</a:t>
                </a:r>
                <a:endParaRPr lang="en-IN" sz="1400" dirty="0">
                  <a:solidFill>
                    <a:schemeClr val="bg1"/>
                  </a:solidFill>
                </a:endParaRPr>
              </a:p>
            </p:txBody>
          </p:sp>
          <p:sp>
            <p:nvSpPr>
              <p:cNvPr id="8" name="Freeform: Shape 7"/>
              <p:cNvSpPr/>
              <p:nvPr/>
            </p:nvSpPr>
            <p:spPr>
              <a:xfrm>
                <a:off x="6626069" y="2189685"/>
                <a:ext cx="2441001" cy="976400"/>
              </a:xfrm>
              <a:custGeom>
                <a:avLst/>
                <a:gdLst>
                  <a:gd name="connsiteX0" fmla="*/ 0 w 2441001"/>
                  <a:gd name="connsiteY0" fmla="*/ 0 h 976400"/>
                  <a:gd name="connsiteX1" fmla="*/ 1952801 w 2441001"/>
                  <a:gd name="connsiteY1" fmla="*/ 0 h 976400"/>
                  <a:gd name="connsiteX2" fmla="*/ 2441001 w 2441001"/>
                  <a:gd name="connsiteY2" fmla="*/ 488200 h 976400"/>
                  <a:gd name="connsiteX3" fmla="*/ 1952801 w 2441001"/>
                  <a:gd name="connsiteY3" fmla="*/ 976400 h 976400"/>
                  <a:gd name="connsiteX4" fmla="*/ 0 w 2441001"/>
                  <a:gd name="connsiteY4" fmla="*/ 976400 h 976400"/>
                  <a:gd name="connsiteX5" fmla="*/ 488200 w 2441001"/>
                  <a:gd name="connsiteY5" fmla="*/ 488200 h 976400"/>
                  <a:gd name="connsiteX6" fmla="*/ 0 w 2441001"/>
                  <a:gd name="connsiteY6" fmla="*/ 0 h 9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1001" h="976400">
                    <a:moveTo>
                      <a:pt x="0" y="0"/>
                    </a:moveTo>
                    <a:lnTo>
                      <a:pt x="1952801" y="0"/>
                    </a:lnTo>
                    <a:lnTo>
                      <a:pt x="2441001" y="488200"/>
                    </a:lnTo>
                    <a:lnTo>
                      <a:pt x="1952801" y="976400"/>
                    </a:lnTo>
                    <a:lnTo>
                      <a:pt x="0" y="976400"/>
                    </a:lnTo>
                    <a:lnTo>
                      <a:pt x="488200" y="488200"/>
                    </a:lnTo>
                    <a:lnTo>
                      <a:pt x="0" y="0"/>
                    </a:lnTo>
                    <a:close/>
                  </a:path>
                </a:pathLst>
              </a:cu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accent6">
                    <a:lumMod val="50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544207" tIns="18669" rIns="506869" bIns="18669" numCol="1" spcCol="1270" anchor="ctr" anchorCtr="0">
                <a:noAutofit/>
              </a:bodyPr>
              <a:lstStyle/>
              <a:p>
                <a:pPr algn="ctr">
                  <a:spcBef>
                    <a:spcPct val="0"/>
                  </a:spcBef>
                </a:pPr>
                <a:r>
                  <a:rPr lang="ru-RU" altLang="en-US" sz="1400" dirty="0">
                    <a:solidFill>
                      <a:schemeClr val="bg1"/>
                    </a:solidFill>
                  </a:rPr>
                  <a:t>Метаданные </a:t>
                </a:r>
                <a:r>
                  <a:rPr lang="en-IN" altLang="en-US" sz="1400" dirty="0">
                    <a:solidFill>
                      <a:schemeClr val="bg1"/>
                    </a:solidFill>
                  </a:rPr>
                  <a:t> </a:t>
                </a:r>
                <a:r>
                  <a:rPr lang="ru-RU" altLang="en-US" sz="1400" dirty="0">
                    <a:solidFill>
                      <a:schemeClr val="bg1"/>
                    </a:solidFill>
                  </a:rPr>
                  <a:t>и</a:t>
                </a:r>
                <a:r>
                  <a:rPr lang="en-IN" altLang="en-US" sz="1400" dirty="0">
                    <a:solidFill>
                      <a:schemeClr val="bg1"/>
                    </a:solidFill>
                  </a:rPr>
                  <a:t> PDF </a:t>
                </a:r>
                <a:r>
                  <a:rPr lang="ru-RU" altLang="en-US" sz="1400" dirty="0">
                    <a:solidFill>
                      <a:schemeClr val="bg1"/>
                    </a:solidFill>
                  </a:rPr>
                  <a:t>включены с возможностью поиска</a:t>
                </a:r>
                <a:endParaRPr lang="en-IN" altLang="en-US" sz="1400" dirty="0">
                  <a:solidFill>
                    <a:schemeClr val="bg1"/>
                  </a:solidFill>
                </a:endParaRPr>
              </a:p>
            </p:txBody>
          </p:sp>
        </p:grpSp>
        <p:sp>
          <p:nvSpPr>
            <p:cNvPr id="9" name="TextBox 8"/>
            <p:cNvSpPr txBox="1"/>
            <p:nvPr/>
          </p:nvSpPr>
          <p:spPr>
            <a:xfrm>
              <a:off x="1461441" y="3119808"/>
              <a:ext cx="1891319" cy="1459684"/>
            </a:xfrm>
            <a:prstGeom prst="rect">
              <a:avLst/>
            </a:prstGeom>
            <a:noFill/>
          </p:spPr>
          <p:txBody>
            <a:bodyPr wrap="square" rtlCol="0">
              <a:spAutoFit/>
            </a:bodyPr>
            <a:lstStyle/>
            <a:p>
              <a:pPr marL="0" lvl="2">
                <a:spcBef>
                  <a:spcPts val="450"/>
                </a:spcBef>
                <a:defRPr/>
              </a:pPr>
              <a:r>
                <a:rPr lang="ru-RU" sz="1600" b="1" dirty="0"/>
                <a:t>Передача</a:t>
              </a:r>
              <a:endParaRPr lang="en-IN" sz="1600" b="1" dirty="0"/>
            </a:p>
            <a:p>
              <a:pPr marL="0" lvl="2">
                <a:spcBef>
                  <a:spcPts val="450"/>
                </a:spcBef>
                <a:defRPr/>
              </a:pPr>
              <a:r>
                <a:rPr lang="ru-RU" sz="1600" dirty="0"/>
                <a:t>Автор добавляет  аннотацию и выбирает ключевые слова (на английском языке)</a:t>
              </a:r>
              <a:endParaRPr lang="en-IN" sz="1600" dirty="0"/>
            </a:p>
          </p:txBody>
        </p:sp>
        <p:sp>
          <p:nvSpPr>
            <p:cNvPr id="13" name="TextBox 12"/>
            <p:cNvSpPr txBox="1"/>
            <p:nvPr/>
          </p:nvSpPr>
          <p:spPr>
            <a:xfrm>
              <a:off x="3752872" y="3116890"/>
              <a:ext cx="1891319" cy="1830906"/>
            </a:xfrm>
            <a:prstGeom prst="rect">
              <a:avLst/>
            </a:prstGeom>
            <a:noFill/>
          </p:spPr>
          <p:txBody>
            <a:bodyPr wrap="square" rtlCol="0">
              <a:spAutoFit/>
            </a:bodyPr>
            <a:lstStyle/>
            <a:p>
              <a:pPr marL="0" lvl="2">
                <a:spcBef>
                  <a:spcPts val="450"/>
                </a:spcBef>
                <a:defRPr/>
              </a:pPr>
              <a:r>
                <a:rPr lang="ru-RU" sz="900" b="1" dirty="0"/>
                <a:t>Проверка</a:t>
              </a:r>
            </a:p>
            <a:p>
              <a:pPr marL="0" lvl="2">
                <a:spcBef>
                  <a:spcPts val="450"/>
                </a:spcBef>
                <a:defRPr/>
              </a:pPr>
              <a:r>
                <a:rPr lang="ru-RU" sz="1600" dirty="0"/>
                <a:t>Ред. коллегия  из экспертов в научных областях по теме диссертации  и качество каждой заявки</a:t>
              </a:r>
              <a:endParaRPr lang="en-IN" sz="1600" dirty="0"/>
            </a:p>
            <a:p>
              <a:endParaRPr lang="en-GB" dirty="0"/>
            </a:p>
          </p:txBody>
        </p:sp>
        <p:sp>
          <p:nvSpPr>
            <p:cNvPr id="14" name="TextBox 13"/>
            <p:cNvSpPr txBox="1"/>
            <p:nvPr/>
          </p:nvSpPr>
          <p:spPr>
            <a:xfrm>
              <a:off x="6044303" y="3045547"/>
              <a:ext cx="1891319" cy="2257125"/>
            </a:xfrm>
            <a:prstGeom prst="rect">
              <a:avLst/>
            </a:prstGeom>
            <a:noFill/>
          </p:spPr>
          <p:txBody>
            <a:bodyPr wrap="square" rtlCol="0">
              <a:spAutoFit/>
            </a:bodyPr>
            <a:lstStyle/>
            <a:p>
              <a:pPr marL="0" lvl="2">
                <a:spcBef>
                  <a:spcPts val="450"/>
                </a:spcBef>
                <a:defRPr/>
              </a:pPr>
              <a:r>
                <a:rPr lang="ru-RU" sz="1400" b="1" dirty="0"/>
                <a:t>Увеличение</a:t>
              </a:r>
              <a:endParaRPr lang="en-IN" sz="1400" b="1" dirty="0"/>
            </a:p>
            <a:p>
              <a:pPr marL="0" lvl="2">
                <a:spcBef>
                  <a:spcPts val="450"/>
                </a:spcBef>
                <a:defRPr/>
              </a:pPr>
              <a:r>
                <a:rPr lang="ru-RU" sz="1400" dirty="0"/>
                <a:t>Ред. коллегия добавляет к заявке заявку дополнительные ключевые слова и предметные рубрики из контролируемого </a:t>
              </a:r>
              <a:r>
                <a:rPr lang="en-IN" sz="1400" dirty="0"/>
                <a:t>ProQuest</a:t>
              </a:r>
              <a:r>
                <a:rPr lang="ru-RU" sz="1400" dirty="0"/>
                <a:t>  тезауруса</a:t>
              </a:r>
              <a:r>
                <a:rPr lang="en-IN" sz="1400" dirty="0"/>
                <a:t> </a:t>
              </a:r>
              <a:r>
                <a:rPr lang="ru-RU" sz="1400" dirty="0"/>
                <a:t>для максимального раскрытия диссертации</a:t>
              </a:r>
              <a:endParaRPr lang="en-IN" sz="1400" dirty="0"/>
            </a:p>
            <a:p>
              <a:endParaRPr lang="en-GB" sz="1400" dirty="0"/>
            </a:p>
          </p:txBody>
        </p:sp>
        <p:sp>
          <p:nvSpPr>
            <p:cNvPr id="15" name="TextBox 14"/>
            <p:cNvSpPr txBox="1"/>
            <p:nvPr/>
          </p:nvSpPr>
          <p:spPr>
            <a:xfrm>
              <a:off x="8150073" y="3045547"/>
              <a:ext cx="1891319" cy="1652169"/>
            </a:xfrm>
            <a:prstGeom prst="rect">
              <a:avLst/>
            </a:prstGeom>
            <a:noFill/>
          </p:spPr>
          <p:txBody>
            <a:bodyPr wrap="square" rtlCol="0">
              <a:spAutoFit/>
            </a:bodyPr>
            <a:lstStyle/>
            <a:p>
              <a:pPr marL="0" lvl="2">
                <a:spcBef>
                  <a:spcPts val="450"/>
                </a:spcBef>
                <a:defRPr/>
              </a:pPr>
              <a:r>
                <a:rPr lang="ru-RU" sz="1600" b="1" dirty="0"/>
                <a:t>Включение</a:t>
              </a:r>
              <a:endParaRPr lang="en-IN" sz="1600" b="1" dirty="0"/>
            </a:p>
            <a:p>
              <a:pPr marL="0" lvl="2">
                <a:spcBef>
                  <a:spcPts val="450"/>
                </a:spcBef>
                <a:defRPr/>
              </a:pPr>
              <a:r>
                <a:rPr lang="ru-RU" sz="1600" dirty="0"/>
                <a:t>Диссертация включена в </a:t>
              </a:r>
              <a:r>
                <a:rPr lang="en-IN" sz="1600" dirty="0"/>
                <a:t>PQDT </a:t>
              </a:r>
              <a:r>
                <a:rPr lang="ru-RU" sz="1600" dirty="0"/>
                <a:t>с широкими возможностями для поиска</a:t>
              </a:r>
              <a:r>
                <a:rPr lang="en-IN" sz="1600" dirty="0"/>
                <a:t>!</a:t>
              </a:r>
            </a:p>
            <a:p>
              <a:endParaRPr lang="en-GB" sz="1400" dirty="0"/>
            </a:p>
          </p:txBody>
        </p:sp>
      </p:grpSp>
    </p:spTree>
    <p:extLst>
      <p:ext uri="{BB962C8B-B14F-4D97-AF65-F5344CB8AC3E}">
        <p14:creationId xmlns:p14="http://schemas.microsoft.com/office/powerpoint/2010/main" xmlns="" val="403073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25050-1A2D-4716-8E9A-F584FD2C2BE2}"/>
              </a:ext>
            </a:extLst>
          </p:cNvPr>
          <p:cNvSpPr>
            <a:spLocks noGrp="1"/>
          </p:cNvSpPr>
          <p:nvPr>
            <p:ph type="title"/>
          </p:nvPr>
        </p:nvSpPr>
        <p:spPr/>
        <p:txBody>
          <a:bodyPr/>
          <a:lstStyle/>
          <a:p>
            <a:r>
              <a:rPr lang="ru-RU" sz="3600" dirty="0"/>
              <a:t>Отражение в ведущих предметных индексах </a:t>
            </a:r>
            <a:endParaRPr lang="en-US" sz="3600" dirty="0"/>
          </a:p>
        </p:txBody>
      </p:sp>
      <p:sp>
        <p:nvSpPr>
          <p:cNvPr id="5" name="Rectangle 4">
            <a:extLst>
              <a:ext uri="{FF2B5EF4-FFF2-40B4-BE49-F238E27FC236}">
                <a16:creationId xmlns:a16="http://schemas.microsoft.com/office/drawing/2014/main" xmlns="" id="{9EB629DF-B6D5-4271-AA3A-7E12C9FCCC38}"/>
              </a:ext>
            </a:extLst>
          </p:cNvPr>
          <p:cNvSpPr txBox="1">
            <a:spLocks noChangeArrowheads="1"/>
          </p:cNvSpPr>
          <p:nvPr/>
        </p:nvSpPr>
        <p:spPr>
          <a:xfrm>
            <a:off x="274320" y="1146677"/>
            <a:ext cx="10972800" cy="1685713"/>
          </a:xfrm>
          <a:prstGeom prst="rect">
            <a:avLst/>
          </a:prstGeom>
        </p:spPr>
        <p:txBody>
          <a:bodyPr/>
          <a:lstStyle/>
          <a:p>
            <a:pPr marL="342900" indent="-342900">
              <a:spcBef>
                <a:spcPct val="20000"/>
              </a:spcBef>
              <a:spcAft>
                <a:spcPts val="1800"/>
              </a:spcAft>
              <a:buFont typeface="Arial" panose="020B0604020202020204" pitchFamily="34" charset="0"/>
              <a:buChar char="•"/>
              <a:defRPr/>
            </a:pPr>
            <a:r>
              <a:rPr lang="ru-RU" sz="2000" dirty="0"/>
              <a:t>База данных </a:t>
            </a:r>
            <a:r>
              <a:rPr lang="en-US" sz="2000" dirty="0"/>
              <a:t>ProQuest Dissertations </a:t>
            </a:r>
            <a:r>
              <a:rPr lang="ru-RU" sz="2000" dirty="0"/>
              <a:t>&amp; </a:t>
            </a:r>
            <a:r>
              <a:rPr lang="en-US" sz="2000" dirty="0"/>
              <a:t>Theses Global </a:t>
            </a:r>
            <a:r>
              <a:rPr lang="ru-RU" sz="2000" dirty="0"/>
              <a:t>индексируется 35 ведущими предметными реферативно-библиографическими указателями (вкл. </a:t>
            </a:r>
            <a:r>
              <a:rPr lang="en-US" sz="2000" dirty="0" err="1"/>
              <a:t>SciFinder</a:t>
            </a:r>
            <a:r>
              <a:rPr lang="en-US" sz="2000" dirty="0"/>
              <a:t>, </a:t>
            </a:r>
            <a:r>
              <a:rPr lang="en-US" sz="2000" dirty="0" err="1"/>
              <a:t>Inspec</a:t>
            </a:r>
            <a:r>
              <a:rPr lang="en-US" sz="2000" dirty="0"/>
              <a:t>, </a:t>
            </a:r>
            <a:r>
              <a:rPr lang="en-US" sz="2000" dirty="0" err="1"/>
              <a:t>Compendex</a:t>
            </a:r>
            <a:r>
              <a:rPr lang="en-US" sz="2000" dirty="0"/>
              <a:t>, PsycINFO, ERIC, </a:t>
            </a:r>
            <a:r>
              <a:rPr lang="en-US" sz="2000" dirty="0" err="1"/>
              <a:t>MathSciNet</a:t>
            </a:r>
            <a:r>
              <a:rPr lang="en-US" sz="2000" dirty="0"/>
              <a:t>, ABI/INFORM, Wilson Art Index, Institute of Physics</a:t>
            </a:r>
            <a:r>
              <a:rPr lang="ru-RU" sz="2000" dirty="0"/>
              <a:t> и др.)</a:t>
            </a:r>
            <a:r>
              <a:rPr lang="en-US" sz="2000" dirty="0"/>
              <a:t>, </a:t>
            </a:r>
            <a:r>
              <a:rPr lang="ru-RU" sz="2000" dirty="0"/>
              <a:t>что еще больше расширяет охват конечной аудитории</a:t>
            </a:r>
            <a:r>
              <a:rPr lang="en-US" sz="2000" dirty="0"/>
              <a:t>. </a:t>
            </a:r>
            <a:br>
              <a:rPr lang="en-US" sz="2000" dirty="0"/>
            </a:br>
            <a:r>
              <a:rPr lang="en-US" sz="900" dirty="0"/>
              <a:t>(full list here: </a:t>
            </a:r>
            <a:r>
              <a:rPr lang="en-US" sz="900" dirty="0">
                <a:hlinkClick r:id="rId2"/>
              </a:rPr>
              <a:t>http://media2.proquest.com/documents/ThirdPartyIndexingPartnersSubjectalpha.pdf</a:t>
            </a:r>
            <a:r>
              <a:rPr lang="en-US" sz="900" dirty="0"/>
              <a:t>) </a:t>
            </a:r>
          </a:p>
        </p:txBody>
      </p:sp>
      <p:pic>
        <p:nvPicPr>
          <p:cNvPr id="6" name="Picture 4" descr="https://www.ebscohost.com/prod-mastheads/Inspec_Masthead_Web.png">
            <a:extLst>
              <a:ext uri="{FF2B5EF4-FFF2-40B4-BE49-F238E27FC236}">
                <a16:creationId xmlns:a16="http://schemas.microsoft.com/office/drawing/2014/main" xmlns="" id="{E1A7A15B-6A89-4A93-B780-B3D28AF79E7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0597" y="2832390"/>
            <a:ext cx="2915439" cy="7117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7">
            <a:extLst>
              <a:ext uri="{FF2B5EF4-FFF2-40B4-BE49-F238E27FC236}">
                <a16:creationId xmlns:a16="http://schemas.microsoft.com/office/drawing/2014/main" xmlns="" id="{5B222726-D16E-43ED-A280-2EDD7150C9C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55316" y="3907862"/>
            <a:ext cx="2286000"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10">
            <a:extLst>
              <a:ext uri="{FF2B5EF4-FFF2-40B4-BE49-F238E27FC236}">
                <a16:creationId xmlns:a16="http://schemas.microsoft.com/office/drawing/2014/main" xmlns="" id="{2EBFD97A-1920-4042-9000-11B828C76CF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25389" y="2884886"/>
            <a:ext cx="2895704" cy="5779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3">
            <a:extLst>
              <a:ext uri="{FF2B5EF4-FFF2-40B4-BE49-F238E27FC236}">
                <a16:creationId xmlns:a16="http://schemas.microsoft.com/office/drawing/2014/main" xmlns="" id="{BDA3F52D-F59F-407E-AB6E-09AF34FA01A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68277" y="3935572"/>
            <a:ext cx="3009927" cy="7342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6">
            <a:extLst>
              <a:ext uri="{FF2B5EF4-FFF2-40B4-BE49-F238E27FC236}">
                <a16:creationId xmlns:a16="http://schemas.microsoft.com/office/drawing/2014/main" xmlns="" id="{BBF0250F-FA4B-40D2-9F98-8527EDD7F5E2}"/>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40597" y="5088385"/>
            <a:ext cx="3169516" cy="939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9">
            <a:extLst>
              <a:ext uri="{FF2B5EF4-FFF2-40B4-BE49-F238E27FC236}">
                <a16:creationId xmlns:a16="http://schemas.microsoft.com/office/drawing/2014/main" xmlns="" id="{4E2EEE8D-B872-4CB3-8069-7F3B77F7ED59}"/>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699183" y="5142633"/>
            <a:ext cx="2836133" cy="885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36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A983A-0E76-42A9-9461-651B261F4B4C}"/>
              </a:ext>
            </a:extLst>
          </p:cNvPr>
          <p:cNvSpPr>
            <a:spLocks noGrp="1"/>
          </p:cNvSpPr>
          <p:nvPr>
            <p:ph type="title"/>
          </p:nvPr>
        </p:nvSpPr>
        <p:spPr/>
        <p:txBody>
          <a:bodyPr/>
          <a:lstStyle/>
          <a:p>
            <a:r>
              <a:rPr lang="en-US" dirty="0"/>
              <a:t>ProQuest </a:t>
            </a:r>
            <a:r>
              <a:rPr lang="ru-RU" dirty="0"/>
              <a:t>помогает защитить </a:t>
            </a:r>
            <a:r>
              <a:rPr lang="ru-RU"/>
              <a:t>права автора</a:t>
            </a:r>
            <a:endParaRPr lang="en-US" dirty="0"/>
          </a:p>
        </p:txBody>
      </p:sp>
      <p:sp>
        <p:nvSpPr>
          <p:cNvPr id="3" name="Content Placeholder 2">
            <a:extLst>
              <a:ext uri="{FF2B5EF4-FFF2-40B4-BE49-F238E27FC236}">
                <a16:creationId xmlns:a16="http://schemas.microsoft.com/office/drawing/2014/main" xmlns="" id="{EA96B377-52F4-43C7-BE18-6E5C03371C57}"/>
              </a:ext>
            </a:extLst>
          </p:cNvPr>
          <p:cNvSpPr>
            <a:spLocks noGrp="1"/>
          </p:cNvSpPr>
          <p:nvPr>
            <p:ph idx="1"/>
          </p:nvPr>
        </p:nvSpPr>
        <p:spPr>
          <a:xfrm>
            <a:off x="548641" y="1188720"/>
            <a:ext cx="9957434" cy="4754880"/>
          </a:xfrm>
        </p:spPr>
        <p:txBody>
          <a:bodyPr/>
          <a:lstStyle/>
          <a:p>
            <a:pPr>
              <a:lnSpc>
                <a:spcPct val="90000"/>
              </a:lnSpc>
              <a:spcBef>
                <a:spcPct val="20000"/>
              </a:spcBef>
              <a:spcAft>
                <a:spcPts val="1800"/>
              </a:spcAft>
              <a:buFont typeface="Arial" panose="020B0604020202020204" pitchFamily="34" charset="0"/>
              <a:buChar char="•"/>
              <a:defRPr/>
            </a:pPr>
            <a:r>
              <a:rPr lang="en-US" sz="2400" dirty="0"/>
              <a:t>ProQuest</a:t>
            </a:r>
            <a:r>
              <a:rPr lang="ru-RU" sz="2400" dirty="0"/>
              <a:t> сотрудничает с </a:t>
            </a:r>
            <a:r>
              <a:rPr lang="en-US" sz="2400" dirty="0"/>
              <a:t> </a:t>
            </a:r>
            <a:r>
              <a:rPr lang="en-US" sz="2400" b="1" dirty="0"/>
              <a:t>Turnitin.com </a:t>
            </a:r>
            <a:r>
              <a:rPr lang="ru-RU" sz="2400" b="1" dirty="0"/>
              <a:t> </a:t>
            </a:r>
            <a:r>
              <a:rPr lang="ru-RU" sz="2400" dirty="0"/>
              <a:t>при проверке оригинальности полных текстов для защиты диссертаций</a:t>
            </a:r>
            <a:endParaRPr lang="en-US" sz="2400" dirty="0"/>
          </a:p>
          <a:p>
            <a:pPr lvl="1">
              <a:lnSpc>
                <a:spcPct val="90000"/>
              </a:lnSpc>
              <a:spcBef>
                <a:spcPct val="20000"/>
              </a:spcBef>
              <a:spcAft>
                <a:spcPts val="1800"/>
              </a:spcAft>
              <a:buFont typeface="Arial" panose="020B0604020202020204" pitchFamily="34" charset="0"/>
              <a:buChar char="•"/>
              <a:defRPr/>
            </a:pPr>
            <a:r>
              <a:rPr lang="ru-RU" dirty="0"/>
              <a:t>Полный текст проверяется и отмечается в случае повторений</a:t>
            </a:r>
            <a:endParaRPr lang="en-US" dirty="0"/>
          </a:p>
          <a:p>
            <a:pPr lvl="1">
              <a:lnSpc>
                <a:spcPct val="90000"/>
              </a:lnSpc>
              <a:spcBef>
                <a:spcPct val="20000"/>
              </a:spcBef>
              <a:spcAft>
                <a:spcPts val="1800"/>
              </a:spcAft>
              <a:buFont typeface="Arial" panose="020B0604020202020204" pitchFamily="34" charset="0"/>
              <a:buChar char="•"/>
              <a:defRPr/>
            </a:pPr>
            <a:r>
              <a:rPr lang="ru-RU" dirty="0"/>
              <a:t>Автор / университет информируется в случае нахождения повторений</a:t>
            </a:r>
            <a:r>
              <a:rPr lang="en-US" dirty="0"/>
              <a:t> </a:t>
            </a:r>
          </a:p>
          <a:p>
            <a:endParaRPr lang="en-US" dirty="0"/>
          </a:p>
        </p:txBody>
      </p:sp>
      <p:sp>
        <p:nvSpPr>
          <p:cNvPr id="4" name="Slide Number Placeholder 3">
            <a:extLst>
              <a:ext uri="{FF2B5EF4-FFF2-40B4-BE49-F238E27FC236}">
                <a16:creationId xmlns:a16="http://schemas.microsoft.com/office/drawing/2014/main" xmlns="" id="{E30FF605-58D5-4444-9E6C-AF689457505C}"/>
              </a:ext>
            </a:extLst>
          </p:cNvPr>
          <p:cNvSpPr>
            <a:spLocks noGrp="1"/>
          </p:cNvSpPr>
          <p:nvPr>
            <p:ph type="sldNum" sz="quarter" idx="12"/>
          </p:nvPr>
        </p:nvSpPr>
        <p:spPr/>
        <p:txBody>
          <a:bodyPr/>
          <a:lstStyle/>
          <a:p>
            <a:fld id="{6476DBEE-108B-C54B-A71F-0F1E32E29253}" type="slidenum">
              <a:rPr lang="en-US" smtClean="0"/>
              <a:pPr/>
              <a:t>8</a:t>
            </a:fld>
            <a:endParaRPr lang="en-US" dirty="0"/>
          </a:p>
        </p:txBody>
      </p:sp>
    </p:spTree>
    <p:extLst>
      <p:ext uri="{BB962C8B-B14F-4D97-AF65-F5344CB8AC3E}">
        <p14:creationId xmlns:p14="http://schemas.microsoft.com/office/powerpoint/2010/main" xmlns="" val="31677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184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1026" name="Picture 2" descr="Image result for thesis submissio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932" r="9091" b="5159"/>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18442" name="Rectangle 73">
            <a:extLst>
              <a:ext uri="{FF2B5EF4-FFF2-40B4-BE49-F238E27FC236}">
                <a16:creationId xmlns:a16="http://schemas.microsoft.com/office/drawing/2014/main" xmlns=""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336884" y="353734"/>
            <a:ext cx="5735590" cy="945677"/>
          </a:xfrm>
        </p:spPr>
        <p:txBody>
          <a:bodyPr vert="horz" lIns="91440" tIns="45720" rIns="91440" bIns="45720" rtlCol="0" anchor="ctr">
            <a:normAutofit fontScale="90000"/>
          </a:bodyPr>
          <a:lstStyle/>
          <a:p>
            <a:r>
              <a:rPr lang="ru-RU" sz="3600" dirty="0">
                <a:solidFill>
                  <a:srgbClr val="C00000"/>
                </a:solidFill>
                <a:ea typeface="+mj-ea"/>
                <a:cs typeface="+mj-cs"/>
              </a:rPr>
              <a:t>Простой процесс  размещения диссертаций в </a:t>
            </a:r>
            <a:r>
              <a:rPr lang="en-US" sz="3600" dirty="0">
                <a:solidFill>
                  <a:srgbClr val="C00000"/>
                </a:solidFill>
                <a:ea typeface="+mj-ea"/>
                <a:cs typeface="+mj-cs"/>
              </a:rPr>
              <a:t>ProQuest </a:t>
            </a:r>
          </a:p>
        </p:txBody>
      </p:sp>
      <p:sp>
        <p:nvSpPr>
          <p:cNvPr id="5" name="Inhaltsplatzhalter 4"/>
          <p:cNvSpPr>
            <a:spLocks noGrp="1"/>
          </p:cNvSpPr>
          <p:nvPr>
            <p:ph idx="1"/>
          </p:nvPr>
        </p:nvSpPr>
        <p:spPr>
          <a:xfrm>
            <a:off x="336884" y="1563162"/>
            <a:ext cx="5611568" cy="4046308"/>
          </a:xfrm>
        </p:spPr>
        <p:txBody>
          <a:bodyPr vert="horz" lIns="91440" tIns="45720" rIns="91440" bIns="45720" rtlCol="0">
            <a:noAutofit/>
          </a:bodyPr>
          <a:lstStyle/>
          <a:p>
            <a:pPr marL="0" lvl="2" indent="0">
              <a:lnSpc>
                <a:spcPct val="90000"/>
              </a:lnSpc>
              <a:spcBef>
                <a:spcPts val="600"/>
              </a:spcBef>
              <a:buNone/>
            </a:pPr>
            <a:r>
              <a:rPr lang="ru-RU" sz="1800" b="1" dirty="0">
                <a:latin typeface="+mn-lt"/>
                <a:ea typeface="+mn-ea"/>
                <a:cs typeface="+mn-cs"/>
              </a:rPr>
              <a:t>Для университетов доступны  различные опции размещения</a:t>
            </a:r>
            <a:endParaRPr lang="en-US" sz="1800" b="1" dirty="0">
              <a:latin typeface="+mn-lt"/>
              <a:ea typeface="+mn-ea"/>
              <a:cs typeface="+mn-cs"/>
            </a:endParaRPr>
          </a:p>
          <a:p>
            <a:pPr marL="742950" lvl="4">
              <a:lnSpc>
                <a:spcPct val="90000"/>
              </a:lnSpc>
              <a:spcBef>
                <a:spcPts val="600"/>
              </a:spcBef>
              <a:buFont typeface="Arial" panose="020B0604020202020204" pitchFamily="34" charset="0"/>
              <a:buChar char="•"/>
            </a:pPr>
            <a:r>
              <a:rPr lang="ru-RU" dirty="0">
                <a:latin typeface="+mn-lt"/>
                <a:ea typeface="+mn-ea"/>
                <a:cs typeface="+mn-cs"/>
              </a:rPr>
              <a:t>Выгрузка из институционального репозитория</a:t>
            </a:r>
            <a:endParaRPr lang="en-US" dirty="0">
              <a:latin typeface="+mn-lt"/>
              <a:ea typeface="+mn-ea"/>
              <a:cs typeface="+mn-cs"/>
            </a:endParaRPr>
          </a:p>
          <a:p>
            <a:pPr marL="742950" lvl="4">
              <a:lnSpc>
                <a:spcPct val="90000"/>
              </a:lnSpc>
              <a:spcBef>
                <a:spcPts val="600"/>
              </a:spcBef>
              <a:buFont typeface="Arial" panose="020B0604020202020204" pitchFamily="34" charset="0"/>
              <a:buChar char="•"/>
            </a:pPr>
            <a:r>
              <a:rPr lang="ru-RU" dirty="0">
                <a:latin typeface="+mn-lt"/>
                <a:ea typeface="+mn-ea"/>
                <a:cs typeface="+mn-cs"/>
              </a:rPr>
              <a:t>Использование онлайн сервиса </a:t>
            </a:r>
            <a:r>
              <a:rPr lang="en-US" dirty="0">
                <a:latin typeface="+mn-lt"/>
                <a:ea typeface="+mn-ea"/>
                <a:cs typeface="+mn-cs"/>
              </a:rPr>
              <a:t>ETD Administrator</a:t>
            </a:r>
          </a:p>
          <a:p>
            <a:pPr marL="0" lvl="3" indent="0">
              <a:lnSpc>
                <a:spcPct val="90000"/>
              </a:lnSpc>
              <a:spcBef>
                <a:spcPts val="600"/>
              </a:spcBef>
              <a:buNone/>
            </a:pPr>
            <a:r>
              <a:rPr lang="ru-RU" b="1" dirty="0">
                <a:latin typeface="+mn-lt"/>
                <a:ea typeface="+mn-ea"/>
                <a:cs typeface="+mn-cs"/>
              </a:rPr>
              <a:t>Возможность включения данных в любых форматах</a:t>
            </a:r>
            <a:r>
              <a:rPr lang="en-US" b="1" dirty="0">
                <a:latin typeface="+mn-lt"/>
                <a:ea typeface="+mn-ea"/>
                <a:cs typeface="+mn-cs"/>
              </a:rPr>
              <a:t>:</a:t>
            </a:r>
            <a:r>
              <a:rPr lang="en-US" dirty="0">
                <a:latin typeface="+mn-lt"/>
                <a:ea typeface="+mn-ea"/>
                <a:cs typeface="+mn-cs"/>
              </a:rPr>
              <a:t> </a:t>
            </a:r>
          </a:p>
          <a:p>
            <a:pPr marL="908050" lvl="4">
              <a:lnSpc>
                <a:spcPct val="90000"/>
              </a:lnSpc>
              <a:spcBef>
                <a:spcPts val="600"/>
              </a:spcBef>
              <a:buFont typeface="Arial" panose="020B0604020202020204" pitchFamily="34" charset="0"/>
              <a:buChar char="•"/>
            </a:pPr>
            <a:r>
              <a:rPr lang="en-US" dirty="0">
                <a:latin typeface="+mn-lt"/>
                <a:ea typeface="+mn-ea"/>
                <a:cs typeface="+mn-cs"/>
              </a:rPr>
              <a:t>PDF </a:t>
            </a:r>
          </a:p>
          <a:p>
            <a:pPr marL="908050" lvl="4">
              <a:lnSpc>
                <a:spcPct val="90000"/>
              </a:lnSpc>
              <a:spcBef>
                <a:spcPts val="600"/>
              </a:spcBef>
              <a:buFont typeface="Arial" panose="020B0604020202020204" pitchFamily="34" charset="0"/>
              <a:buChar char="•"/>
            </a:pPr>
            <a:r>
              <a:rPr lang="ru-RU" dirty="0">
                <a:latin typeface="+mn-lt"/>
                <a:ea typeface="+mn-ea"/>
                <a:cs typeface="+mn-cs"/>
              </a:rPr>
              <a:t>Мультимедиа файлы</a:t>
            </a:r>
            <a:r>
              <a:rPr lang="en-US" dirty="0">
                <a:latin typeface="+mn-lt"/>
                <a:ea typeface="+mn-ea"/>
                <a:cs typeface="+mn-cs"/>
              </a:rPr>
              <a:t> (</a:t>
            </a:r>
            <a:r>
              <a:rPr lang="ru-RU" dirty="0">
                <a:latin typeface="+mn-lt"/>
                <a:ea typeface="+mn-ea"/>
                <a:cs typeface="+mn-cs"/>
              </a:rPr>
              <a:t>аудио, видео и т.д.</a:t>
            </a:r>
            <a:r>
              <a:rPr lang="en-US" dirty="0">
                <a:latin typeface="+mn-lt"/>
                <a:ea typeface="+mn-ea"/>
                <a:cs typeface="+mn-cs"/>
              </a:rPr>
              <a:t>)</a:t>
            </a:r>
          </a:p>
          <a:p>
            <a:pPr marL="908050" lvl="4">
              <a:lnSpc>
                <a:spcPct val="90000"/>
              </a:lnSpc>
              <a:spcBef>
                <a:spcPts val="600"/>
              </a:spcBef>
              <a:buFont typeface="Arial" panose="020B0604020202020204" pitchFamily="34" charset="0"/>
              <a:buChar char="•"/>
            </a:pPr>
            <a:r>
              <a:rPr lang="ru-RU" dirty="0">
                <a:latin typeface="+mn-lt"/>
                <a:ea typeface="+mn-ea"/>
                <a:cs typeface="+mn-cs"/>
              </a:rPr>
              <a:t>Массивы данных</a:t>
            </a:r>
            <a:endParaRPr lang="en-US" dirty="0">
              <a:latin typeface="+mn-lt"/>
              <a:ea typeface="+mn-ea"/>
              <a:cs typeface="+mn-cs"/>
            </a:endParaRPr>
          </a:p>
        </p:txBody>
      </p:sp>
      <p:cxnSp>
        <p:nvCxnSpPr>
          <p:cNvPr id="3" name="Straight Connector 2"/>
          <p:cNvCxnSpPr>
            <a:cxnSpLocks/>
          </p:cNvCxnSpPr>
          <p:nvPr/>
        </p:nvCxnSpPr>
        <p:spPr>
          <a:xfrm>
            <a:off x="586074" y="1553163"/>
            <a:ext cx="5486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195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4F143357D7F840B5DC50D06ED8C7EA" ma:contentTypeVersion="6" ma:contentTypeDescription="Create a new document." ma:contentTypeScope="" ma:versionID="941f35609e6de81a3283df6a817a41dc">
  <xsd:schema xmlns:xsd="http://www.w3.org/2001/XMLSchema" xmlns:xs="http://www.w3.org/2001/XMLSchema" xmlns:p="http://schemas.microsoft.com/office/2006/metadata/properties" xmlns:ns1="http://schemas.microsoft.com/sharepoint/v3" xmlns:ns2="137cdf36-ba27-4b38-910a-7bd9ffb267d3" xmlns:ns3="48e219ed-2414-4113-9c81-fb41745d97b9" targetNamespace="http://schemas.microsoft.com/office/2006/metadata/properties" ma:root="true" ma:fieldsID="f296f96b46f48553ebae06ff55a19906" ns1:_="" ns2:_="" ns3:_="">
    <xsd:import namespace="http://schemas.microsoft.com/sharepoint/v3"/>
    <xsd:import namespace="137cdf36-ba27-4b38-910a-7bd9ffb267d3"/>
    <xsd:import namespace="48e219ed-2414-4113-9c81-fb41745d97b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7cdf36-ba27-4b38-910a-7bd9ffb267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219ed-2414-4113-9c81-fb41745d97b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EFE67-69BA-46EE-B3A3-EE61C5E57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7cdf36-ba27-4b38-910a-7bd9ffb267d3"/>
    <ds:schemaRef ds:uri="48e219ed-2414-4113-9c81-fb41745d9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FB6BE-460F-462D-B004-DA4EA4C63F83}">
  <ds:schemaRefs>
    <ds:schemaRef ds:uri="137cdf36-ba27-4b38-910a-7bd9ffb267d3"/>
    <ds:schemaRef ds:uri="http://purl.org/dc/terms/"/>
    <ds:schemaRef ds:uri="http://schemas.microsoft.com/office/2006/documentManagement/types"/>
    <ds:schemaRef ds:uri="http://schemas.microsoft.com/office/2006/metadata/properties"/>
    <ds:schemaRef ds:uri="http://schemas.openxmlformats.org/package/2006/metadata/core-properties"/>
    <ds:schemaRef ds:uri="48e219ed-2414-4113-9c81-fb41745d97b9"/>
    <ds:schemaRef ds:uri="http://www.w3.org/XML/1998/namespace"/>
    <ds:schemaRef ds:uri="http://purl.org/dc/dcmitype/"/>
    <ds:schemaRef ds:uri="http://purl.org/dc/elements/1.1/"/>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E9DC158-ECB8-4D9E-B70F-1EE14FCF5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2403</TotalTime>
  <Words>651</Words>
  <Application>Microsoft Office PowerPoint</Application>
  <PresentationFormat>Произвольный</PresentationFormat>
  <Paragraphs>75</Paragraphs>
  <Slides>14</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Онлайн публикация  диссертаций с  ProQuest Dissertations &amp; Theses Global</vt:lpstr>
      <vt:lpstr>Самая авторитетный в мире источник диссертаций</vt:lpstr>
      <vt:lpstr>Глобальный охват</vt:lpstr>
      <vt:lpstr>Для чего размещать диссертации в  ProQuest?</vt:lpstr>
      <vt:lpstr>Ведущие университеты мира размещают диссертации в ProQuest</vt:lpstr>
      <vt:lpstr>Редакторы ProQuest обеспечивают раскрытие контента</vt:lpstr>
      <vt:lpstr>Отражение в ведущих предметных индексах </vt:lpstr>
      <vt:lpstr>ProQuest помогает защитить права автора</vt:lpstr>
      <vt:lpstr>Простой процесс  размещения диссертаций в ProQuest </vt:lpstr>
      <vt:lpstr>Дополнительные ресурсы</vt:lpstr>
      <vt:lpstr>Как разместить диссертацию в ProQuest  через – ETD  Administrator</vt:lpstr>
      <vt:lpstr>ETD Administrator</vt:lpstr>
      <vt:lpstr>ETD Administrator: администрирование загрузки</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Пользователь Windows</cp:lastModifiedBy>
  <cp:revision>216</cp:revision>
  <cp:lastPrinted>2017-07-10T16:22:00Z</cp:lastPrinted>
  <dcterms:created xsi:type="dcterms:W3CDTF">2017-04-26T17:29:17Z</dcterms:created>
  <dcterms:modified xsi:type="dcterms:W3CDTF">2018-01-30T12:08:54Z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0x0101007D4F143357D7F840B5DC50D06ED8C7EA</vt:lpwstr>
  </property>
</Properties>
</file>