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90" r:id="rId2"/>
    <p:sldId id="256" r:id="rId3"/>
    <p:sldId id="257" r:id="rId4"/>
    <p:sldId id="261" r:id="rId5"/>
    <p:sldId id="262" r:id="rId6"/>
    <p:sldId id="267" r:id="rId7"/>
    <p:sldId id="263" r:id="rId8"/>
    <p:sldId id="264" r:id="rId9"/>
    <p:sldId id="265" r:id="rId10"/>
    <p:sldId id="266" r:id="rId11"/>
    <p:sldId id="268" r:id="rId12"/>
    <p:sldId id="269" r:id="rId13"/>
    <p:sldId id="270" r:id="rId14"/>
    <p:sldId id="287" r:id="rId15"/>
    <p:sldId id="288" r:id="rId16"/>
    <p:sldId id="271" r:id="rId17"/>
    <p:sldId id="272" r:id="rId18"/>
    <p:sldId id="273" r:id="rId19"/>
    <p:sldId id="285" r:id="rId20"/>
    <p:sldId id="286" r:id="rId21"/>
    <p:sldId id="274" r:id="rId22"/>
    <p:sldId id="275" r:id="rId23"/>
    <p:sldId id="278" r:id="rId24"/>
    <p:sldId id="276" r:id="rId25"/>
    <p:sldId id="277" r:id="rId26"/>
    <p:sldId id="289" r:id="rId27"/>
    <p:sldId id="279" r:id="rId28"/>
    <p:sldId id="280" r:id="rId29"/>
    <p:sldId id="281" r:id="rId30"/>
    <p:sldId id="282" r:id="rId31"/>
    <p:sldId id="283" r:id="rId32"/>
    <p:sldId id="284" r:id="rId33"/>
  </p:sldIdLst>
  <p:sldSz cx="18291175" cy="10298113"/>
  <p:notesSz cx="6858000" cy="9144000"/>
  <p:defaultTextStyle>
    <a:defPPr>
      <a:defRPr lang="ru-RU"/>
    </a:defPPr>
    <a:lvl1pPr marL="0" algn="l" defTabSz="1633667" rtl="0" eaLnBrk="1" latinLnBrk="0" hangingPunct="1">
      <a:defRPr sz="3200" kern="1200">
        <a:solidFill>
          <a:schemeClr val="tx1"/>
        </a:solidFill>
        <a:latin typeface="+mn-lt"/>
        <a:ea typeface="+mn-ea"/>
        <a:cs typeface="+mn-cs"/>
      </a:defRPr>
    </a:lvl1pPr>
    <a:lvl2pPr marL="816834" algn="l" defTabSz="1633667" rtl="0" eaLnBrk="1" latinLnBrk="0" hangingPunct="1">
      <a:defRPr sz="3200" kern="1200">
        <a:solidFill>
          <a:schemeClr val="tx1"/>
        </a:solidFill>
        <a:latin typeface="+mn-lt"/>
        <a:ea typeface="+mn-ea"/>
        <a:cs typeface="+mn-cs"/>
      </a:defRPr>
    </a:lvl2pPr>
    <a:lvl3pPr marL="1633667" algn="l" defTabSz="1633667" rtl="0" eaLnBrk="1" latinLnBrk="0" hangingPunct="1">
      <a:defRPr sz="3200" kern="1200">
        <a:solidFill>
          <a:schemeClr val="tx1"/>
        </a:solidFill>
        <a:latin typeface="+mn-lt"/>
        <a:ea typeface="+mn-ea"/>
        <a:cs typeface="+mn-cs"/>
      </a:defRPr>
    </a:lvl3pPr>
    <a:lvl4pPr marL="2450501" algn="l" defTabSz="1633667" rtl="0" eaLnBrk="1" latinLnBrk="0" hangingPunct="1">
      <a:defRPr sz="3200" kern="1200">
        <a:solidFill>
          <a:schemeClr val="tx1"/>
        </a:solidFill>
        <a:latin typeface="+mn-lt"/>
        <a:ea typeface="+mn-ea"/>
        <a:cs typeface="+mn-cs"/>
      </a:defRPr>
    </a:lvl4pPr>
    <a:lvl5pPr marL="3267334" algn="l" defTabSz="1633667" rtl="0" eaLnBrk="1" latinLnBrk="0" hangingPunct="1">
      <a:defRPr sz="3200" kern="1200">
        <a:solidFill>
          <a:schemeClr val="tx1"/>
        </a:solidFill>
        <a:latin typeface="+mn-lt"/>
        <a:ea typeface="+mn-ea"/>
        <a:cs typeface="+mn-cs"/>
      </a:defRPr>
    </a:lvl5pPr>
    <a:lvl6pPr marL="4084168" algn="l" defTabSz="1633667" rtl="0" eaLnBrk="1" latinLnBrk="0" hangingPunct="1">
      <a:defRPr sz="3200" kern="1200">
        <a:solidFill>
          <a:schemeClr val="tx1"/>
        </a:solidFill>
        <a:latin typeface="+mn-lt"/>
        <a:ea typeface="+mn-ea"/>
        <a:cs typeface="+mn-cs"/>
      </a:defRPr>
    </a:lvl6pPr>
    <a:lvl7pPr marL="4901001" algn="l" defTabSz="1633667" rtl="0" eaLnBrk="1" latinLnBrk="0" hangingPunct="1">
      <a:defRPr sz="3200" kern="1200">
        <a:solidFill>
          <a:schemeClr val="tx1"/>
        </a:solidFill>
        <a:latin typeface="+mn-lt"/>
        <a:ea typeface="+mn-ea"/>
        <a:cs typeface="+mn-cs"/>
      </a:defRPr>
    </a:lvl7pPr>
    <a:lvl8pPr marL="5717835" algn="l" defTabSz="1633667" rtl="0" eaLnBrk="1" latinLnBrk="0" hangingPunct="1">
      <a:defRPr sz="3200" kern="1200">
        <a:solidFill>
          <a:schemeClr val="tx1"/>
        </a:solidFill>
        <a:latin typeface="+mn-lt"/>
        <a:ea typeface="+mn-ea"/>
        <a:cs typeface="+mn-cs"/>
      </a:defRPr>
    </a:lvl8pPr>
    <a:lvl9pPr marL="6534668" algn="l" defTabSz="1633667" rtl="0" eaLnBrk="1" latinLnBrk="0" hangingPunct="1">
      <a:defRPr sz="3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Rg st="1" end="5"/>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3" autoAdjust="0"/>
    <p:restoredTop sz="94713" autoAdjust="0"/>
  </p:normalViewPr>
  <p:slideViewPr>
    <p:cSldViewPr>
      <p:cViewPr>
        <p:scale>
          <a:sx n="77" d="100"/>
          <a:sy n="77" d="100"/>
        </p:scale>
        <p:origin x="-360" y="-54"/>
      </p:cViewPr>
      <p:guideLst>
        <p:guide orient="horz" pos="3244"/>
        <p:guide pos="5761"/>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3d\Downloads\Analytics%20&#1042;&#1089;&#1077;%20&#1076;&#1072;&#1085;&#1085;&#1099;&#1077;%20&#1087;&#1086;%20&#1074;&#1077;&#1073;-&#1089;&#1072;&#1081;&#1090;&#1091;%20&#1057;&#1090;&#1088;&#1072;&#1085;&#1080;&#1094;&#1099;%2020170914-2018092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ru-RU" sz="2400"/>
              <a:t>Посещаемость страниц</a:t>
            </a:r>
          </a:p>
        </c:rich>
      </c:tx>
      <c:layout/>
      <c:spPr>
        <a:noFill/>
        <a:ln>
          <a:noFill/>
        </a:ln>
        <a:effectLst/>
      </c:spPr>
    </c:title>
    <c:plotArea>
      <c:layout/>
      <c:pieChart>
        <c:varyColors val="1"/>
        <c:ser>
          <c:idx val="0"/>
          <c:order val="0"/>
          <c:dPt>
            <c:idx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ED2-4F01-8B5B-6D1BF46BB2BB}"/>
              </c:ext>
            </c:extLst>
          </c:dPt>
          <c:dPt>
            <c:idx val="1"/>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ED2-4F01-8B5B-6D1BF46BB2BB}"/>
              </c:ext>
            </c:extLst>
          </c:dPt>
          <c:dPt>
            <c:idx val="2"/>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9ED2-4F01-8B5B-6D1BF46BB2BB}"/>
              </c:ext>
            </c:extLst>
          </c:dPt>
          <c:dPt>
            <c:idx val="3"/>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9ED2-4F01-8B5B-6D1BF46BB2BB}"/>
              </c:ext>
            </c:extLst>
          </c:dPt>
          <c:dPt>
            <c:idx val="4"/>
            <c:spPr>
              <a:solidFill>
                <a:schemeClr val="accent5"/>
              </a:solidFill>
              <a:ln w="19050">
                <a:solidFill>
                  <a:schemeClr val="lt1"/>
                </a:solidFill>
              </a:ln>
              <a:effectLst/>
            </c:spPr>
            <c:extLst xmlns:c16r2="http://schemas.microsoft.com/office/drawing/2015/06/chart">
              <c:ext xmlns:c16="http://schemas.microsoft.com/office/drawing/2014/chart" uri="{C3380CC4-5D6E-409C-BE32-E72D297353CC}">
                <c16:uniqueId val="{00000009-9ED2-4F01-8B5B-6D1BF46BB2BB}"/>
              </c:ext>
            </c:extLst>
          </c:dPt>
          <c:dPt>
            <c:idx val="5"/>
            <c:spPr>
              <a:solidFill>
                <a:schemeClr val="accent6"/>
              </a:solidFill>
              <a:ln w="19050">
                <a:solidFill>
                  <a:schemeClr val="lt1"/>
                </a:solidFill>
              </a:ln>
              <a:effectLst/>
            </c:spPr>
            <c:extLst xmlns:c16r2="http://schemas.microsoft.com/office/drawing/2015/06/chart">
              <c:ext xmlns:c16="http://schemas.microsoft.com/office/drawing/2014/chart" uri="{C3380CC4-5D6E-409C-BE32-E72D297353CC}">
                <c16:uniqueId val="{0000000B-9ED2-4F01-8B5B-6D1BF46BB2BB}"/>
              </c:ext>
            </c:extLst>
          </c:dPt>
          <c:dPt>
            <c:idx val="6"/>
            <c:spPr>
              <a:solidFill>
                <a:schemeClr val="accent1">
                  <a:lumMod val="60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D-9ED2-4F01-8B5B-6D1BF46BB2BB}"/>
              </c:ext>
            </c:extLst>
          </c:dPt>
          <c:cat>
            <c:strRef>
              <c:f>'[Analytics Все данные по веб-сайту Страницы 20170914-20180920.xlsx]Набор данных1'!$A$2:$A$8</c:f>
              <c:strCache>
                <c:ptCount val="7"/>
                <c:pt idx="0">
                  <c:v>Раздел публикации</c:v>
                </c:pt>
                <c:pt idx="1">
                  <c:v>Сервисы</c:v>
                </c:pt>
                <c:pt idx="2">
                  <c:v>Наукометрические показатели</c:v>
                </c:pt>
                <c:pt idx="3">
                  <c:v>7 шагов</c:v>
                </c:pt>
                <c:pt idx="4">
                  <c:v>Профиль автора</c:v>
                </c:pt>
                <c:pt idx="5">
                  <c:v>Поиск литературы</c:v>
                </c:pt>
                <c:pt idx="6">
                  <c:v>Проверка журналаal</c:v>
                </c:pt>
              </c:strCache>
            </c:strRef>
          </c:cat>
          <c:val>
            <c:numRef>
              <c:f>'[Analytics Все данные по веб-сайту Страницы 20170914-20180920.xlsx]Набор данных1'!$B$2:$B$8</c:f>
              <c:numCache>
                <c:formatCode>General</c:formatCode>
                <c:ptCount val="7"/>
                <c:pt idx="0">
                  <c:v>2116</c:v>
                </c:pt>
                <c:pt idx="1">
                  <c:v>1119</c:v>
                </c:pt>
                <c:pt idx="2">
                  <c:v>1020</c:v>
                </c:pt>
                <c:pt idx="3">
                  <c:v>881</c:v>
                </c:pt>
                <c:pt idx="4">
                  <c:v>617</c:v>
                </c:pt>
                <c:pt idx="5">
                  <c:v>487</c:v>
                </c:pt>
                <c:pt idx="6">
                  <c:v>455</c:v>
                </c:pt>
              </c:numCache>
            </c:numRef>
          </c:val>
          <c:extLst xmlns:c16r2="http://schemas.microsoft.com/office/drawing/2015/06/chart">
            <c:ext xmlns:c16="http://schemas.microsoft.com/office/drawing/2014/chart" uri="{C3380CC4-5D6E-409C-BE32-E72D297353CC}">
              <c16:uniqueId val="{0000000E-9ED2-4F01-8B5B-6D1BF46BB2BB}"/>
            </c:ext>
          </c:extLst>
        </c:ser>
        <c:firstSliceAng val="0"/>
      </c:pieChart>
      <c:spPr>
        <a:noFill/>
        <a:ln>
          <a:noFill/>
        </a:ln>
        <a:effectLst/>
      </c:spPr>
    </c:plotArea>
    <c:legend>
      <c:legendPos val="b"/>
      <c:layout/>
      <c:spPr>
        <a:noFill/>
        <a:ln>
          <a:noFill/>
        </a:ln>
        <a:effectLst/>
      </c:spPr>
      <c:txPr>
        <a:bodyPr rot="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ru-RU"/>
        </a:p>
      </c:txPr>
    </c:legend>
    <c:plotVisOnly val="1"/>
    <c:dispBlanksAs val="zero"/>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ru-RU"/>
    </a:p>
  </c:txPr>
  <c:externalData r:id="rId1"/>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71838" y="3199090"/>
            <a:ext cx="15547499" cy="2207420"/>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2743676" y="5835597"/>
            <a:ext cx="12803823" cy="2631740"/>
          </a:xfrm>
        </p:spPr>
        <p:txBody>
          <a:bodyPr/>
          <a:lstStyle>
            <a:lvl1pPr marL="0" indent="0" algn="ctr">
              <a:buNone/>
              <a:defRPr>
                <a:solidFill>
                  <a:schemeClr val="tx1">
                    <a:tint val="75000"/>
                  </a:schemeClr>
                </a:solidFill>
              </a:defRPr>
            </a:lvl1pPr>
            <a:lvl2pPr marL="816834" indent="0" algn="ctr">
              <a:buNone/>
              <a:defRPr>
                <a:solidFill>
                  <a:schemeClr val="tx1">
                    <a:tint val="75000"/>
                  </a:schemeClr>
                </a:solidFill>
              </a:defRPr>
            </a:lvl2pPr>
            <a:lvl3pPr marL="1633667" indent="0" algn="ctr">
              <a:buNone/>
              <a:defRPr>
                <a:solidFill>
                  <a:schemeClr val="tx1">
                    <a:tint val="75000"/>
                  </a:schemeClr>
                </a:solidFill>
              </a:defRPr>
            </a:lvl3pPr>
            <a:lvl4pPr marL="2450501" indent="0" algn="ctr">
              <a:buNone/>
              <a:defRPr>
                <a:solidFill>
                  <a:schemeClr val="tx1">
                    <a:tint val="75000"/>
                  </a:schemeClr>
                </a:solidFill>
              </a:defRPr>
            </a:lvl4pPr>
            <a:lvl5pPr marL="3267334" indent="0" algn="ctr">
              <a:buNone/>
              <a:defRPr>
                <a:solidFill>
                  <a:schemeClr val="tx1">
                    <a:tint val="75000"/>
                  </a:schemeClr>
                </a:solidFill>
              </a:defRPr>
            </a:lvl5pPr>
            <a:lvl6pPr marL="4084168" indent="0" algn="ctr">
              <a:buNone/>
              <a:defRPr>
                <a:solidFill>
                  <a:schemeClr val="tx1">
                    <a:tint val="75000"/>
                  </a:schemeClr>
                </a:solidFill>
              </a:defRPr>
            </a:lvl6pPr>
            <a:lvl7pPr marL="4901001" indent="0" algn="ctr">
              <a:buNone/>
              <a:defRPr>
                <a:solidFill>
                  <a:schemeClr val="tx1">
                    <a:tint val="75000"/>
                  </a:schemeClr>
                </a:solidFill>
              </a:defRPr>
            </a:lvl7pPr>
            <a:lvl8pPr marL="5717835" indent="0" algn="ctr">
              <a:buNone/>
              <a:defRPr>
                <a:solidFill>
                  <a:schemeClr val="tx1">
                    <a:tint val="75000"/>
                  </a:schemeClr>
                </a:solidFill>
              </a:defRPr>
            </a:lvl8pPr>
            <a:lvl9pPr marL="653466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13261102" y="412403"/>
            <a:ext cx="4115514" cy="878677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559" y="412403"/>
            <a:ext cx="12041690" cy="878677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877" y="6617492"/>
            <a:ext cx="15547499" cy="2045320"/>
          </a:xfrm>
        </p:spPr>
        <p:txBody>
          <a:bodyPr anchor="t"/>
          <a:lstStyle>
            <a:lvl1pPr algn="l">
              <a:defRPr sz="7100" b="1" cap="all"/>
            </a:lvl1pPr>
          </a:lstStyle>
          <a:p>
            <a:r>
              <a:rPr lang="ru-RU" smtClean="0"/>
              <a:t>Образец заголовка</a:t>
            </a:r>
            <a:endParaRPr lang="ru-RU"/>
          </a:p>
        </p:txBody>
      </p:sp>
      <p:sp>
        <p:nvSpPr>
          <p:cNvPr id="3" name="Текст 2"/>
          <p:cNvSpPr>
            <a:spLocks noGrp="1"/>
          </p:cNvSpPr>
          <p:nvPr>
            <p:ph type="body" idx="1"/>
          </p:nvPr>
        </p:nvSpPr>
        <p:spPr>
          <a:xfrm>
            <a:off x="1444877" y="4364781"/>
            <a:ext cx="15547499" cy="2252711"/>
          </a:xfrm>
        </p:spPr>
        <p:txBody>
          <a:bodyPr anchor="b"/>
          <a:lstStyle>
            <a:lvl1pPr marL="0" indent="0">
              <a:buNone/>
              <a:defRPr sz="3600">
                <a:solidFill>
                  <a:schemeClr val="tx1">
                    <a:tint val="75000"/>
                  </a:schemeClr>
                </a:solidFill>
              </a:defRPr>
            </a:lvl1pPr>
            <a:lvl2pPr marL="816834" indent="0">
              <a:buNone/>
              <a:defRPr sz="3200">
                <a:solidFill>
                  <a:schemeClr val="tx1">
                    <a:tint val="75000"/>
                  </a:schemeClr>
                </a:solidFill>
              </a:defRPr>
            </a:lvl2pPr>
            <a:lvl3pPr marL="1633667" indent="0">
              <a:buNone/>
              <a:defRPr sz="2900">
                <a:solidFill>
                  <a:schemeClr val="tx1">
                    <a:tint val="75000"/>
                  </a:schemeClr>
                </a:solidFill>
              </a:defRPr>
            </a:lvl3pPr>
            <a:lvl4pPr marL="2450501" indent="0">
              <a:buNone/>
              <a:defRPr sz="2500">
                <a:solidFill>
                  <a:schemeClr val="tx1">
                    <a:tint val="75000"/>
                  </a:schemeClr>
                </a:solidFill>
              </a:defRPr>
            </a:lvl4pPr>
            <a:lvl5pPr marL="3267334" indent="0">
              <a:buNone/>
              <a:defRPr sz="2500">
                <a:solidFill>
                  <a:schemeClr val="tx1">
                    <a:tint val="75000"/>
                  </a:schemeClr>
                </a:solidFill>
              </a:defRPr>
            </a:lvl5pPr>
            <a:lvl6pPr marL="4084168" indent="0">
              <a:buNone/>
              <a:defRPr sz="2500">
                <a:solidFill>
                  <a:schemeClr val="tx1">
                    <a:tint val="75000"/>
                  </a:schemeClr>
                </a:solidFill>
              </a:defRPr>
            </a:lvl6pPr>
            <a:lvl7pPr marL="4901001" indent="0">
              <a:buNone/>
              <a:defRPr sz="2500">
                <a:solidFill>
                  <a:schemeClr val="tx1">
                    <a:tint val="75000"/>
                  </a:schemeClr>
                </a:solidFill>
              </a:defRPr>
            </a:lvl7pPr>
            <a:lvl8pPr marL="5717835" indent="0">
              <a:buNone/>
              <a:defRPr sz="2500">
                <a:solidFill>
                  <a:schemeClr val="tx1">
                    <a:tint val="75000"/>
                  </a:schemeClr>
                </a:solidFill>
              </a:defRPr>
            </a:lvl8pPr>
            <a:lvl9pPr marL="6534668" indent="0">
              <a:buNone/>
              <a:defRPr sz="25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914559" y="2402894"/>
            <a:ext cx="8078602" cy="6796279"/>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9298014" y="2402894"/>
            <a:ext cx="8078602" cy="6796279"/>
          </a:xfrm>
        </p:spPr>
        <p:txBody>
          <a:bodyPr/>
          <a:lstStyle>
            <a:lvl1pPr>
              <a:defRPr sz="5000"/>
            </a:lvl1pPr>
            <a:lvl2pPr>
              <a:defRPr sz="4300"/>
            </a:lvl2pPr>
            <a:lvl3pPr>
              <a:defRPr sz="3600"/>
            </a:lvl3pPr>
            <a:lvl4pPr>
              <a:defRPr sz="3200"/>
            </a:lvl4pPr>
            <a:lvl5pPr>
              <a:defRPr sz="3200"/>
            </a:lvl5pPr>
            <a:lvl6pPr>
              <a:defRPr sz="3200"/>
            </a:lvl6pPr>
            <a:lvl7pPr>
              <a:defRPr sz="3200"/>
            </a:lvl7pPr>
            <a:lvl8pPr>
              <a:defRPr sz="3200"/>
            </a:lvl8pPr>
            <a:lvl9pPr>
              <a:defRPr sz="3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914559" y="2305157"/>
            <a:ext cx="8081779" cy="960680"/>
          </a:xfrm>
        </p:spPr>
        <p:txBody>
          <a:bodyPr anchor="b"/>
          <a:lstStyle>
            <a:lvl1pPr marL="0" indent="0">
              <a:buNone/>
              <a:defRPr sz="4300" b="1"/>
            </a:lvl1pPr>
            <a:lvl2pPr marL="816834" indent="0">
              <a:buNone/>
              <a:defRPr sz="3600" b="1"/>
            </a:lvl2pPr>
            <a:lvl3pPr marL="1633667" indent="0">
              <a:buNone/>
              <a:defRPr sz="3200" b="1"/>
            </a:lvl3pPr>
            <a:lvl4pPr marL="2450501" indent="0">
              <a:buNone/>
              <a:defRPr sz="2900" b="1"/>
            </a:lvl4pPr>
            <a:lvl5pPr marL="3267334" indent="0">
              <a:buNone/>
              <a:defRPr sz="2900" b="1"/>
            </a:lvl5pPr>
            <a:lvl6pPr marL="4084168" indent="0">
              <a:buNone/>
              <a:defRPr sz="2900" b="1"/>
            </a:lvl6pPr>
            <a:lvl7pPr marL="4901001" indent="0">
              <a:buNone/>
              <a:defRPr sz="2900" b="1"/>
            </a:lvl7pPr>
            <a:lvl8pPr marL="5717835" indent="0">
              <a:buNone/>
              <a:defRPr sz="2900" b="1"/>
            </a:lvl8pPr>
            <a:lvl9pPr marL="6534668" indent="0">
              <a:buNone/>
              <a:defRPr sz="2900" b="1"/>
            </a:lvl9pPr>
          </a:lstStyle>
          <a:p>
            <a:pPr lvl="0"/>
            <a:r>
              <a:rPr lang="ru-RU" smtClean="0"/>
              <a:t>Образец текста</a:t>
            </a:r>
          </a:p>
        </p:txBody>
      </p:sp>
      <p:sp>
        <p:nvSpPr>
          <p:cNvPr id="4" name="Содержимое 3"/>
          <p:cNvSpPr>
            <a:spLocks noGrp="1"/>
          </p:cNvSpPr>
          <p:nvPr>
            <p:ph sz="half" idx="2"/>
          </p:nvPr>
        </p:nvSpPr>
        <p:spPr>
          <a:xfrm>
            <a:off x="914559" y="3265837"/>
            <a:ext cx="8081779" cy="5933335"/>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9291664" y="2305157"/>
            <a:ext cx="8084953" cy="960680"/>
          </a:xfrm>
        </p:spPr>
        <p:txBody>
          <a:bodyPr anchor="b"/>
          <a:lstStyle>
            <a:lvl1pPr marL="0" indent="0">
              <a:buNone/>
              <a:defRPr sz="4300" b="1"/>
            </a:lvl1pPr>
            <a:lvl2pPr marL="816834" indent="0">
              <a:buNone/>
              <a:defRPr sz="3600" b="1"/>
            </a:lvl2pPr>
            <a:lvl3pPr marL="1633667" indent="0">
              <a:buNone/>
              <a:defRPr sz="3200" b="1"/>
            </a:lvl3pPr>
            <a:lvl4pPr marL="2450501" indent="0">
              <a:buNone/>
              <a:defRPr sz="2900" b="1"/>
            </a:lvl4pPr>
            <a:lvl5pPr marL="3267334" indent="0">
              <a:buNone/>
              <a:defRPr sz="2900" b="1"/>
            </a:lvl5pPr>
            <a:lvl6pPr marL="4084168" indent="0">
              <a:buNone/>
              <a:defRPr sz="2900" b="1"/>
            </a:lvl6pPr>
            <a:lvl7pPr marL="4901001" indent="0">
              <a:buNone/>
              <a:defRPr sz="2900" b="1"/>
            </a:lvl7pPr>
            <a:lvl8pPr marL="5717835" indent="0">
              <a:buNone/>
              <a:defRPr sz="2900" b="1"/>
            </a:lvl8pPr>
            <a:lvl9pPr marL="6534668" indent="0">
              <a:buNone/>
              <a:defRPr sz="2900" b="1"/>
            </a:lvl9pPr>
          </a:lstStyle>
          <a:p>
            <a:pPr lvl="0"/>
            <a:r>
              <a:rPr lang="ru-RU" smtClean="0"/>
              <a:t>Образец текста</a:t>
            </a:r>
          </a:p>
        </p:txBody>
      </p:sp>
      <p:sp>
        <p:nvSpPr>
          <p:cNvPr id="6" name="Содержимое 5"/>
          <p:cNvSpPr>
            <a:spLocks noGrp="1"/>
          </p:cNvSpPr>
          <p:nvPr>
            <p:ph sz="quarter" idx="4"/>
          </p:nvPr>
        </p:nvSpPr>
        <p:spPr>
          <a:xfrm>
            <a:off x="9291664" y="3265837"/>
            <a:ext cx="8084953" cy="5933335"/>
          </a:xfrm>
        </p:spPr>
        <p:txBody>
          <a:bodyPr/>
          <a:lstStyle>
            <a:lvl1pPr>
              <a:defRPr sz="4300"/>
            </a:lvl1pPr>
            <a:lvl2pPr>
              <a:defRPr sz="3600"/>
            </a:lvl2pPr>
            <a:lvl3pPr>
              <a:defRPr sz="3200"/>
            </a:lvl3pPr>
            <a:lvl4pPr>
              <a:defRPr sz="2900"/>
            </a:lvl4pPr>
            <a:lvl5pPr>
              <a:defRPr sz="2900"/>
            </a:lvl5pPr>
            <a:lvl6pPr>
              <a:defRPr sz="2900"/>
            </a:lvl6pPr>
            <a:lvl7pPr>
              <a:defRPr sz="2900"/>
            </a:lvl7pPr>
            <a:lvl8pPr>
              <a:defRPr sz="2900"/>
            </a:lvl8pPr>
            <a:lvl9pPr>
              <a:defRPr sz="29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560" y="410017"/>
            <a:ext cx="6017671" cy="1744958"/>
          </a:xfrm>
        </p:spPr>
        <p:txBody>
          <a:bodyPr anchor="b"/>
          <a:lstStyle>
            <a:lvl1pPr algn="l">
              <a:defRPr sz="3600" b="1"/>
            </a:lvl1pPr>
          </a:lstStyle>
          <a:p>
            <a:r>
              <a:rPr lang="ru-RU" smtClean="0"/>
              <a:t>Образец заголовка</a:t>
            </a:r>
            <a:endParaRPr lang="ru-RU"/>
          </a:p>
        </p:txBody>
      </p:sp>
      <p:sp>
        <p:nvSpPr>
          <p:cNvPr id="3" name="Содержимое 2"/>
          <p:cNvSpPr>
            <a:spLocks noGrp="1"/>
          </p:cNvSpPr>
          <p:nvPr>
            <p:ph idx="1"/>
          </p:nvPr>
        </p:nvSpPr>
        <p:spPr>
          <a:xfrm>
            <a:off x="7151341" y="410018"/>
            <a:ext cx="10225275" cy="8789154"/>
          </a:xfrm>
        </p:spPr>
        <p:txBody>
          <a:bodyPr/>
          <a:lstStyle>
            <a:lvl1pPr>
              <a:defRPr sz="5700"/>
            </a:lvl1pPr>
            <a:lvl2pPr>
              <a:defRPr sz="5000"/>
            </a:lvl2pPr>
            <a:lvl3pPr>
              <a:defRPr sz="4300"/>
            </a:lvl3pPr>
            <a:lvl4pPr>
              <a:defRPr sz="3600"/>
            </a:lvl4pPr>
            <a:lvl5pPr>
              <a:defRPr sz="3600"/>
            </a:lvl5pPr>
            <a:lvl6pPr>
              <a:defRPr sz="3600"/>
            </a:lvl6pPr>
            <a:lvl7pPr>
              <a:defRPr sz="3600"/>
            </a:lvl7pPr>
            <a:lvl8pPr>
              <a:defRPr sz="3600"/>
            </a:lvl8pPr>
            <a:lvl9pPr>
              <a:defRPr sz="3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914560" y="2154976"/>
            <a:ext cx="6017671" cy="7044196"/>
          </a:xfrm>
        </p:spPr>
        <p:txBody>
          <a:bodyPr/>
          <a:lstStyle>
            <a:lvl1pPr marL="0" indent="0">
              <a:buNone/>
              <a:defRPr sz="2500"/>
            </a:lvl1pPr>
            <a:lvl2pPr marL="816834" indent="0">
              <a:buNone/>
              <a:defRPr sz="2100"/>
            </a:lvl2pPr>
            <a:lvl3pPr marL="1633667" indent="0">
              <a:buNone/>
              <a:defRPr sz="1800"/>
            </a:lvl3pPr>
            <a:lvl4pPr marL="2450501" indent="0">
              <a:buNone/>
              <a:defRPr sz="1600"/>
            </a:lvl4pPr>
            <a:lvl5pPr marL="3267334" indent="0">
              <a:buNone/>
              <a:defRPr sz="1600"/>
            </a:lvl5pPr>
            <a:lvl6pPr marL="4084168" indent="0">
              <a:buNone/>
              <a:defRPr sz="1600"/>
            </a:lvl6pPr>
            <a:lvl7pPr marL="4901001" indent="0">
              <a:buNone/>
              <a:defRPr sz="1600"/>
            </a:lvl7pPr>
            <a:lvl8pPr marL="5717835" indent="0">
              <a:buNone/>
              <a:defRPr sz="1600"/>
            </a:lvl8pPr>
            <a:lvl9pPr marL="6534668"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85198" y="7208679"/>
            <a:ext cx="10974705" cy="851025"/>
          </a:xfrm>
        </p:spPr>
        <p:txBody>
          <a:bodyPr anchor="b"/>
          <a:lstStyle>
            <a:lvl1pPr algn="l">
              <a:defRPr sz="3600" b="1"/>
            </a:lvl1pPr>
          </a:lstStyle>
          <a:p>
            <a:r>
              <a:rPr lang="ru-RU" smtClean="0"/>
              <a:t>Образец заголовка</a:t>
            </a:r>
            <a:endParaRPr lang="ru-RU"/>
          </a:p>
        </p:txBody>
      </p:sp>
      <p:sp>
        <p:nvSpPr>
          <p:cNvPr id="3" name="Рисунок 2"/>
          <p:cNvSpPr>
            <a:spLocks noGrp="1"/>
          </p:cNvSpPr>
          <p:nvPr>
            <p:ph type="pic" idx="1"/>
          </p:nvPr>
        </p:nvSpPr>
        <p:spPr>
          <a:xfrm>
            <a:off x="3585198" y="920155"/>
            <a:ext cx="10974705" cy="6178868"/>
          </a:xfrm>
        </p:spPr>
        <p:txBody>
          <a:bodyPr/>
          <a:lstStyle>
            <a:lvl1pPr marL="0" indent="0">
              <a:buNone/>
              <a:defRPr sz="5700"/>
            </a:lvl1pPr>
            <a:lvl2pPr marL="816834" indent="0">
              <a:buNone/>
              <a:defRPr sz="5000"/>
            </a:lvl2pPr>
            <a:lvl3pPr marL="1633667" indent="0">
              <a:buNone/>
              <a:defRPr sz="4300"/>
            </a:lvl3pPr>
            <a:lvl4pPr marL="2450501" indent="0">
              <a:buNone/>
              <a:defRPr sz="3600"/>
            </a:lvl4pPr>
            <a:lvl5pPr marL="3267334" indent="0">
              <a:buNone/>
              <a:defRPr sz="3600"/>
            </a:lvl5pPr>
            <a:lvl6pPr marL="4084168" indent="0">
              <a:buNone/>
              <a:defRPr sz="3600"/>
            </a:lvl6pPr>
            <a:lvl7pPr marL="4901001" indent="0">
              <a:buNone/>
              <a:defRPr sz="3600"/>
            </a:lvl7pPr>
            <a:lvl8pPr marL="5717835" indent="0">
              <a:buNone/>
              <a:defRPr sz="3600"/>
            </a:lvl8pPr>
            <a:lvl9pPr marL="6534668" indent="0">
              <a:buNone/>
              <a:defRPr sz="3600"/>
            </a:lvl9pPr>
          </a:lstStyle>
          <a:p>
            <a:endParaRPr lang="ru-RU"/>
          </a:p>
        </p:txBody>
      </p:sp>
      <p:sp>
        <p:nvSpPr>
          <p:cNvPr id="4" name="Текст 3"/>
          <p:cNvSpPr>
            <a:spLocks noGrp="1"/>
          </p:cNvSpPr>
          <p:nvPr>
            <p:ph type="body" sz="half" idx="2"/>
          </p:nvPr>
        </p:nvSpPr>
        <p:spPr>
          <a:xfrm>
            <a:off x="3585198" y="8059705"/>
            <a:ext cx="10974705" cy="1208597"/>
          </a:xfrm>
        </p:spPr>
        <p:txBody>
          <a:bodyPr/>
          <a:lstStyle>
            <a:lvl1pPr marL="0" indent="0">
              <a:buNone/>
              <a:defRPr sz="2500"/>
            </a:lvl1pPr>
            <a:lvl2pPr marL="816834" indent="0">
              <a:buNone/>
              <a:defRPr sz="2100"/>
            </a:lvl2pPr>
            <a:lvl3pPr marL="1633667" indent="0">
              <a:buNone/>
              <a:defRPr sz="1800"/>
            </a:lvl3pPr>
            <a:lvl4pPr marL="2450501" indent="0">
              <a:buNone/>
              <a:defRPr sz="1600"/>
            </a:lvl4pPr>
            <a:lvl5pPr marL="3267334" indent="0">
              <a:buNone/>
              <a:defRPr sz="1600"/>
            </a:lvl5pPr>
            <a:lvl6pPr marL="4084168" indent="0">
              <a:buNone/>
              <a:defRPr sz="1600"/>
            </a:lvl6pPr>
            <a:lvl7pPr marL="4901001" indent="0">
              <a:buNone/>
              <a:defRPr sz="1600"/>
            </a:lvl7pPr>
            <a:lvl8pPr marL="5717835" indent="0">
              <a:buNone/>
              <a:defRPr sz="1600"/>
            </a:lvl8pPr>
            <a:lvl9pPr marL="6534668" indent="0">
              <a:buNone/>
              <a:defRPr sz="16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pPr/>
              <a:t>27.09.2018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transition advTm="600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559" y="412402"/>
            <a:ext cx="16462058" cy="1716352"/>
          </a:xfrm>
          <a:prstGeom prst="rect">
            <a:avLst/>
          </a:prstGeom>
        </p:spPr>
        <p:txBody>
          <a:bodyPr vert="horz" lIns="163367" tIns="81683" rIns="163367" bIns="81683"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914559" y="2402894"/>
            <a:ext cx="16462058" cy="6796279"/>
          </a:xfrm>
          <a:prstGeom prst="rect">
            <a:avLst/>
          </a:prstGeom>
        </p:spPr>
        <p:txBody>
          <a:bodyPr vert="horz" lIns="163367" tIns="81683" rIns="163367" bIns="81683"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914559" y="9544826"/>
            <a:ext cx="4267941" cy="548279"/>
          </a:xfrm>
          <a:prstGeom prst="rect">
            <a:avLst/>
          </a:prstGeom>
        </p:spPr>
        <p:txBody>
          <a:bodyPr vert="horz" lIns="163367" tIns="81683" rIns="163367" bIns="81683" rtlCol="0" anchor="ctr"/>
          <a:lstStyle>
            <a:lvl1pPr algn="l">
              <a:defRPr sz="2100">
                <a:solidFill>
                  <a:schemeClr val="tx1">
                    <a:tint val="75000"/>
                  </a:schemeClr>
                </a:solidFill>
              </a:defRPr>
            </a:lvl1pPr>
          </a:lstStyle>
          <a:p>
            <a:fld id="{B4C71EC6-210F-42DE-9C53-41977AD35B3D}" type="datetimeFigureOut">
              <a:rPr lang="ru-RU" smtClean="0"/>
              <a:pPr/>
              <a:t>27.09.2018</a:t>
            </a:fld>
            <a:endParaRPr lang="ru-RU"/>
          </a:p>
        </p:txBody>
      </p:sp>
      <p:sp>
        <p:nvSpPr>
          <p:cNvPr id="5" name="Нижний колонтитул 4"/>
          <p:cNvSpPr>
            <a:spLocks noGrp="1"/>
          </p:cNvSpPr>
          <p:nvPr>
            <p:ph type="ftr" sz="quarter" idx="3"/>
          </p:nvPr>
        </p:nvSpPr>
        <p:spPr>
          <a:xfrm>
            <a:off x="6249485" y="9544826"/>
            <a:ext cx="5792205" cy="548279"/>
          </a:xfrm>
          <a:prstGeom prst="rect">
            <a:avLst/>
          </a:prstGeom>
        </p:spPr>
        <p:txBody>
          <a:bodyPr vert="horz" lIns="163367" tIns="81683" rIns="163367" bIns="81683" rtlCol="0" anchor="ctr"/>
          <a:lstStyle>
            <a:lvl1pPr algn="ctr">
              <a:defRPr sz="21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13108675" y="9544826"/>
            <a:ext cx="4267941" cy="548279"/>
          </a:xfrm>
          <a:prstGeom prst="rect">
            <a:avLst/>
          </a:prstGeom>
        </p:spPr>
        <p:txBody>
          <a:bodyPr vert="horz" lIns="163367" tIns="81683" rIns="163367" bIns="81683" rtlCol="0" anchor="ctr"/>
          <a:lstStyle>
            <a:lvl1pPr algn="r">
              <a:defRPr sz="2100">
                <a:solidFill>
                  <a:schemeClr val="tx1">
                    <a:tint val="75000"/>
                  </a:schemeClr>
                </a:solidFill>
              </a:defRPr>
            </a:lvl1pPr>
          </a:lstStyle>
          <a:p>
            <a:fld id="{B19B0651-EE4F-4900-A07F-96A6BFA9D0F0}"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advTm="600000">
    <p:fade/>
  </p:transition>
  <p:txStyles>
    <p:titleStyle>
      <a:lvl1pPr algn="ctr" defTabSz="1633667" rtl="0" eaLnBrk="1" latinLnBrk="0" hangingPunct="1">
        <a:spcBef>
          <a:spcPct val="0"/>
        </a:spcBef>
        <a:buNone/>
        <a:defRPr sz="7900" kern="1200">
          <a:solidFill>
            <a:schemeClr val="tx1"/>
          </a:solidFill>
          <a:latin typeface="+mj-lt"/>
          <a:ea typeface="+mj-ea"/>
          <a:cs typeface="+mj-cs"/>
        </a:defRPr>
      </a:lvl1pPr>
    </p:titleStyle>
    <p:bodyStyle>
      <a:lvl1pPr marL="612625" indent="-612625" algn="l" defTabSz="1633667" rtl="0" eaLnBrk="1" latinLnBrk="0" hangingPunct="1">
        <a:spcBef>
          <a:spcPct val="20000"/>
        </a:spcBef>
        <a:buFont typeface="Arial" pitchFamily="34" charset="0"/>
        <a:buChar char="•"/>
        <a:defRPr sz="5700" kern="1200">
          <a:solidFill>
            <a:schemeClr val="tx1"/>
          </a:solidFill>
          <a:latin typeface="+mn-lt"/>
          <a:ea typeface="+mn-ea"/>
          <a:cs typeface="+mn-cs"/>
        </a:defRPr>
      </a:lvl1pPr>
      <a:lvl2pPr marL="1327354" indent="-510521" algn="l" defTabSz="1633667" rtl="0" eaLnBrk="1" latinLnBrk="0" hangingPunct="1">
        <a:spcBef>
          <a:spcPct val="20000"/>
        </a:spcBef>
        <a:buFont typeface="Arial" pitchFamily="34" charset="0"/>
        <a:buChar char="–"/>
        <a:defRPr sz="5000" kern="1200">
          <a:solidFill>
            <a:schemeClr val="tx1"/>
          </a:solidFill>
          <a:latin typeface="+mn-lt"/>
          <a:ea typeface="+mn-ea"/>
          <a:cs typeface="+mn-cs"/>
        </a:defRPr>
      </a:lvl2pPr>
      <a:lvl3pPr marL="2042084" indent="-408417" algn="l" defTabSz="1633667" rtl="0" eaLnBrk="1" latinLnBrk="0" hangingPunct="1">
        <a:spcBef>
          <a:spcPct val="20000"/>
        </a:spcBef>
        <a:buFont typeface="Arial" pitchFamily="34" charset="0"/>
        <a:buChar char="•"/>
        <a:defRPr sz="4300" kern="1200">
          <a:solidFill>
            <a:schemeClr val="tx1"/>
          </a:solidFill>
          <a:latin typeface="+mn-lt"/>
          <a:ea typeface="+mn-ea"/>
          <a:cs typeface="+mn-cs"/>
        </a:defRPr>
      </a:lvl3pPr>
      <a:lvl4pPr marL="2858917"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4pPr>
      <a:lvl5pPr marL="3675751"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5pPr>
      <a:lvl6pPr marL="4492584"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6pPr>
      <a:lvl7pPr marL="5309418"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7pPr>
      <a:lvl8pPr marL="6126251"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8pPr>
      <a:lvl9pPr marL="6943085" indent="-408417" algn="l" defTabSz="1633667" rtl="0" eaLnBrk="1" latinLnBrk="0" hangingPunct="1">
        <a:spcBef>
          <a:spcPct val="20000"/>
        </a:spcBef>
        <a:buFont typeface="Arial" pitchFamily="34" charset="0"/>
        <a:buChar char="•"/>
        <a:defRPr sz="3600" kern="1200">
          <a:solidFill>
            <a:schemeClr val="tx1"/>
          </a:solidFill>
          <a:latin typeface="+mn-lt"/>
          <a:ea typeface="+mn-ea"/>
          <a:cs typeface="+mn-cs"/>
        </a:defRPr>
      </a:lvl9pPr>
    </p:bodyStyle>
    <p:otherStyle>
      <a:defPPr>
        <a:defRPr lang="ru-RU"/>
      </a:defPPr>
      <a:lvl1pPr marL="0" algn="l" defTabSz="1633667" rtl="0" eaLnBrk="1" latinLnBrk="0" hangingPunct="1">
        <a:defRPr sz="3200" kern="1200">
          <a:solidFill>
            <a:schemeClr val="tx1"/>
          </a:solidFill>
          <a:latin typeface="+mn-lt"/>
          <a:ea typeface="+mn-ea"/>
          <a:cs typeface="+mn-cs"/>
        </a:defRPr>
      </a:lvl1pPr>
      <a:lvl2pPr marL="816834" algn="l" defTabSz="1633667" rtl="0" eaLnBrk="1" latinLnBrk="0" hangingPunct="1">
        <a:defRPr sz="3200" kern="1200">
          <a:solidFill>
            <a:schemeClr val="tx1"/>
          </a:solidFill>
          <a:latin typeface="+mn-lt"/>
          <a:ea typeface="+mn-ea"/>
          <a:cs typeface="+mn-cs"/>
        </a:defRPr>
      </a:lvl2pPr>
      <a:lvl3pPr marL="1633667" algn="l" defTabSz="1633667" rtl="0" eaLnBrk="1" latinLnBrk="0" hangingPunct="1">
        <a:defRPr sz="3200" kern="1200">
          <a:solidFill>
            <a:schemeClr val="tx1"/>
          </a:solidFill>
          <a:latin typeface="+mn-lt"/>
          <a:ea typeface="+mn-ea"/>
          <a:cs typeface="+mn-cs"/>
        </a:defRPr>
      </a:lvl3pPr>
      <a:lvl4pPr marL="2450501" algn="l" defTabSz="1633667" rtl="0" eaLnBrk="1" latinLnBrk="0" hangingPunct="1">
        <a:defRPr sz="3200" kern="1200">
          <a:solidFill>
            <a:schemeClr val="tx1"/>
          </a:solidFill>
          <a:latin typeface="+mn-lt"/>
          <a:ea typeface="+mn-ea"/>
          <a:cs typeface="+mn-cs"/>
        </a:defRPr>
      </a:lvl4pPr>
      <a:lvl5pPr marL="3267334" algn="l" defTabSz="1633667" rtl="0" eaLnBrk="1" latinLnBrk="0" hangingPunct="1">
        <a:defRPr sz="3200" kern="1200">
          <a:solidFill>
            <a:schemeClr val="tx1"/>
          </a:solidFill>
          <a:latin typeface="+mn-lt"/>
          <a:ea typeface="+mn-ea"/>
          <a:cs typeface="+mn-cs"/>
        </a:defRPr>
      </a:lvl5pPr>
      <a:lvl6pPr marL="4084168" algn="l" defTabSz="1633667" rtl="0" eaLnBrk="1" latinLnBrk="0" hangingPunct="1">
        <a:defRPr sz="3200" kern="1200">
          <a:solidFill>
            <a:schemeClr val="tx1"/>
          </a:solidFill>
          <a:latin typeface="+mn-lt"/>
          <a:ea typeface="+mn-ea"/>
          <a:cs typeface="+mn-cs"/>
        </a:defRPr>
      </a:lvl6pPr>
      <a:lvl7pPr marL="4901001" algn="l" defTabSz="1633667" rtl="0" eaLnBrk="1" latinLnBrk="0" hangingPunct="1">
        <a:defRPr sz="3200" kern="1200">
          <a:solidFill>
            <a:schemeClr val="tx1"/>
          </a:solidFill>
          <a:latin typeface="+mn-lt"/>
          <a:ea typeface="+mn-ea"/>
          <a:cs typeface="+mn-cs"/>
        </a:defRPr>
      </a:lvl7pPr>
      <a:lvl8pPr marL="5717835" algn="l" defTabSz="1633667" rtl="0" eaLnBrk="1" latinLnBrk="0" hangingPunct="1">
        <a:defRPr sz="3200" kern="1200">
          <a:solidFill>
            <a:schemeClr val="tx1"/>
          </a:solidFill>
          <a:latin typeface="+mn-lt"/>
          <a:ea typeface="+mn-ea"/>
          <a:cs typeface="+mn-cs"/>
        </a:defRPr>
      </a:lvl8pPr>
      <a:lvl9pPr marL="6534668" algn="l" defTabSz="1633667" rtl="0" eaLnBrk="1" latinLnBrk="0" hangingPunct="1">
        <a:defRPr sz="3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3572425"/>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3356401"/>
            <a:ext cx="16273808" cy="2800767"/>
          </a:xfrm>
          <a:prstGeom prst="rect">
            <a:avLst/>
          </a:prstGeom>
        </p:spPr>
        <p:txBody>
          <a:bodyPr wrap="square">
            <a:spAutoFit/>
          </a:bodyPr>
          <a:lstStyle/>
          <a:p>
            <a:pPr algn="just"/>
            <a:r>
              <a:rPr lang="en-US" sz="4400" dirty="0" smtClean="0"/>
              <a:t>The paper demonstrates digital information resources of the methodical association of university libraries in Krasnoyarsk. The condition, dynamics, development tendencies and possibilities of association are analyzed.</a:t>
            </a:r>
            <a:endParaRPr lang="ru-RU" sz="4400" dirty="0"/>
          </a:p>
        </p:txBody>
      </p:sp>
      <p:sp>
        <p:nvSpPr>
          <p:cNvPr id="9" name="Прямоугольник 8"/>
          <p:cNvSpPr/>
          <p:nvPr/>
        </p:nvSpPr>
        <p:spPr>
          <a:xfrm>
            <a:off x="7993459" y="468536"/>
            <a:ext cx="13212959" cy="954107"/>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rPr>
              <a:t>DIGITAL RESOURCES OF UNIVERSITY LIBRARIES IN KRASNOYARSK: </a:t>
            </a:r>
            <a:endParaRPr lang="ru-RU" sz="2800" b="1" dirty="0" smtClean="0">
              <a:effectLst>
                <a:outerShdw blurRad="38100" dist="38100" dir="2700000" algn="tl">
                  <a:srgbClr val="000000">
                    <a:alpha val="43137"/>
                  </a:srgbClr>
                </a:outerShdw>
              </a:effectLst>
            </a:endParaRPr>
          </a:p>
          <a:p>
            <a:r>
              <a:rPr lang="en-US" sz="2800" b="1" dirty="0" smtClean="0">
                <a:effectLst>
                  <a:outerShdw blurRad="38100" dist="38100" dir="2700000" algn="tl">
                    <a:srgbClr val="000000">
                      <a:alpha val="43137"/>
                    </a:srgbClr>
                  </a:outerShdw>
                </a:effectLst>
              </a:rPr>
              <a:t>DEVELOPMENT TRENDS</a:t>
            </a:r>
            <a:endParaRPr lang="ru-RU" sz="3000" dirty="0"/>
          </a:p>
        </p:txBody>
      </p:sp>
      <p:sp>
        <p:nvSpPr>
          <p:cNvPr id="12" name="Прямоугольник 11"/>
          <p:cNvSpPr/>
          <p:nvPr/>
        </p:nvSpPr>
        <p:spPr>
          <a:xfrm>
            <a:off x="2808883" y="8821464"/>
            <a:ext cx="13167964" cy="707886"/>
          </a:xfrm>
          <a:prstGeom prst="rect">
            <a:avLst/>
          </a:prstGeom>
        </p:spPr>
        <p:txBody>
          <a:bodyPr wrap="none">
            <a:spAutoFit/>
          </a:bodyPr>
          <a:lstStyle/>
          <a:p>
            <a:r>
              <a:rPr lang="ru-RU" sz="4000" b="1" dirty="0" smtClean="0"/>
              <a:t>С</a:t>
            </a:r>
            <a:r>
              <a:rPr lang="en-US" sz="4000" b="1" dirty="0" err="1" smtClean="0"/>
              <a:t>ontacts</a:t>
            </a:r>
            <a:r>
              <a:rPr lang="ru-RU" sz="4000" b="1" dirty="0" smtClean="0">
                <a:latin typeface="+mj-lt"/>
              </a:rPr>
              <a:t>: </a:t>
            </a:r>
            <a:r>
              <a:rPr lang="en-US" sz="4000" b="1" dirty="0" smtClean="0"/>
              <a:t>verakazanceva@yandex.ru</a:t>
            </a:r>
            <a:r>
              <a:rPr lang="ru-RU" sz="4000" b="1" dirty="0" smtClean="0"/>
              <a:t>, </a:t>
            </a:r>
            <a:r>
              <a:rPr lang="en-US" sz="4000" b="1" dirty="0" smtClean="0"/>
              <a:t>olgaeberzina</a:t>
            </a:r>
            <a:r>
              <a:rPr lang="ru-RU" sz="4000" b="1" dirty="0" smtClean="0"/>
              <a:t>@</a:t>
            </a:r>
            <a:r>
              <a:rPr lang="en-US" sz="4000" b="1" dirty="0" smtClean="0"/>
              <a:t>mail</a:t>
            </a:r>
            <a:r>
              <a:rPr lang="ru-RU" sz="4000" b="1" dirty="0" smtClean="0"/>
              <a:t>.</a:t>
            </a:r>
            <a:r>
              <a:rPr lang="en-US" sz="4000" b="1" dirty="0" err="1" smtClean="0"/>
              <a:t>ru</a:t>
            </a:r>
            <a:r>
              <a:rPr lang="ru-RU" sz="4000" b="1" dirty="0" smtClean="0"/>
              <a:t>. </a:t>
            </a:r>
            <a:endParaRPr lang="ru-RU" sz="4000" b="1" dirty="0" smtClean="0">
              <a:latin typeface="+mj-lt"/>
            </a:endParaRPr>
          </a:p>
        </p:txBody>
      </p:sp>
    </p:spTree>
  </p:cSld>
  <p:clrMapOvr>
    <a:masterClrMapping/>
  </p:clrMapOvr>
  <p:transition advTm="10000">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368723" y="3564880"/>
            <a:ext cx="15547499" cy="2711476"/>
          </a:xfrm>
        </p:spPr>
        <p:txBody>
          <a:bodyPr>
            <a:normAutofit fontScale="90000"/>
          </a:bodyPr>
          <a:lstStyle/>
          <a:p>
            <a:r>
              <a:rPr lang="ru-RU" sz="5400" b="1" dirty="0" smtClean="0">
                <a:effectLst>
                  <a:outerShdw blurRad="38100" dist="38100" dir="2700000" algn="tl">
                    <a:srgbClr val="000000">
                      <a:alpha val="43137"/>
                    </a:srgbClr>
                  </a:outerShdw>
                </a:effectLst>
              </a:rPr>
              <a:t>ОПЫТ ВНЕДРЕНИЯ И ИСПОЛЬЗОВАНИЯ БИБЛИОТЕЧНОГО ПОИСКА НА БАЗЕ СИСТЕМЫ EBSCO DISCOVERY SERVICE</a:t>
            </a: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89003" y="4933032"/>
            <a:ext cx="10068028" cy="2914429"/>
          </a:xfrm>
        </p:spPr>
        <p:txBody>
          <a:bodyPr>
            <a:normAutofit/>
          </a:bodyPr>
          <a:lstStyle/>
          <a:p>
            <a:r>
              <a:rPr lang="ru-RU" sz="2700" b="1" dirty="0" smtClean="0">
                <a:solidFill>
                  <a:schemeClr val="tx1"/>
                </a:solidFill>
                <a:latin typeface="+mj-lt"/>
              </a:rPr>
              <a:t>А. В. Бархатов</a:t>
            </a:r>
            <a:endParaRPr lang="ru-RU" sz="2700" dirty="0" smtClean="0">
              <a:solidFill>
                <a:schemeClr val="tx1"/>
              </a:solidFill>
              <a:latin typeface="+mj-lt"/>
            </a:endParaRPr>
          </a:p>
          <a:p>
            <a:r>
              <a:rPr lang="ru-RU" sz="2700" dirty="0" smtClean="0">
                <a:solidFill>
                  <a:schemeClr val="tx1"/>
                </a:solidFill>
                <a:latin typeface="+mj-lt"/>
              </a:rPr>
              <a:t>ведущий инженер-программист</a:t>
            </a:r>
          </a:p>
          <a:p>
            <a:r>
              <a:rPr lang="ru-RU" sz="2700" dirty="0" smtClean="0">
                <a:solidFill>
                  <a:schemeClr val="tx1"/>
                </a:solidFill>
                <a:latin typeface="+mj-lt"/>
              </a:rPr>
              <a:t>Сибирский федеральный университет</a:t>
            </a:r>
          </a:p>
          <a:p>
            <a:r>
              <a:rPr lang="ru-RU" sz="2700" dirty="0" smtClean="0">
                <a:solidFill>
                  <a:schemeClr val="tx1"/>
                </a:solidFill>
                <a:latin typeface="+mj-lt"/>
              </a:rPr>
              <a:t>Библиотечно-издательский комплекс</a:t>
            </a:r>
            <a:endParaRPr lang="ru-RU" sz="2700" dirty="0">
              <a:solidFill>
                <a:schemeClr val="tx1"/>
              </a:solidFill>
              <a:latin typeface="+mj-lt"/>
            </a:endParaRPr>
          </a:p>
        </p:txBody>
      </p:sp>
    </p:spTree>
  </p:cSld>
  <p:clrMapOvr>
    <a:masterClrMapping/>
  </p:clrMapOvr>
  <p:transition advTm="10000">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3276848"/>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3060824"/>
            <a:ext cx="16201800" cy="3477875"/>
          </a:xfrm>
          <a:prstGeom prst="rect">
            <a:avLst/>
          </a:prstGeom>
        </p:spPr>
        <p:txBody>
          <a:bodyPr wrap="square">
            <a:spAutoFit/>
          </a:bodyPr>
          <a:lstStyle/>
          <a:p>
            <a:pPr algn="just"/>
            <a:r>
              <a:rPr lang="ru-RU" sz="4400" dirty="0" smtClean="0"/>
              <a:t>Описываются возможности системы </a:t>
            </a:r>
            <a:r>
              <a:rPr lang="en-US" sz="4400" dirty="0" smtClean="0"/>
              <a:t>EBSCO Discovery Service</a:t>
            </a:r>
            <a:r>
              <a:rPr lang="ru-RU" sz="4400" dirty="0" smtClean="0"/>
              <a:t> для поиска электронных научно-образовательных ресурсов, опыт и статистика её использования в Сибирском федеральном университете для поиска по подписным библиотечным ресурсам, технические особенности внедрения системы на сайт библиотеки.</a:t>
            </a:r>
            <a:endParaRPr lang="ru-RU" sz="4400" dirty="0"/>
          </a:p>
        </p:txBody>
      </p:sp>
      <p:sp>
        <p:nvSpPr>
          <p:cNvPr id="9" name="Прямоугольник 8"/>
          <p:cNvSpPr/>
          <p:nvPr/>
        </p:nvSpPr>
        <p:spPr>
          <a:xfrm>
            <a:off x="7345387" y="468536"/>
            <a:ext cx="13212959" cy="954107"/>
          </a:xfrm>
          <a:prstGeom prst="rect">
            <a:avLst/>
          </a:prstGeom>
        </p:spPr>
        <p:txBody>
          <a:bodyPr wrap="square">
            <a:spAutoFit/>
          </a:bodyPr>
          <a:lstStyle/>
          <a:p>
            <a:r>
              <a:rPr lang="ru-RU" sz="2800" b="1" dirty="0" smtClean="0">
                <a:effectLst>
                  <a:outerShdw blurRad="38100" dist="38100" dir="2700000" algn="tl">
                    <a:srgbClr val="000000">
                      <a:alpha val="43137"/>
                    </a:srgbClr>
                  </a:outerShdw>
                </a:effectLst>
              </a:rPr>
              <a:t>ОПЫТ ВНЕДРЕНИЯ И ИСПОЛЬЗОВАНИЯ БИБЛИОТЕЧНОГО ПОИСКА </a:t>
            </a:r>
          </a:p>
          <a:p>
            <a:r>
              <a:rPr lang="ru-RU" sz="2800" b="1" dirty="0" smtClean="0">
                <a:effectLst>
                  <a:outerShdw blurRad="38100" dist="38100" dir="2700000" algn="tl">
                    <a:srgbClr val="000000">
                      <a:alpha val="43137"/>
                    </a:srgbClr>
                  </a:outerShdw>
                </a:effectLst>
              </a:rPr>
              <a:t>НА БАЗЕ СИСТЕМЫ EBSCO DISCOVERY SERVICE</a:t>
            </a:r>
            <a:endParaRPr lang="ru-RU" sz="3000" dirty="0"/>
          </a:p>
        </p:txBody>
      </p:sp>
      <p:sp>
        <p:nvSpPr>
          <p:cNvPr id="12" name="Прямоугольник 11"/>
          <p:cNvSpPr/>
          <p:nvPr/>
        </p:nvSpPr>
        <p:spPr>
          <a:xfrm>
            <a:off x="4249043" y="8821464"/>
            <a:ext cx="9858724" cy="707886"/>
          </a:xfrm>
          <a:prstGeom prst="rect">
            <a:avLst/>
          </a:prstGeom>
        </p:spPr>
        <p:txBody>
          <a:bodyPr wrap="none">
            <a:spAutoFit/>
          </a:bodyPr>
          <a:lstStyle/>
          <a:p>
            <a:r>
              <a:rPr lang="ru-RU" sz="4000" b="1" dirty="0" smtClean="0"/>
              <a:t>Связаться с автором: </a:t>
            </a:r>
            <a:r>
              <a:rPr lang="en-US" sz="4000" b="1" dirty="0" smtClean="0">
                <a:latin typeface="+mj-lt"/>
                <a:ea typeface="Adobe Fan Heiti Std B" pitchFamily="34" charset="-128"/>
              </a:rPr>
              <a:t>abarhatov@sfu-kras.ru</a:t>
            </a:r>
            <a:endParaRPr lang="ru-RU" sz="4000" b="1" dirty="0" smtClean="0">
              <a:latin typeface="+mj-lt"/>
              <a:ea typeface="Adobe Fan Heiti Std B" pitchFamily="34" charset="-128"/>
            </a:endParaRPr>
          </a:p>
        </p:txBody>
      </p:sp>
    </p:spTree>
  </p:cSld>
  <p:clrMapOvr>
    <a:masterClrMapping/>
  </p:clrMapOvr>
  <p:transition advTm="10000">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864667" y="3564880"/>
            <a:ext cx="16777864" cy="2711476"/>
          </a:xfrm>
        </p:spPr>
        <p:txBody>
          <a:bodyPr>
            <a:normAutofit fontScale="90000"/>
          </a:bodyPr>
          <a:lstStyle/>
          <a:p>
            <a:r>
              <a:rPr lang="en-US" sz="4900" b="1" dirty="0" smtClean="0"/>
              <a:t>EXP</a:t>
            </a:r>
            <a:r>
              <a:rPr lang="en-US" sz="4900" b="1" dirty="0" smtClean="0">
                <a:effectLst>
                  <a:outerShdw blurRad="38100" dist="38100" dir="2700000" algn="tl">
                    <a:srgbClr val="000000">
                      <a:alpha val="43137"/>
                    </a:srgbClr>
                  </a:outerShdw>
                </a:effectLst>
              </a:rPr>
              <a:t>ERIENCE OF IMPLEMENTATION AND USING OF LIBRARY SEARCH ON THE BASIS OF THE EBSCO DISCOVERY SERVICE SYSTEM</a:t>
            </a: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89003" y="4933032"/>
            <a:ext cx="10068028" cy="2914429"/>
          </a:xfrm>
        </p:spPr>
        <p:txBody>
          <a:bodyPr>
            <a:normAutofit/>
          </a:bodyPr>
          <a:lstStyle/>
          <a:p>
            <a:r>
              <a:rPr lang="en-US" sz="2800" b="1" dirty="0" smtClean="0">
                <a:solidFill>
                  <a:schemeClr val="tx1"/>
                </a:solidFill>
              </a:rPr>
              <a:t>Andrei V. </a:t>
            </a:r>
            <a:r>
              <a:rPr lang="en-US" sz="2800" b="1" dirty="0" err="1" smtClean="0">
                <a:solidFill>
                  <a:schemeClr val="tx1"/>
                </a:solidFill>
              </a:rPr>
              <a:t>Barkhatov</a:t>
            </a:r>
            <a:r>
              <a:rPr lang="en-US" sz="2800" b="1" dirty="0" smtClean="0">
                <a:solidFill>
                  <a:schemeClr val="tx1"/>
                </a:solidFill>
              </a:rPr>
              <a:t> </a:t>
            </a:r>
            <a:endParaRPr lang="ru-RU" sz="2800" dirty="0" smtClean="0">
              <a:solidFill>
                <a:schemeClr val="tx1"/>
              </a:solidFill>
            </a:endParaRPr>
          </a:p>
          <a:p>
            <a:r>
              <a:rPr lang="en-US" sz="2800" dirty="0" smtClean="0">
                <a:solidFill>
                  <a:schemeClr val="tx1"/>
                </a:solidFill>
              </a:rPr>
              <a:t>Leading software engineer</a:t>
            </a:r>
            <a:endParaRPr lang="ru-RU" sz="2800" dirty="0" smtClean="0">
              <a:solidFill>
                <a:schemeClr val="tx1"/>
              </a:solidFill>
            </a:endParaRPr>
          </a:p>
          <a:p>
            <a:r>
              <a:rPr lang="en-US" sz="2800" dirty="0" smtClean="0">
                <a:solidFill>
                  <a:schemeClr val="tx1"/>
                </a:solidFill>
              </a:rPr>
              <a:t>Siberian Federal University</a:t>
            </a:r>
            <a:endParaRPr lang="ru-RU" sz="2800" dirty="0" smtClean="0">
              <a:solidFill>
                <a:schemeClr val="tx1"/>
              </a:solidFill>
            </a:endParaRPr>
          </a:p>
          <a:p>
            <a:r>
              <a:rPr lang="en-US" sz="2800" dirty="0" smtClean="0">
                <a:solidFill>
                  <a:schemeClr val="tx1"/>
                </a:solidFill>
              </a:rPr>
              <a:t>Library and publishing complex</a:t>
            </a:r>
            <a:endParaRPr lang="ru-RU" sz="2700" dirty="0">
              <a:solidFill>
                <a:schemeClr val="tx1"/>
              </a:solidFill>
              <a:latin typeface="+mj-lt"/>
            </a:endParaRPr>
          </a:p>
        </p:txBody>
      </p:sp>
    </p:spTree>
  </p:cSld>
  <p:clrMapOvr>
    <a:masterClrMapping/>
  </p:clrMapOvr>
  <p:transition advTm="10000">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3276848"/>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3060824"/>
            <a:ext cx="16129792" cy="3477875"/>
          </a:xfrm>
          <a:prstGeom prst="rect">
            <a:avLst/>
          </a:prstGeom>
        </p:spPr>
        <p:txBody>
          <a:bodyPr wrap="square">
            <a:spAutoFit/>
          </a:bodyPr>
          <a:lstStyle/>
          <a:p>
            <a:pPr algn="just"/>
            <a:r>
              <a:rPr lang="en-US" sz="4400" dirty="0" smtClean="0"/>
              <a:t>This article describes the possibilities of the EBSCO Discovery Service system for searching electronic scientific and educational resources, the experience and statistics of its using in the Siberian Federal University for searching by subscription library resources, technical features of introducing the system to the library's website.</a:t>
            </a:r>
            <a:endParaRPr lang="ru-RU" sz="4400" dirty="0"/>
          </a:p>
        </p:txBody>
      </p:sp>
      <p:sp>
        <p:nvSpPr>
          <p:cNvPr id="9" name="Прямоугольник 8"/>
          <p:cNvSpPr/>
          <p:nvPr/>
        </p:nvSpPr>
        <p:spPr>
          <a:xfrm>
            <a:off x="7345388" y="468536"/>
            <a:ext cx="10945788" cy="954107"/>
          </a:xfrm>
          <a:prstGeom prst="rect">
            <a:avLst/>
          </a:prstGeom>
        </p:spPr>
        <p:txBody>
          <a:bodyPr wrap="square">
            <a:spAutoFit/>
          </a:bodyPr>
          <a:lstStyle/>
          <a:p>
            <a:r>
              <a:rPr lang="en-US" sz="2800" b="1" dirty="0" smtClean="0"/>
              <a:t>EXPERIENCE OF IMPLEMENTATION AND USING OF LIBRARY SEARCH ON THE BASIS OF THE EBSCO DISCOVERY SERVICE SYSTEM</a:t>
            </a:r>
            <a:endParaRPr lang="ru-RU" sz="3000" dirty="0"/>
          </a:p>
        </p:txBody>
      </p:sp>
      <p:sp>
        <p:nvSpPr>
          <p:cNvPr id="12" name="Прямоугольник 11"/>
          <p:cNvSpPr/>
          <p:nvPr/>
        </p:nvSpPr>
        <p:spPr>
          <a:xfrm>
            <a:off x="5113139" y="8821464"/>
            <a:ext cx="7446654" cy="707886"/>
          </a:xfrm>
          <a:prstGeom prst="rect">
            <a:avLst/>
          </a:prstGeom>
        </p:spPr>
        <p:txBody>
          <a:bodyPr wrap="none">
            <a:spAutoFit/>
          </a:bodyPr>
          <a:lstStyle/>
          <a:p>
            <a:r>
              <a:rPr lang="ru-RU" sz="4000" b="1" dirty="0" smtClean="0"/>
              <a:t>С</a:t>
            </a:r>
            <a:r>
              <a:rPr lang="en-US" sz="4000" b="1" dirty="0" smtClean="0"/>
              <a:t>ontacts</a:t>
            </a:r>
            <a:r>
              <a:rPr lang="ru-RU" sz="4000" b="1" dirty="0" smtClean="0"/>
              <a:t>: </a:t>
            </a:r>
            <a:r>
              <a:rPr lang="en-US" sz="4000" b="1" dirty="0" smtClean="0">
                <a:latin typeface="+mj-lt"/>
                <a:ea typeface="Adobe Fan Heiti Std B" pitchFamily="34" charset="-128"/>
              </a:rPr>
              <a:t>abarhatov@sfu-kras.ru</a:t>
            </a:r>
            <a:endParaRPr lang="ru-RU" sz="4000" b="1" dirty="0" smtClean="0">
              <a:latin typeface="+mj-lt"/>
              <a:ea typeface="Adobe Fan Heiti Std B" pitchFamily="34" charset="-128"/>
            </a:endParaRPr>
          </a:p>
        </p:txBody>
      </p:sp>
    </p:spTree>
  </p:cSld>
  <p:clrMapOvr>
    <a:masterClrMapping/>
  </p:clrMapOvr>
  <p:transition advTm="1000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368723" y="3996928"/>
            <a:ext cx="15547499" cy="2711476"/>
          </a:xfrm>
        </p:spPr>
        <p:txBody>
          <a:bodyPr>
            <a:normAutofit fontScale="90000"/>
          </a:bodyPr>
          <a:lstStyle/>
          <a:p>
            <a:r>
              <a:rPr lang="ru-RU" sz="5000" b="1" dirty="0" smtClean="0">
                <a:effectLst>
                  <a:outerShdw blurRad="38100" dist="38100" dir="2700000" algn="tl">
                    <a:srgbClr val="000000">
                      <a:alpha val="43137"/>
                    </a:srgbClr>
                  </a:outerShdw>
                </a:effectLst>
              </a:rPr>
              <a:t>SMART БИБЛИОТЕКА. ИСПОЛЬЗОВАНИЕ МОБИЛЬНОГО ПРИЛОЖЕНИЯ ДЛЯ РАБОТЫ С КНИЖНЫМ ФОНДОМ</a:t>
            </a: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068028" cy="2914429"/>
          </a:xfrm>
        </p:spPr>
        <p:txBody>
          <a:bodyPr>
            <a:normAutofit/>
          </a:bodyPr>
          <a:lstStyle/>
          <a:p>
            <a:r>
              <a:rPr lang="ru-RU" sz="2800" b="1" dirty="0" smtClean="0">
                <a:solidFill>
                  <a:schemeClr val="tx1"/>
                </a:solidFill>
              </a:rPr>
              <a:t>В.Ю. Владимиров</a:t>
            </a:r>
            <a:endParaRPr lang="ru-RU" sz="2800" dirty="0" smtClean="0">
              <a:solidFill>
                <a:schemeClr val="tx1"/>
              </a:solidFill>
            </a:endParaRPr>
          </a:p>
          <a:p>
            <a:r>
              <a:rPr lang="ru-RU" sz="2800" dirty="0" smtClean="0">
                <a:solidFill>
                  <a:schemeClr val="tx1"/>
                </a:solidFill>
              </a:rPr>
              <a:t>Старший специалист технической поддержки</a:t>
            </a:r>
          </a:p>
          <a:p>
            <a:r>
              <a:rPr lang="ru-RU" sz="2800" dirty="0" smtClean="0">
                <a:solidFill>
                  <a:schemeClr val="tx1"/>
                </a:solidFill>
              </a:rPr>
              <a:t>Сибирский федеральный университет</a:t>
            </a:r>
          </a:p>
          <a:p>
            <a:r>
              <a:rPr lang="ru-RU" sz="2800" dirty="0" smtClean="0">
                <a:solidFill>
                  <a:schemeClr val="tx1"/>
                </a:solidFill>
              </a:rPr>
              <a:t>Библиотечно-издательский комплекс</a:t>
            </a:r>
            <a:endParaRPr lang="ru-RU" sz="28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2124720"/>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1908696"/>
            <a:ext cx="16273808" cy="6186309"/>
          </a:xfrm>
          <a:prstGeom prst="rect">
            <a:avLst/>
          </a:prstGeom>
        </p:spPr>
        <p:txBody>
          <a:bodyPr wrap="square">
            <a:spAutoFit/>
          </a:bodyPr>
          <a:lstStyle/>
          <a:p>
            <a:pPr algn="just"/>
            <a:r>
              <a:rPr lang="ru-RU" sz="4400" dirty="0" smtClean="0"/>
              <a:t>Сегодня Научная библиотека СФУ предлагает большой набор услуг и сервисов для работы с материалами студентам, преподавателям, издателям, сотрудникам и читателям. Доступ к ним предоставляется только с компьютеров посредством работы с сайтом библиотеки, что накладывает ряд ограничений для всех пользователей ресурсов. С мобильным приложением у читателей есть возможность пользоваться теми сервисами и услугами, которые им необходимы, прямо со своих персональных устройств в любое время и там, где им удобно.</a:t>
            </a:r>
            <a:endParaRPr lang="ru-RU" sz="4400" dirty="0"/>
          </a:p>
        </p:txBody>
      </p:sp>
      <p:sp>
        <p:nvSpPr>
          <p:cNvPr id="9" name="Прямоугольник 8"/>
          <p:cNvSpPr/>
          <p:nvPr/>
        </p:nvSpPr>
        <p:spPr>
          <a:xfrm>
            <a:off x="7273379" y="468536"/>
            <a:ext cx="13212959" cy="954107"/>
          </a:xfrm>
          <a:prstGeom prst="rect">
            <a:avLst/>
          </a:prstGeom>
        </p:spPr>
        <p:txBody>
          <a:bodyPr wrap="square">
            <a:spAutoFit/>
          </a:bodyPr>
          <a:lstStyle/>
          <a:p>
            <a:r>
              <a:rPr lang="ru-RU" sz="2800" b="1" dirty="0" smtClean="0"/>
              <a:t>SMART БИБЛИОТЕКА. ИСПОЛЬЗОВАНИЕ МОБИЛЬНОГО ПРИЛОЖЕНИЯ </a:t>
            </a:r>
          </a:p>
          <a:p>
            <a:r>
              <a:rPr lang="ru-RU" sz="2800" b="1" dirty="0" smtClean="0"/>
              <a:t>ДЛЯ РАБОТЫ С КНИЖНЫМ ФОНДОМ</a:t>
            </a:r>
            <a:endParaRPr lang="ru-RU" sz="3000" dirty="0"/>
          </a:p>
        </p:txBody>
      </p:sp>
      <p:sp>
        <p:nvSpPr>
          <p:cNvPr id="12" name="Прямоугольник 11"/>
          <p:cNvSpPr/>
          <p:nvPr/>
        </p:nvSpPr>
        <p:spPr>
          <a:xfrm>
            <a:off x="4249043" y="8893472"/>
            <a:ext cx="9849235" cy="630942"/>
          </a:xfrm>
          <a:prstGeom prst="rect">
            <a:avLst/>
          </a:prstGeom>
        </p:spPr>
        <p:txBody>
          <a:bodyPr wrap="none">
            <a:spAutoFit/>
          </a:bodyPr>
          <a:lstStyle/>
          <a:p>
            <a:r>
              <a:rPr lang="ru-RU" sz="3500" b="1" dirty="0" smtClean="0"/>
              <a:t>Связаться с автором: </a:t>
            </a:r>
            <a:r>
              <a:rPr lang="en-US" sz="3500" b="1" dirty="0" err="1" smtClean="0"/>
              <a:t>Kompmasterserv</a:t>
            </a:r>
            <a:r>
              <a:rPr lang="ru-RU" sz="3500" b="1" dirty="0" smtClean="0"/>
              <a:t>@</a:t>
            </a:r>
            <a:r>
              <a:rPr lang="en-US" sz="3500" b="1" dirty="0" err="1" smtClean="0"/>
              <a:t>gmail</a:t>
            </a:r>
            <a:r>
              <a:rPr lang="ru-RU" sz="3500" b="1" dirty="0" smtClean="0"/>
              <a:t>.</a:t>
            </a:r>
            <a:r>
              <a:rPr lang="en-US" sz="3500" b="1" dirty="0" smtClean="0"/>
              <a:t>com</a:t>
            </a:r>
            <a:endParaRPr lang="ru-RU" sz="3500" b="1" dirty="0"/>
          </a:p>
        </p:txBody>
      </p:sp>
    </p:spTree>
  </p:cSld>
  <p:clrMapOvr>
    <a:masterClrMapping/>
  </p:clrMapOvr>
  <p:transition advTm="10000">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296715" y="4500984"/>
            <a:ext cx="15547499" cy="2711476"/>
          </a:xfrm>
        </p:spPr>
        <p:txBody>
          <a:bodyPr>
            <a:normAutofit fontScale="90000"/>
          </a:bodyPr>
          <a:lstStyle/>
          <a:p>
            <a:r>
              <a:rPr lang="en-US" sz="4900" b="1" dirty="0" smtClean="0">
                <a:effectLst>
                  <a:outerShdw blurRad="38100" dist="38100" dir="2700000" algn="tl">
                    <a:srgbClr val="000000">
                      <a:alpha val="43137"/>
                    </a:srgbClr>
                  </a:outerShdw>
                </a:effectLst>
              </a:rPr>
              <a:t>SMART LIBRARY. USING THE MOBILE APPLICATION TO WORK WITH A BOOK COLLECTION</a:t>
            </a:r>
            <a:r>
              <a:rPr lang="ru-RU" sz="4800" dirty="0" smtClean="0"/>
              <a:t/>
            </a:r>
            <a:br>
              <a:rPr lang="ru-RU" sz="4800" dirty="0" smtClean="0"/>
            </a:b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068028" cy="2914429"/>
          </a:xfrm>
        </p:spPr>
        <p:txBody>
          <a:bodyPr>
            <a:normAutofit/>
          </a:bodyPr>
          <a:lstStyle/>
          <a:p>
            <a:r>
              <a:rPr lang="en-US" sz="2800" b="1" dirty="0" smtClean="0">
                <a:solidFill>
                  <a:schemeClr val="tx1"/>
                </a:solidFill>
              </a:rPr>
              <a:t>Vladimir. U. </a:t>
            </a:r>
            <a:r>
              <a:rPr lang="en-US" sz="2800" b="1" dirty="0" err="1" smtClean="0">
                <a:solidFill>
                  <a:schemeClr val="tx1"/>
                </a:solidFill>
              </a:rPr>
              <a:t>Vladimirov</a:t>
            </a:r>
            <a:endParaRPr lang="ru-RU" sz="2800" dirty="0" smtClean="0">
              <a:solidFill>
                <a:schemeClr val="tx1"/>
              </a:solidFill>
            </a:endParaRPr>
          </a:p>
          <a:p>
            <a:r>
              <a:rPr lang="en-US" sz="2800" dirty="0" smtClean="0">
                <a:solidFill>
                  <a:schemeClr val="tx1"/>
                </a:solidFill>
              </a:rPr>
              <a:t>Senior technical support specialist</a:t>
            </a:r>
            <a:endParaRPr lang="ru-RU" sz="2800" dirty="0" smtClean="0">
              <a:solidFill>
                <a:schemeClr val="tx1"/>
              </a:solidFill>
            </a:endParaRPr>
          </a:p>
          <a:p>
            <a:r>
              <a:rPr lang="en-US" sz="2800" dirty="0" smtClean="0">
                <a:solidFill>
                  <a:schemeClr val="tx1"/>
                </a:solidFill>
              </a:rPr>
              <a:t>Siberian Federal University</a:t>
            </a:r>
            <a:endParaRPr lang="ru-RU" sz="2800" dirty="0" smtClean="0">
              <a:solidFill>
                <a:schemeClr val="tx1"/>
              </a:solidFill>
            </a:endParaRPr>
          </a:p>
          <a:p>
            <a:r>
              <a:rPr lang="en-US" sz="2800" dirty="0" smtClean="0">
                <a:solidFill>
                  <a:schemeClr val="tx1"/>
                </a:solidFill>
              </a:rPr>
              <a:t>Library and publishing complex</a:t>
            </a:r>
            <a:endParaRPr lang="ru-RU" sz="28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296715" y="2628776"/>
            <a:ext cx="15547499" cy="2711476"/>
          </a:xfrm>
        </p:spPr>
        <p:txBody>
          <a:bodyPr>
            <a:normAutofit fontScale="90000"/>
          </a:bodyPr>
          <a:lstStyle/>
          <a:p>
            <a:r>
              <a:rPr lang="ru-RU" sz="6100" b="1" dirty="0" smtClean="0">
                <a:effectLst>
                  <a:outerShdw blurRad="38100" dist="38100" dir="2700000" algn="tl">
                    <a:srgbClr val="000000">
                      <a:alpha val="43137"/>
                    </a:srgbClr>
                  </a:outerShdw>
                </a:effectLst>
              </a:rPr>
              <a:t>ЭЛЕКТРОННЫЕ ИНФОРМАЦИОННЫЕ РЕСУРСЫ ДЛЯ ПОВЫШЕНИЯ КВАЛИФИКАЦИИ БИБЛИОТЕЧНЫХ СПЕЦИАЛИСТОВ </a:t>
            </a:r>
            <a:r>
              <a:rPr lang="ru-RU" dirty="0" smtClean="0"/>
              <a:t/>
            </a:r>
            <a:br>
              <a:rPr lang="ru-RU" dirty="0" smtClean="0"/>
            </a:br>
            <a:endParaRPr lang="ru-RU" dirty="0"/>
          </a:p>
        </p:txBody>
      </p:sp>
      <p:sp>
        <p:nvSpPr>
          <p:cNvPr id="7" name="Подзаголовок 6"/>
          <p:cNvSpPr>
            <a:spLocks noGrp="1"/>
          </p:cNvSpPr>
          <p:nvPr>
            <p:ph type="subTitle" idx="1"/>
          </p:nvPr>
        </p:nvSpPr>
        <p:spPr>
          <a:xfrm>
            <a:off x="3240931" y="4933032"/>
            <a:ext cx="10441160" cy="3024336"/>
          </a:xfrm>
        </p:spPr>
        <p:txBody>
          <a:bodyPr>
            <a:normAutofit fontScale="92500"/>
          </a:bodyPr>
          <a:lstStyle/>
          <a:p>
            <a:r>
              <a:rPr lang="ru-RU" sz="3600" b="1" dirty="0" smtClean="0">
                <a:solidFill>
                  <a:schemeClr val="tx1"/>
                </a:solidFill>
                <a:latin typeface="+mj-lt"/>
              </a:rPr>
              <a:t>К. Б. Казанцева </a:t>
            </a:r>
            <a:endParaRPr lang="ru-RU" sz="3600" dirty="0" smtClean="0">
              <a:solidFill>
                <a:schemeClr val="tx1"/>
              </a:solidFill>
              <a:latin typeface="+mj-lt"/>
            </a:endParaRPr>
          </a:p>
          <a:p>
            <a:r>
              <a:rPr lang="ru-RU" sz="3600" dirty="0" smtClean="0">
                <a:solidFill>
                  <a:schemeClr val="tx1"/>
                </a:solidFill>
                <a:latin typeface="+mj-lt"/>
              </a:rPr>
              <a:t>главный библиотекарь сектора методической работы  </a:t>
            </a:r>
          </a:p>
          <a:p>
            <a:r>
              <a:rPr lang="ru-RU" sz="3600" dirty="0" smtClean="0">
                <a:solidFill>
                  <a:schemeClr val="tx1"/>
                </a:solidFill>
                <a:latin typeface="+mj-lt"/>
              </a:rPr>
              <a:t>Сибирский федеральный университет</a:t>
            </a:r>
          </a:p>
          <a:p>
            <a:r>
              <a:rPr lang="ru-RU" sz="3600" dirty="0" smtClean="0">
                <a:solidFill>
                  <a:schemeClr val="tx1"/>
                </a:solidFill>
                <a:latin typeface="+mj-lt"/>
              </a:rPr>
              <a:t>Научная библиотека Библиотечно-издательского комплекса</a:t>
            </a:r>
            <a:endParaRPr lang="ru-RU" sz="3600" dirty="0">
              <a:solidFill>
                <a:schemeClr val="tx1"/>
              </a:solidFill>
              <a:latin typeface="+mj-lt"/>
            </a:endParaRPr>
          </a:p>
        </p:txBody>
      </p:sp>
    </p:spTree>
  </p:cSld>
  <p:clrMapOvr>
    <a:masterClrMapping/>
  </p:clrMapOvr>
  <p:transition advTm="10000">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2693228"/>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2477204"/>
            <a:ext cx="16345816" cy="4832092"/>
          </a:xfrm>
          <a:prstGeom prst="rect">
            <a:avLst/>
          </a:prstGeom>
        </p:spPr>
        <p:txBody>
          <a:bodyPr wrap="square">
            <a:spAutoFit/>
          </a:bodyPr>
          <a:lstStyle/>
          <a:p>
            <a:pPr algn="just"/>
            <a:r>
              <a:rPr lang="en-US" sz="4400" dirty="0" smtClean="0"/>
              <a:t>Today, the SFU scientific library can offer a wide range of services for work of students, teachers, publishers, employees and readers. Access to them is provided only from computers by means of working with the library site. This imposes a number of restrictions on all users of the library resources. With the mobile application, reader can use the services that he needs directly from his personal device where he is comfortable and at the time convenient to him.</a:t>
            </a:r>
            <a:endParaRPr lang="ru-RU" sz="4400" dirty="0"/>
          </a:p>
        </p:txBody>
      </p:sp>
      <p:sp>
        <p:nvSpPr>
          <p:cNvPr id="9" name="Прямоугольник 8"/>
          <p:cNvSpPr/>
          <p:nvPr/>
        </p:nvSpPr>
        <p:spPr>
          <a:xfrm>
            <a:off x="7273380" y="468536"/>
            <a:ext cx="11017796" cy="954107"/>
          </a:xfrm>
          <a:prstGeom prst="rect">
            <a:avLst/>
          </a:prstGeom>
        </p:spPr>
        <p:txBody>
          <a:bodyPr wrap="square">
            <a:spAutoFit/>
          </a:bodyPr>
          <a:lstStyle/>
          <a:p>
            <a:r>
              <a:rPr lang="en-US" sz="2800" b="1" dirty="0" smtClean="0"/>
              <a:t>SMART LIBRARY. USING THE MOBILE APPLICATION TO WORK WITH A BOOK COLLECTION</a:t>
            </a:r>
            <a:endParaRPr lang="ru-RU" sz="3000" dirty="0"/>
          </a:p>
        </p:txBody>
      </p:sp>
      <p:sp>
        <p:nvSpPr>
          <p:cNvPr id="12" name="Прямоугольник 11"/>
          <p:cNvSpPr/>
          <p:nvPr/>
        </p:nvSpPr>
        <p:spPr>
          <a:xfrm>
            <a:off x="5473179" y="8893472"/>
            <a:ext cx="7669344" cy="646331"/>
          </a:xfrm>
          <a:prstGeom prst="rect">
            <a:avLst/>
          </a:prstGeom>
        </p:spPr>
        <p:txBody>
          <a:bodyPr wrap="none">
            <a:spAutoFit/>
          </a:bodyPr>
          <a:lstStyle/>
          <a:p>
            <a:r>
              <a:rPr lang="ru-RU" sz="3600" b="1" dirty="0" smtClean="0"/>
              <a:t>С</a:t>
            </a:r>
            <a:r>
              <a:rPr lang="en-US" sz="3600" b="1" dirty="0" err="1" smtClean="0"/>
              <a:t>ontacts</a:t>
            </a:r>
            <a:r>
              <a:rPr lang="ru-RU" sz="3500" b="1" dirty="0" smtClean="0"/>
              <a:t>: </a:t>
            </a:r>
            <a:r>
              <a:rPr lang="en-US" sz="3500" b="1" dirty="0" err="1" smtClean="0"/>
              <a:t>Kompmasterserv</a:t>
            </a:r>
            <a:r>
              <a:rPr lang="ru-RU" sz="3500" b="1" dirty="0" smtClean="0"/>
              <a:t>@</a:t>
            </a:r>
            <a:r>
              <a:rPr lang="en-US" sz="3500" b="1" dirty="0" err="1" smtClean="0"/>
              <a:t>gmail</a:t>
            </a:r>
            <a:r>
              <a:rPr lang="ru-RU" sz="3500" b="1" dirty="0" smtClean="0"/>
              <a:t>.</a:t>
            </a:r>
            <a:r>
              <a:rPr lang="en-US" sz="3500" b="1" dirty="0" smtClean="0"/>
              <a:t>com</a:t>
            </a:r>
            <a:endParaRPr lang="ru-RU" sz="3500" b="1" dirty="0"/>
          </a:p>
        </p:txBody>
      </p:sp>
    </p:spTree>
  </p:cSld>
  <p:clrMapOvr>
    <a:masterClrMapping/>
  </p:clrMapOvr>
  <p:transition advTm="10000">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864667" y="3996928"/>
            <a:ext cx="16417824" cy="2711476"/>
          </a:xfrm>
        </p:spPr>
        <p:txBody>
          <a:bodyPr>
            <a:normAutofit fontScale="90000"/>
          </a:bodyPr>
          <a:lstStyle/>
          <a:p>
            <a:r>
              <a:rPr lang="ru-RU" sz="5000" b="1" dirty="0" smtClean="0">
                <a:effectLst>
                  <a:outerShdw blurRad="38100" dist="38100" dir="2700000" algn="tl">
                    <a:srgbClr val="000000">
                      <a:alpha val="43137"/>
                    </a:srgbClr>
                  </a:outerShdw>
                </a:effectLst>
                <a:cs typeface="Arial" pitchFamily="34" charset="0"/>
              </a:rPr>
              <a:t>СЛУЖБА ПОДДЕРЖКИ ПУБЛИКАЦИОННОЙ АКТИВНОСТИ СФУ </a:t>
            </a: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657184" cy="2914429"/>
          </a:xfrm>
        </p:spPr>
        <p:txBody>
          <a:bodyPr>
            <a:normAutofit/>
          </a:bodyPr>
          <a:lstStyle/>
          <a:p>
            <a:r>
              <a:rPr lang="ru-RU" sz="3200" b="1" dirty="0" smtClean="0">
                <a:solidFill>
                  <a:schemeClr val="tx1"/>
                </a:solidFill>
              </a:rPr>
              <a:t>И. Н. Рудов.</a:t>
            </a:r>
          </a:p>
          <a:p>
            <a:r>
              <a:rPr lang="ru-RU" sz="3200" dirty="0" smtClean="0">
                <a:solidFill>
                  <a:schemeClr val="tx1"/>
                </a:solidFill>
              </a:rPr>
              <a:t>Руководитель отдела научно-библиографической работы</a:t>
            </a:r>
          </a:p>
          <a:p>
            <a:r>
              <a:rPr lang="ru-RU" sz="3200" dirty="0" smtClean="0">
                <a:solidFill>
                  <a:schemeClr val="tx1"/>
                </a:solidFill>
              </a:rPr>
              <a:t> Сибирский федеральный университет</a:t>
            </a:r>
          </a:p>
          <a:p>
            <a:r>
              <a:rPr lang="ru-RU" sz="3200" dirty="0" smtClean="0">
                <a:solidFill>
                  <a:schemeClr val="tx1"/>
                </a:solidFill>
              </a:rPr>
              <a:t> Научная библиотека</a:t>
            </a:r>
            <a:endParaRPr lang="ru-RU" sz="32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Овал 4"/>
          <p:cNvSpPr/>
          <p:nvPr/>
        </p:nvSpPr>
        <p:spPr>
          <a:xfrm>
            <a:off x="720651" y="3564880"/>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296715" y="3276848"/>
            <a:ext cx="16129792" cy="4154984"/>
          </a:xfrm>
          <a:prstGeom prst="rect">
            <a:avLst/>
          </a:prstGeom>
        </p:spPr>
        <p:txBody>
          <a:bodyPr wrap="square">
            <a:spAutoFit/>
          </a:bodyPr>
          <a:lstStyle/>
          <a:p>
            <a:pPr algn="just"/>
            <a:r>
              <a:rPr lang="ru-RU" sz="4400" dirty="0" smtClean="0"/>
              <a:t>Представлены результаты первого года использования </a:t>
            </a:r>
            <a:r>
              <a:rPr lang="ru-RU" sz="4400" dirty="0" err="1" smtClean="0"/>
              <a:t>веб-сервиса</a:t>
            </a:r>
            <a:r>
              <a:rPr lang="ru-RU" sz="4400" dirty="0" smtClean="0"/>
              <a:t> «Служба поддержки публикационной активности СФУ», запущенного на базе Научной библиотеки Библиотечно-издательского комплекса Сибирского федерального университета: статистика выполненных запросов, наиболее востребованные услуги, посещаемость сайта.</a:t>
            </a:r>
            <a:endParaRPr lang="ru-RU" sz="4400" dirty="0">
              <a:latin typeface="+mj-lt"/>
            </a:endParaRPr>
          </a:p>
        </p:txBody>
      </p:sp>
      <p:sp>
        <p:nvSpPr>
          <p:cNvPr id="7" name="Прямоугольник 6"/>
          <p:cNvSpPr/>
          <p:nvPr/>
        </p:nvSpPr>
        <p:spPr>
          <a:xfrm>
            <a:off x="4249043" y="8893472"/>
            <a:ext cx="8772851" cy="646331"/>
          </a:xfrm>
          <a:prstGeom prst="rect">
            <a:avLst/>
          </a:prstGeom>
        </p:spPr>
        <p:txBody>
          <a:bodyPr wrap="none">
            <a:spAutoFit/>
          </a:bodyPr>
          <a:lstStyle/>
          <a:p>
            <a:r>
              <a:rPr lang="ru-RU" sz="3500" b="1" dirty="0" smtClean="0"/>
              <a:t>Связаться с автором: </a:t>
            </a:r>
            <a:r>
              <a:rPr lang="en-US" sz="3600" b="1" dirty="0" smtClean="0"/>
              <a:t>rudov.ivan@gmail.com</a:t>
            </a:r>
            <a:endParaRPr lang="ru-RU" sz="3500" b="1" dirty="0"/>
          </a:p>
        </p:txBody>
      </p:sp>
      <p:sp>
        <p:nvSpPr>
          <p:cNvPr id="8" name="Прямоугольник 7"/>
          <p:cNvSpPr/>
          <p:nvPr/>
        </p:nvSpPr>
        <p:spPr>
          <a:xfrm>
            <a:off x="7561411" y="612552"/>
            <a:ext cx="11593288" cy="523220"/>
          </a:xfrm>
          <a:prstGeom prst="rect">
            <a:avLst/>
          </a:prstGeom>
        </p:spPr>
        <p:txBody>
          <a:bodyPr wrap="square">
            <a:spAutoFit/>
          </a:bodyPr>
          <a:lstStyle/>
          <a:p>
            <a:r>
              <a:rPr lang="ru-RU" sz="2800" b="1" dirty="0" smtClean="0">
                <a:cs typeface="Arial" pitchFamily="34" charset="0"/>
              </a:rPr>
              <a:t>СЛУЖБА ПОДДЕРЖКИ ПУБЛИКАЦИОННОЙ АКТИВНОСТИ СФУ </a:t>
            </a:r>
            <a:endParaRPr lang="ru-RU" sz="2800" dirty="0"/>
          </a:p>
        </p:txBody>
      </p:sp>
    </p:spTree>
  </p:cSld>
  <p:clrMapOvr>
    <a:masterClrMapping/>
  </p:clrMapOvr>
  <p:transition advTm="10000">
    <p:fade/>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Прямоугольник 8"/>
          <p:cNvSpPr/>
          <p:nvPr/>
        </p:nvSpPr>
        <p:spPr>
          <a:xfrm>
            <a:off x="7345387" y="468536"/>
            <a:ext cx="13212959" cy="523220"/>
          </a:xfrm>
          <a:prstGeom prst="rect">
            <a:avLst/>
          </a:prstGeom>
        </p:spPr>
        <p:txBody>
          <a:bodyPr wrap="square">
            <a:spAutoFit/>
          </a:bodyPr>
          <a:lstStyle/>
          <a:p>
            <a:pPr lvl="0" algn="ctr">
              <a:spcBef>
                <a:spcPct val="0"/>
              </a:spcBef>
              <a:defRPr/>
            </a:pPr>
            <a:r>
              <a:rPr lang="ru-RU" sz="2800" b="1" dirty="0" smtClean="0">
                <a:cs typeface="Arial" pitchFamily="34" charset="0"/>
              </a:rPr>
              <a:t>СТАТИСТИКА ЗАЯВОК ВЫПОЛНЕННЫХ ЗАЯВОК</a:t>
            </a:r>
            <a:endParaRPr lang="ru-RU" sz="2800" b="1" dirty="0">
              <a:cs typeface="Arial" pitchFamily="34" charset="0"/>
            </a:endParaRPr>
          </a:p>
        </p:txBody>
      </p:sp>
      <p:sp>
        <p:nvSpPr>
          <p:cNvPr id="12" name="Прямоугольник 11"/>
          <p:cNvSpPr/>
          <p:nvPr/>
        </p:nvSpPr>
        <p:spPr>
          <a:xfrm>
            <a:off x="4249043" y="8893472"/>
            <a:ext cx="8772851" cy="646331"/>
          </a:xfrm>
          <a:prstGeom prst="rect">
            <a:avLst/>
          </a:prstGeom>
        </p:spPr>
        <p:txBody>
          <a:bodyPr wrap="none">
            <a:spAutoFit/>
          </a:bodyPr>
          <a:lstStyle/>
          <a:p>
            <a:r>
              <a:rPr lang="ru-RU" sz="3500" b="1" dirty="0" smtClean="0"/>
              <a:t>Связаться с автором: </a:t>
            </a:r>
            <a:r>
              <a:rPr lang="en-US" sz="3600" b="1" dirty="0" smtClean="0"/>
              <a:t>rudov.ivan@gmail.com</a:t>
            </a:r>
            <a:endParaRPr lang="ru-RU" sz="3500" b="1" dirty="0"/>
          </a:p>
        </p:txBody>
      </p:sp>
      <p:grpSp>
        <p:nvGrpSpPr>
          <p:cNvPr id="2" name="Группа 9">
            <a:extLst>
              <a:ext uri="{FF2B5EF4-FFF2-40B4-BE49-F238E27FC236}">
                <a16:creationId xmlns:a16="http://schemas.microsoft.com/office/drawing/2014/main" xmlns="" id="{E8B38439-938D-4BCD-8675-F5BB78540385}"/>
              </a:ext>
            </a:extLst>
          </p:cNvPr>
          <p:cNvGrpSpPr/>
          <p:nvPr/>
        </p:nvGrpSpPr>
        <p:grpSpPr>
          <a:xfrm>
            <a:off x="632430" y="1891269"/>
            <a:ext cx="6081353" cy="2348971"/>
            <a:chOff x="759978" y="2372533"/>
            <a:chExt cx="6081353" cy="2348971"/>
          </a:xfrm>
        </p:grpSpPr>
        <p:pic>
          <p:nvPicPr>
            <p:cNvPr id="11" name="Picture 14" descr="http://scholar.sfu-kras.ru/sites/all/themes/scholar/img/services/add-to-elibrary.png">
              <a:extLst>
                <a:ext uri="{FF2B5EF4-FFF2-40B4-BE49-F238E27FC236}">
                  <a16:creationId xmlns:a16="http://schemas.microsoft.com/office/drawing/2014/main" xmlns="" id="{95BD5247-C6EE-4F54-8A21-05720E5A9FA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64667" y="2372533"/>
              <a:ext cx="1368152" cy="1764196"/>
            </a:xfrm>
            <a:prstGeom prst="rect">
              <a:avLst/>
            </a:prstGeom>
            <a:noFill/>
            <a:extLst>
              <a:ext uri="{909E8E84-426E-40DD-AFC4-6F175D3DCCD1}">
                <a14:hiddenFill xmlns:a14="http://schemas.microsoft.com/office/drawing/2010/main" xmlns="">
                  <a:solidFill>
                    <a:srgbClr val="FFFFFF"/>
                  </a:solidFill>
                </a14:hiddenFill>
              </a:ext>
            </a:extLst>
          </p:spPr>
        </p:pic>
        <p:sp>
          <p:nvSpPr>
            <p:cNvPr id="13" name="Прямоугольник 12">
              <a:extLst>
                <a:ext uri="{FF2B5EF4-FFF2-40B4-BE49-F238E27FC236}">
                  <a16:creationId xmlns:a16="http://schemas.microsoft.com/office/drawing/2014/main" xmlns="" id="{882515AF-E050-4A0A-A50B-D1529ABF353D}"/>
                </a:ext>
              </a:extLst>
            </p:cNvPr>
            <p:cNvSpPr/>
            <p:nvPr/>
          </p:nvSpPr>
          <p:spPr>
            <a:xfrm>
              <a:off x="759978" y="4136729"/>
              <a:ext cx="6081353" cy="584775"/>
            </a:xfrm>
            <a:prstGeom prst="rect">
              <a:avLst/>
            </a:prstGeom>
          </p:spPr>
          <p:txBody>
            <a:bodyPr wrap="square">
              <a:spAutoFit/>
            </a:bodyPr>
            <a:lstStyle/>
            <a:p>
              <a:pPr algn="just"/>
              <a:r>
                <a:rPr lang="ru-RU" dirty="0">
                  <a:solidFill>
                    <a:schemeClr val="tx1">
                      <a:lumMod val="85000"/>
                      <a:lumOff val="15000"/>
                    </a:schemeClr>
                  </a:solidFill>
                  <a:latin typeface="Arial" pitchFamily="34" charset="0"/>
                  <a:cs typeface="Arial" pitchFamily="34" charset="0"/>
                </a:rPr>
                <a:t>Внесение публикации в РИНЦ</a:t>
              </a:r>
            </a:p>
          </p:txBody>
        </p:sp>
        <p:sp>
          <p:nvSpPr>
            <p:cNvPr id="14" name="Заголовок 1">
              <a:extLst>
                <a:ext uri="{FF2B5EF4-FFF2-40B4-BE49-F238E27FC236}">
                  <a16:creationId xmlns:a16="http://schemas.microsoft.com/office/drawing/2014/main" xmlns="" id="{9F5E461E-7EC1-460D-AA9D-FCB2787FCE06}"/>
                </a:ext>
              </a:extLst>
            </p:cNvPr>
            <p:cNvSpPr txBox="1">
              <a:spLocks/>
            </p:cNvSpPr>
            <p:nvPr/>
          </p:nvSpPr>
          <p:spPr>
            <a:xfrm>
              <a:off x="2232819" y="2372533"/>
              <a:ext cx="1607337" cy="1764196"/>
            </a:xfrm>
            <a:prstGeom prst="rect">
              <a:avLst/>
            </a:prstGeom>
          </p:spPr>
          <p:txBody>
            <a:bodyPr vert="horz" lIns="163367" tIns="81683" rIns="163367" bIns="81683" rtlCol="0" anchor="ctr">
              <a:norm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kumimoji="0" lang="ru-RU" sz="8000" b="1" i="0" u="none" strike="noStrike" kern="1200" cap="none" spc="0" normalizeH="0" baseline="0" noProof="0" dirty="0">
                  <a:ln>
                    <a:noFill/>
                  </a:ln>
                  <a:effectLst/>
                  <a:uLnTx/>
                  <a:uFillTx/>
                  <a:latin typeface="Arial" pitchFamily="34" charset="0"/>
                  <a:ea typeface="+mj-ea"/>
                  <a:cs typeface="Arial" pitchFamily="34" charset="0"/>
                </a:rPr>
                <a:t>66</a:t>
              </a:r>
            </a:p>
          </p:txBody>
        </p:sp>
      </p:grpSp>
      <p:grpSp>
        <p:nvGrpSpPr>
          <p:cNvPr id="3" name="Группа 14">
            <a:extLst>
              <a:ext uri="{FF2B5EF4-FFF2-40B4-BE49-F238E27FC236}">
                <a16:creationId xmlns:a16="http://schemas.microsoft.com/office/drawing/2014/main" xmlns="" id="{62036AAC-20E3-4C12-BBC8-C3F6471D6EAE}"/>
              </a:ext>
            </a:extLst>
          </p:cNvPr>
          <p:cNvGrpSpPr/>
          <p:nvPr/>
        </p:nvGrpSpPr>
        <p:grpSpPr>
          <a:xfrm>
            <a:off x="1304898" y="4462047"/>
            <a:ext cx="3491098" cy="1754067"/>
            <a:chOff x="1550034" y="5033994"/>
            <a:chExt cx="3491098" cy="1754067"/>
          </a:xfrm>
        </p:grpSpPr>
        <p:pic>
          <p:nvPicPr>
            <p:cNvPr id="16" name="Picture 10" descr="http://scholar.sfu-kras.ru/sites/all/themes/scholar/img/services/verify-journal.png">
              <a:extLst>
                <a:ext uri="{FF2B5EF4-FFF2-40B4-BE49-F238E27FC236}">
                  <a16:creationId xmlns:a16="http://schemas.microsoft.com/office/drawing/2014/main" xmlns="" id="{120D7A82-F3EA-45E5-822D-AE241FE26E85}"/>
                </a:ext>
              </a:extLst>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631016" y="5036361"/>
              <a:ext cx="1203606" cy="1203606"/>
            </a:xfrm>
            <a:prstGeom prst="rect">
              <a:avLst/>
            </a:prstGeom>
            <a:noFill/>
            <a:extLst>
              <a:ext uri="{909E8E84-426E-40DD-AFC4-6F175D3DCCD1}">
                <a14:hiddenFill xmlns:a14="http://schemas.microsoft.com/office/drawing/2010/main" xmlns="">
                  <a:solidFill>
                    <a:srgbClr val="FFFFFF"/>
                  </a:solidFill>
                </a14:hiddenFill>
              </a:ext>
            </a:extLst>
          </p:spPr>
        </p:pic>
        <p:sp>
          <p:nvSpPr>
            <p:cNvPr id="17" name="Прямоугольник 16">
              <a:extLst>
                <a:ext uri="{FF2B5EF4-FFF2-40B4-BE49-F238E27FC236}">
                  <a16:creationId xmlns:a16="http://schemas.microsoft.com/office/drawing/2014/main" xmlns="" id="{A1F9E94F-2D7A-4B45-A792-553FF1E9176D}"/>
                </a:ext>
              </a:extLst>
            </p:cNvPr>
            <p:cNvSpPr/>
            <p:nvPr/>
          </p:nvSpPr>
          <p:spPr>
            <a:xfrm>
              <a:off x="1550034" y="6234063"/>
              <a:ext cx="3491098" cy="553998"/>
            </a:xfrm>
            <a:prstGeom prst="rect">
              <a:avLst/>
            </a:prstGeom>
          </p:spPr>
          <p:txBody>
            <a:bodyPr wrap="square">
              <a:spAutoFit/>
            </a:bodyPr>
            <a:lstStyle/>
            <a:p>
              <a:pPr algn="just"/>
              <a:r>
                <a:rPr lang="ru-RU" sz="3000" dirty="0"/>
                <a:t>Подбор литературы </a:t>
              </a:r>
              <a:endParaRPr lang="ru-RU" sz="3000" dirty="0">
                <a:solidFill>
                  <a:schemeClr val="tx1">
                    <a:lumMod val="85000"/>
                    <a:lumOff val="15000"/>
                  </a:schemeClr>
                </a:solidFill>
                <a:latin typeface="Arial" pitchFamily="34" charset="0"/>
                <a:cs typeface="Arial" pitchFamily="34" charset="0"/>
              </a:endParaRPr>
            </a:p>
          </p:txBody>
        </p:sp>
        <p:sp>
          <p:nvSpPr>
            <p:cNvPr id="18" name="Заголовок 1">
              <a:extLst>
                <a:ext uri="{FF2B5EF4-FFF2-40B4-BE49-F238E27FC236}">
                  <a16:creationId xmlns:a16="http://schemas.microsoft.com/office/drawing/2014/main" xmlns="" id="{17F58BD7-1C78-4314-A663-92D1568D75C1}"/>
                </a:ext>
              </a:extLst>
            </p:cNvPr>
            <p:cNvSpPr txBox="1">
              <a:spLocks/>
            </p:cNvSpPr>
            <p:nvPr/>
          </p:nvSpPr>
          <p:spPr>
            <a:xfrm>
              <a:off x="2880295" y="5033994"/>
              <a:ext cx="1203606" cy="1203606"/>
            </a:xfrm>
            <a:prstGeom prst="rect">
              <a:avLst/>
            </a:prstGeom>
          </p:spPr>
          <p:txBody>
            <a:bodyPr vert="horz" lIns="163367" tIns="81683" rIns="163367" bIns="81683" rtlCol="0" anchor="ctr">
              <a:norm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a:ln>
                    <a:noFill/>
                  </a:ln>
                  <a:effectLst/>
                  <a:uLnTx/>
                  <a:uFillTx/>
                  <a:latin typeface="Arial" pitchFamily="34" charset="0"/>
                  <a:ea typeface="+mj-ea"/>
                  <a:cs typeface="Arial" pitchFamily="34" charset="0"/>
                </a:rPr>
                <a:t>43</a:t>
              </a:r>
            </a:p>
          </p:txBody>
        </p:sp>
      </p:grpSp>
      <p:grpSp>
        <p:nvGrpSpPr>
          <p:cNvPr id="4" name="Группа 18">
            <a:extLst>
              <a:ext uri="{FF2B5EF4-FFF2-40B4-BE49-F238E27FC236}">
                <a16:creationId xmlns:a16="http://schemas.microsoft.com/office/drawing/2014/main" xmlns="" id="{382FF71D-6A67-4E2C-BD25-EE87C4C71986}"/>
              </a:ext>
            </a:extLst>
          </p:cNvPr>
          <p:cNvGrpSpPr/>
          <p:nvPr/>
        </p:nvGrpSpPr>
        <p:grpSpPr>
          <a:xfrm>
            <a:off x="2974658" y="6454516"/>
            <a:ext cx="3642676" cy="2366948"/>
            <a:chOff x="6367008" y="4872243"/>
            <a:chExt cx="3642676" cy="2366948"/>
          </a:xfrm>
        </p:grpSpPr>
        <p:pic>
          <p:nvPicPr>
            <p:cNvPr id="20" name="Picture 20" descr="http://scholar.sfu-kras.ru/sites/all/themes/scholar/img/services/determine-scientometric-indicators.png">
              <a:extLst>
                <a:ext uri="{FF2B5EF4-FFF2-40B4-BE49-F238E27FC236}">
                  <a16:creationId xmlns:a16="http://schemas.microsoft.com/office/drawing/2014/main" xmlns="" id="{D41A66F3-F429-4B4D-89AC-39F8D99CD703}"/>
                </a:ext>
              </a:extLst>
            </p:cNvPr>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436518" y="4872243"/>
              <a:ext cx="826318" cy="942975"/>
            </a:xfrm>
            <a:prstGeom prst="rect">
              <a:avLst/>
            </a:prstGeom>
            <a:noFill/>
            <a:extLst>
              <a:ext uri="{909E8E84-426E-40DD-AFC4-6F175D3DCCD1}">
                <a14:hiddenFill xmlns:a14="http://schemas.microsoft.com/office/drawing/2010/main" xmlns="">
                  <a:solidFill>
                    <a:srgbClr val="FFFFFF"/>
                  </a:solidFill>
                </a14:hiddenFill>
              </a:ext>
            </a:extLst>
          </p:spPr>
        </p:pic>
        <p:sp>
          <p:nvSpPr>
            <p:cNvPr id="21" name="Заголовок 1">
              <a:extLst>
                <a:ext uri="{FF2B5EF4-FFF2-40B4-BE49-F238E27FC236}">
                  <a16:creationId xmlns:a16="http://schemas.microsoft.com/office/drawing/2014/main" xmlns="" id="{71575ADF-1B3A-41E2-8CBA-D69B298B540B}"/>
                </a:ext>
              </a:extLst>
            </p:cNvPr>
            <p:cNvSpPr txBox="1">
              <a:spLocks/>
            </p:cNvSpPr>
            <p:nvPr/>
          </p:nvSpPr>
          <p:spPr>
            <a:xfrm>
              <a:off x="7274815" y="4872243"/>
              <a:ext cx="1222699" cy="942975"/>
            </a:xfrm>
            <a:prstGeom prst="rect">
              <a:avLst/>
            </a:prstGeom>
          </p:spPr>
          <p:txBody>
            <a:bodyPr vert="horz" lIns="163367" tIns="81683" rIns="163367" bIns="81683" rtlCol="0" anchor="ctr">
              <a:normAutofit fontScale="92500" lnSpcReduction="10000"/>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kumimoji="0" lang="ru-RU" sz="6000" b="1" i="0" u="none" strike="noStrike" kern="1200" cap="none" spc="0" normalizeH="0" baseline="0" noProof="0" dirty="0">
                  <a:ln>
                    <a:noFill/>
                  </a:ln>
                  <a:effectLst/>
                  <a:uLnTx/>
                  <a:uFillTx/>
                  <a:latin typeface="Arial" pitchFamily="34" charset="0"/>
                  <a:ea typeface="+mj-ea"/>
                  <a:cs typeface="Arial" pitchFamily="34" charset="0"/>
                </a:rPr>
                <a:t>19</a:t>
              </a:r>
            </a:p>
          </p:txBody>
        </p:sp>
        <p:sp>
          <p:nvSpPr>
            <p:cNvPr id="22" name="Прямоугольник 21">
              <a:extLst>
                <a:ext uri="{FF2B5EF4-FFF2-40B4-BE49-F238E27FC236}">
                  <a16:creationId xmlns:a16="http://schemas.microsoft.com/office/drawing/2014/main" xmlns="" id="{85AC3C29-75CB-4B5F-AA61-5EDE95BC2F1B}"/>
                </a:ext>
              </a:extLst>
            </p:cNvPr>
            <p:cNvSpPr/>
            <p:nvPr/>
          </p:nvSpPr>
          <p:spPr>
            <a:xfrm>
              <a:off x="6367008" y="5854196"/>
              <a:ext cx="3642676" cy="1384995"/>
            </a:xfrm>
            <a:prstGeom prst="rect">
              <a:avLst/>
            </a:prstGeom>
          </p:spPr>
          <p:txBody>
            <a:bodyPr wrap="square">
              <a:spAutoFit/>
            </a:bodyPr>
            <a:lstStyle/>
            <a:p>
              <a:pPr algn="just"/>
              <a:r>
                <a:rPr lang="ru-RU" sz="2800" dirty="0"/>
                <a:t>Проверка </a:t>
              </a:r>
              <a:r>
                <a:rPr lang="ru-RU" sz="2800" dirty="0" err="1"/>
                <a:t>наукометрических</a:t>
              </a:r>
              <a:r>
                <a:rPr lang="ru-RU" sz="2800" dirty="0"/>
                <a:t> показателей учёного</a:t>
              </a:r>
              <a:endParaRPr lang="ru-RU" sz="2800" dirty="0">
                <a:solidFill>
                  <a:schemeClr val="tx1">
                    <a:lumMod val="85000"/>
                    <a:lumOff val="15000"/>
                  </a:schemeClr>
                </a:solidFill>
                <a:latin typeface="Arial" pitchFamily="34" charset="0"/>
                <a:cs typeface="Arial" pitchFamily="34" charset="0"/>
              </a:endParaRPr>
            </a:p>
          </p:txBody>
        </p:sp>
      </p:grpSp>
      <p:grpSp>
        <p:nvGrpSpPr>
          <p:cNvPr id="5" name="Группа 22">
            <a:extLst>
              <a:ext uri="{FF2B5EF4-FFF2-40B4-BE49-F238E27FC236}">
                <a16:creationId xmlns:a16="http://schemas.microsoft.com/office/drawing/2014/main" xmlns="" id="{8FF17348-F73D-4417-9BFA-4E5D830C5927}"/>
              </a:ext>
            </a:extLst>
          </p:cNvPr>
          <p:cNvGrpSpPr/>
          <p:nvPr/>
        </p:nvGrpSpPr>
        <p:grpSpPr>
          <a:xfrm>
            <a:off x="5103519" y="4539388"/>
            <a:ext cx="3642676" cy="1298966"/>
            <a:chOff x="7159095" y="2648077"/>
            <a:chExt cx="3642676" cy="1298966"/>
          </a:xfrm>
        </p:grpSpPr>
        <p:pic>
          <p:nvPicPr>
            <p:cNvPr id="24" name="Picture 6" descr="http://scholar.sfu-kras.ru/sites/all/themes/scholar/img/services/select-journal.png">
              <a:extLst>
                <a:ext uri="{FF2B5EF4-FFF2-40B4-BE49-F238E27FC236}">
                  <a16:creationId xmlns:a16="http://schemas.microsoft.com/office/drawing/2014/main" xmlns="" id="{7C7A2CC4-8E16-4BDD-BAD0-F0C4DFCD503D}"/>
                </a:ext>
              </a:extLst>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319782" y="2648077"/>
              <a:ext cx="835375" cy="835375"/>
            </a:xfrm>
            <a:prstGeom prst="rect">
              <a:avLst/>
            </a:prstGeom>
            <a:noFill/>
            <a:extLst>
              <a:ext uri="{909E8E84-426E-40DD-AFC4-6F175D3DCCD1}">
                <a14:hiddenFill xmlns:a14="http://schemas.microsoft.com/office/drawing/2010/main" xmlns="">
                  <a:solidFill>
                    <a:srgbClr val="FFFFFF"/>
                  </a:solidFill>
                </a14:hiddenFill>
              </a:ext>
            </a:extLst>
          </p:spPr>
        </p:pic>
        <p:sp>
          <p:nvSpPr>
            <p:cNvPr id="25" name="Заголовок 1">
              <a:extLst>
                <a:ext uri="{FF2B5EF4-FFF2-40B4-BE49-F238E27FC236}">
                  <a16:creationId xmlns:a16="http://schemas.microsoft.com/office/drawing/2014/main" xmlns="" id="{10498372-9257-4770-89A2-8D4444794D3B}"/>
                </a:ext>
              </a:extLst>
            </p:cNvPr>
            <p:cNvSpPr txBox="1">
              <a:spLocks/>
            </p:cNvSpPr>
            <p:nvPr/>
          </p:nvSpPr>
          <p:spPr>
            <a:xfrm>
              <a:off x="7975276" y="2648077"/>
              <a:ext cx="1170312" cy="835375"/>
            </a:xfrm>
            <a:prstGeom prst="rect">
              <a:avLst/>
            </a:prstGeom>
          </p:spPr>
          <p:txBody>
            <a:bodyPr vert="horz" lIns="163367" tIns="81683" rIns="163367" bIns="81683" rtlCol="0" anchor="ctr">
              <a:no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kumimoji="0" lang="ru-RU" sz="5200" b="1" i="0" u="none" strike="noStrike" kern="1200" cap="none" spc="0" normalizeH="0" baseline="0" noProof="0" dirty="0">
                  <a:ln>
                    <a:noFill/>
                  </a:ln>
                  <a:effectLst/>
                  <a:uLnTx/>
                  <a:uFillTx/>
                  <a:latin typeface="Arial" pitchFamily="34" charset="0"/>
                  <a:ea typeface="+mj-ea"/>
                  <a:cs typeface="Arial" pitchFamily="34" charset="0"/>
                </a:rPr>
                <a:t>18</a:t>
              </a:r>
            </a:p>
          </p:txBody>
        </p:sp>
        <p:sp>
          <p:nvSpPr>
            <p:cNvPr id="26" name="Прямоугольник 25">
              <a:extLst>
                <a:ext uri="{FF2B5EF4-FFF2-40B4-BE49-F238E27FC236}">
                  <a16:creationId xmlns:a16="http://schemas.microsoft.com/office/drawing/2014/main" xmlns="" id="{276E5BE4-1E1A-4D88-9005-C4EA969C1BF7}"/>
                </a:ext>
              </a:extLst>
            </p:cNvPr>
            <p:cNvSpPr/>
            <p:nvPr/>
          </p:nvSpPr>
          <p:spPr>
            <a:xfrm>
              <a:off x="7159095" y="3454600"/>
              <a:ext cx="3642676" cy="492443"/>
            </a:xfrm>
            <a:prstGeom prst="rect">
              <a:avLst/>
            </a:prstGeom>
          </p:spPr>
          <p:txBody>
            <a:bodyPr wrap="square">
              <a:spAutoFit/>
            </a:bodyPr>
            <a:lstStyle/>
            <a:p>
              <a:pPr algn="just"/>
              <a:r>
                <a:rPr lang="ru-RU" sz="2600" dirty="0"/>
                <a:t>Выбор журнала</a:t>
              </a:r>
              <a:endParaRPr lang="ru-RU" sz="2600" dirty="0">
                <a:solidFill>
                  <a:schemeClr val="tx1">
                    <a:lumMod val="85000"/>
                    <a:lumOff val="15000"/>
                  </a:schemeClr>
                </a:solidFill>
                <a:latin typeface="Arial" pitchFamily="34" charset="0"/>
                <a:cs typeface="Arial" pitchFamily="34" charset="0"/>
              </a:endParaRPr>
            </a:p>
          </p:txBody>
        </p:sp>
      </p:grpSp>
      <p:grpSp>
        <p:nvGrpSpPr>
          <p:cNvPr id="6" name="Группа 26">
            <a:extLst>
              <a:ext uri="{FF2B5EF4-FFF2-40B4-BE49-F238E27FC236}">
                <a16:creationId xmlns:a16="http://schemas.microsoft.com/office/drawing/2014/main" xmlns="" id="{DD5ED3EE-B082-451C-BA58-124295245C3F}"/>
              </a:ext>
            </a:extLst>
          </p:cNvPr>
          <p:cNvGrpSpPr/>
          <p:nvPr/>
        </p:nvGrpSpPr>
        <p:grpSpPr>
          <a:xfrm>
            <a:off x="6597964" y="1971266"/>
            <a:ext cx="2488781" cy="2057705"/>
            <a:chOff x="11337326" y="3440321"/>
            <a:chExt cx="2488781" cy="2057705"/>
          </a:xfrm>
        </p:grpSpPr>
        <p:pic>
          <p:nvPicPr>
            <p:cNvPr id="28" name="Picture 12" descr="http://scholar.sfu-kras.ru/sites/all/themes/scholar/img/services/make-bibliography.png">
              <a:extLst>
                <a:ext uri="{FF2B5EF4-FFF2-40B4-BE49-F238E27FC236}">
                  <a16:creationId xmlns:a16="http://schemas.microsoft.com/office/drawing/2014/main" xmlns="" id="{2BB19F0C-6789-46EF-AD1D-E9F1D7E38AE9}"/>
                </a:ext>
              </a:extLst>
            </p:cNvPr>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1516108" y="3440321"/>
              <a:ext cx="785749" cy="835375"/>
            </a:xfrm>
            <a:prstGeom prst="rect">
              <a:avLst/>
            </a:prstGeom>
            <a:noFill/>
            <a:extLst>
              <a:ext uri="{909E8E84-426E-40DD-AFC4-6F175D3DCCD1}">
                <a14:hiddenFill xmlns:a14="http://schemas.microsoft.com/office/drawing/2010/main" xmlns="">
                  <a:solidFill>
                    <a:srgbClr val="FFFFFF"/>
                  </a:solidFill>
                </a14:hiddenFill>
              </a:ext>
            </a:extLst>
          </p:spPr>
        </p:pic>
        <p:sp>
          <p:nvSpPr>
            <p:cNvPr id="29" name="Прямоугольник 28">
              <a:extLst>
                <a:ext uri="{FF2B5EF4-FFF2-40B4-BE49-F238E27FC236}">
                  <a16:creationId xmlns:a16="http://schemas.microsoft.com/office/drawing/2014/main" xmlns="" id="{39990FFE-771D-4037-BFAA-F0D4E8290B4A}"/>
                </a:ext>
              </a:extLst>
            </p:cNvPr>
            <p:cNvSpPr/>
            <p:nvPr/>
          </p:nvSpPr>
          <p:spPr>
            <a:xfrm>
              <a:off x="11337326" y="4297697"/>
              <a:ext cx="2488781" cy="1200329"/>
            </a:xfrm>
            <a:prstGeom prst="rect">
              <a:avLst/>
            </a:prstGeom>
          </p:spPr>
          <p:txBody>
            <a:bodyPr wrap="square">
              <a:spAutoFit/>
            </a:bodyPr>
            <a:lstStyle/>
            <a:p>
              <a:pPr algn="just"/>
              <a:r>
                <a:rPr lang="ru-RU" sz="2400" dirty="0"/>
                <a:t>Оформление списка литературы</a:t>
              </a:r>
              <a:endParaRPr lang="ru-RU" sz="2400" dirty="0">
                <a:solidFill>
                  <a:schemeClr val="tx1">
                    <a:lumMod val="85000"/>
                    <a:lumOff val="15000"/>
                  </a:schemeClr>
                </a:solidFill>
                <a:latin typeface="Arial" pitchFamily="34" charset="0"/>
                <a:cs typeface="Arial" pitchFamily="34" charset="0"/>
              </a:endParaRPr>
            </a:p>
          </p:txBody>
        </p:sp>
        <p:sp>
          <p:nvSpPr>
            <p:cNvPr id="30" name="Заголовок 1">
              <a:extLst>
                <a:ext uri="{FF2B5EF4-FFF2-40B4-BE49-F238E27FC236}">
                  <a16:creationId xmlns:a16="http://schemas.microsoft.com/office/drawing/2014/main" xmlns="" id="{0867A12A-8C5E-4910-BAD1-2689A161EDB6}"/>
                </a:ext>
              </a:extLst>
            </p:cNvPr>
            <p:cNvSpPr txBox="1">
              <a:spLocks/>
            </p:cNvSpPr>
            <p:nvPr/>
          </p:nvSpPr>
          <p:spPr>
            <a:xfrm>
              <a:off x="12170030" y="3462322"/>
              <a:ext cx="1158118" cy="835375"/>
            </a:xfrm>
            <a:prstGeom prst="rect">
              <a:avLst/>
            </a:prstGeom>
          </p:spPr>
          <p:txBody>
            <a:bodyPr vert="horz" lIns="163367" tIns="81683" rIns="163367" bIns="81683" rtlCol="0" anchor="ctr">
              <a:no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lang="ru-RU" sz="4800" b="1" dirty="0">
                  <a:latin typeface="Arial" pitchFamily="34" charset="0"/>
                  <a:ea typeface="+mj-ea"/>
                  <a:cs typeface="Arial" pitchFamily="34" charset="0"/>
                </a:rPr>
                <a:t>4</a:t>
              </a:r>
              <a:endParaRPr kumimoji="0" lang="ru-RU" sz="4800" b="1" i="0" u="none" strike="noStrike" kern="1200" cap="none" spc="0" normalizeH="0" baseline="0" noProof="0" dirty="0">
                <a:ln>
                  <a:noFill/>
                </a:ln>
                <a:effectLst/>
                <a:uLnTx/>
                <a:uFillTx/>
                <a:latin typeface="Arial" pitchFamily="34" charset="0"/>
                <a:ea typeface="+mj-ea"/>
                <a:cs typeface="Arial" pitchFamily="34" charset="0"/>
              </a:endParaRPr>
            </a:p>
          </p:txBody>
        </p:sp>
      </p:grpSp>
      <p:grpSp>
        <p:nvGrpSpPr>
          <p:cNvPr id="7" name="Группа 30">
            <a:extLst>
              <a:ext uri="{FF2B5EF4-FFF2-40B4-BE49-F238E27FC236}">
                <a16:creationId xmlns:a16="http://schemas.microsoft.com/office/drawing/2014/main" xmlns="" id="{C54DF927-74DE-49A2-AB25-6DF529EF325D}"/>
              </a:ext>
            </a:extLst>
          </p:cNvPr>
          <p:cNvGrpSpPr/>
          <p:nvPr/>
        </p:nvGrpSpPr>
        <p:grpSpPr>
          <a:xfrm>
            <a:off x="6257165" y="6289082"/>
            <a:ext cx="2488781" cy="1622777"/>
            <a:chOff x="12417446" y="5451330"/>
            <a:chExt cx="2488781" cy="1622777"/>
          </a:xfrm>
        </p:grpSpPr>
        <p:pic>
          <p:nvPicPr>
            <p:cNvPr id="32" name="Picture 18" descr="http://scholar.sfu-kras.ru/sites/all/themes/scholar/img/services/seek-collaborations.png">
              <a:extLst>
                <a:ext uri="{FF2B5EF4-FFF2-40B4-BE49-F238E27FC236}">
                  <a16:creationId xmlns:a16="http://schemas.microsoft.com/office/drawing/2014/main" xmlns="" id="{54F4E1FF-EF27-43FC-8491-0015D8EB3897}"/>
                </a:ext>
              </a:extLst>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2628465" y="5451330"/>
              <a:ext cx="835375" cy="835375"/>
            </a:xfrm>
            <a:prstGeom prst="rect">
              <a:avLst/>
            </a:prstGeom>
            <a:noFill/>
            <a:extLst>
              <a:ext uri="{909E8E84-426E-40DD-AFC4-6F175D3DCCD1}">
                <a14:hiddenFill xmlns:a14="http://schemas.microsoft.com/office/drawing/2010/main" xmlns="">
                  <a:solidFill>
                    <a:srgbClr val="FFFFFF"/>
                  </a:solidFill>
                </a14:hiddenFill>
              </a:ext>
            </a:extLst>
          </p:spPr>
        </p:pic>
        <p:sp>
          <p:nvSpPr>
            <p:cNvPr id="33" name="Заголовок 1">
              <a:extLst>
                <a:ext uri="{FF2B5EF4-FFF2-40B4-BE49-F238E27FC236}">
                  <a16:creationId xmlns:a16="http://schemas.microsoft.com/office/drawing/2014/main" xmlns="" id="{C6C0D78B-5A25-4D0A-892C-3F9686E19B06}"/>
                </a:ext>
              </a:extLst>
            </p:cNvPr>
            <p:cNvSpPr txBox="1">
              <a:spLocks/>
            </p:cNvSpPr>
            <p:nvPr/>
          </p:nvSpPr>
          <p:spPr>
            <a:xfrm>
              <a:off x="13300346" y="5577376"/>
              <a:ext cx="903620" cy="651800"/>
            </a:xfrm>
            <a:prstGeom prst="rect">
              <a:avLst/>
            </a:prstGeom>
          </p:spPr>
          <p:txBody>
            <a:bodyPr vert="horz" lIns="163367" tIns="81683" rIns="163367" bIns="81683" rtlCol="0" anchor="ctr">
              <a:no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lang="ru-RU" sz="4400" b="1" dirty="0">
                  <a:latin typeface="Arial" pitchFamily="34" charset="0"/>
                  <a:ea typeface="+mj-ea"/>
                  <a:cs typeface="Arial" pitchFamily="34" charset="0"/>
                </a:rPr>
                <a:t>2</a:t>
              </a:r>
              <a:endParaRPr kumimoji="0" lang="ru-RU" sz="44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34" name="Прямоугольник 33">
              <a:extLst>
                <a:ext uri="{FF2B5EF4-FFF2-40B4-BE49-F238E27FC236}">
                  <a16:creationId xmlns:a16="http://schemas.microsoft.com/office/drawing/2014/main" xmlns="" id="{66E8DCB8-D4DE-4D11-B099-FABC5A26143D}"/>
                </a:ext>
              </a:extLst>
            </p:cNvPr>
            <p:cNvSpPr/>
            <p:nvPr/>
          </p:nvSpPr>
          <p:spPr>
            <a:xfrm>
              <a:off x="12417446" y="6304666"/>
              <a:ext cx="2488781" cy="769441"/>
            </a:xfrm>
            <a:prstGeom prst="rect">
              <a:avLst/>
            </a:prstGeom>
          </p:spPr>
          <p:txBody>
            <a:bodyPr wrap="square">
              <a:spAutoFit/>
            </a:bodyPr>
            <a:lstStyle/>
            <a:p>
              <a:pPr algn="just"/>
              <a:r>
                <a:rPr lang="ru-RU" sz="2200" dirty="0"/>
                <a:t>Оформление списка литературы</a:t>
              </a:r>
              <a:endParaRPr lang="ru-RU" sz="2200" dirty="0">
                <a:solidFill>
                  <a:schemeClr val="tx1">
                    <a:lumMod val="85000"/>
                    <a:lumOff val="15000"/>
                  </a:schemeClr>
                </a:solidFill>
                <a:latin typeface="Arial" pitchFamily="34" charset="0"/>
                <a:cs typeface="Arial" pitchFamily="34" charset="0"/>
              </a:endParaRPr>
            </a:p>
          </p:txBody>
        </p:sp>
      </p:grpSp>
      <p:grpSp>
        <p:nvGrpSpPr>
          <p:cNvPr id="8" name="Группа 34">
            <a:extLst>
              <a:ext uri="{FF2B5EF4-FFF2-40B4-BE49-F238E27FC236}">
                <a16:creationId xmlns:a16="http://schemas.microsoft.com/office/drawing/2014/main" xmlns="" id="{189E905A-76AA-4018-AF43-C2643BFBC882}"/>
              </a:ext>
            </a:extLst>
          </p:cNvPr>
          <p:cNvGrpSpPr/>
          <p:nvPr/>
        </p:nvGrpSpPr>
        <p:grpSpPr>
          <a:xfrm>
            <a:off x="7971359" y="4326085"/>
            <a:ext cx="2348455" cy="1775662"/>
            <a:chOff x="14501988" y="3451344"/>
            <a:chExt cx="2348455" cy="1775662"/>
          </a:xfrm>
        </p:grpSpPr>
        <p:pic>
          <p:nvPicPr>
            <p:cNvPr id="36" name="Picture 16" descr="http://scholar.sfu-kras.ru/sites/all/themes/scholar/img/services/promote-article.png">
              <a:extLst>
                <a:ext uri="{FF2B5EF4-FFF2-40B4-BE49-F238E27FC236}">
                  <a16:creationId xmlns:a16="http://schemas.microsoft.com/office/drawing/2014/main" xmlns="" id="{23B47681-3F9C-42D0-8AAD-5414B3F58DDF}"/>
                </a:ext>
              </a:extLst>
            </p:cNvPr>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4690126" y="3526721"/>
              <a:ext cx="740509" cy="684622"/>
            </a:xfrm>
            <a:prstGeom prst="rect">
              <a:avLst/>
            </a:prstGeom>
            <a:noFill/>
            <a:extLst>
              <a:ext uri="{909E8E84-426E-40DD-AFC4-6F175D3DCCD1}">
                <a14:hiddenFill xmlns:a14="http://schemas.microsoft.com/office/drawing/2010/main" xmlns="">
                  <a:solidFill>
                    <a:srgbClr val="FFFFFF"/>
                  </a:solidFill>
                </a14:hiddenFill>
              </a:ext>
            </a:extLst>
          </p:spPr>
        </p:pic>
        <p:sp>
          <p:nvSpPr>
            <p:cNvPr id="37" name="Заголовок 1">
              <a:extLst>
                <a:ext uri="{FF2B5EF4-FFF2-40B4-BE49-F238E27FC236}">
                  <a16:creationId xmlns:a16="http://schemas.microsoft.com/office/drawing/2014/main" xmlns="" id="{0015BB32-E2F9-460F-8183-3F282D3CD6BE}"/>
                </a:ext>
              </a:extLst>
            </p:cNvPr>
            <p:cNvSpPr txBox="1">
              <a:spLocks/>
            </p:cNvSpPr>
            <p:nvPr/>
          </p:nvSpPr>
          <p:spPr>
            <a:xfrm>
              <a:off x="15107129" y="3451344"/>
              <a:ext cx="1158118" cy="835375"/>
            </a:xfrm>
            <a:prstGeom prst="rect">
              <a:avLst/>
            </a:prstGeom>
          </p:spPr>
          <p:txBody>
            <a:bodyPr vert="horz" lIns="163367" tIns="81683" rIns="163367" bIns="81683" rtlCol="0" anchor="ctr">
              <a:no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lang="ru-RU" sz="4000" b="1" dirty="0">
                  <a:latin typeface="Arial" pitchFamily="34" charset="0"/>
                  <a:ea typeface="+mj-ea"/>
                  <a:cs typeface="Arial" pitchFamily="34" charset="0"/>
                </a:rPr>
                <a:t>1</a:t>
              </a:r>
              <a:endParaRPr kumimoji="0" lang="ru-RU" sz="40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38" name="Прямоугольник 37">
              <a:extLst>
                <a:ext uri="{FF2B5EF4-FFF2-40B4-BE49-F238E27FC236}">
                  <a16:creationId xmlns:a16="http://schemas.microsoft.com/office/drawing/2014/main" xmlns="" id="{1F9A2F3E-1144-435F-8E68-02CC5363F8A0}"/>
                </a:ext>
              </a:extLst>
            </p:cNvPr>
            <p:cNvSpPr/>
            <p:nvPr/>
          </p:nvSpPr>
          <p:spPr>
            <a:xfrm>
              <a:off x="14501988" y="4211343"/>
              <a:ext cx="2348455" cy="1015663"/>
            </a:xfrm>
            <a:prstGeom prst="rect">
              <a:avLst/>
            </a:prstGeom>
          </p:spPr>
          <p:txBody>
            <a:bodyPr wrap="square">
              <a:spAutoFit/>
            </a:bodyPr>
            <a:lstStyle/>
            <a:p>
              <a:pPr algn="just"/>
              <a:r>
                <a:rPr lang="ru-RU" sz="2000" dirty="0"/>
                <a:t>Рекомендации по продвижению статьи</a:t>
              </a:r>
              <a:endParaRPr lang="ru-RU" sz="2000" dirty="0">
                <a:solidFill>
                  <a:schemeClr val="tx1">
                    <a:lumMod val="85000"/>
                    <a:lumOff val="15000"/>
                  </a:schemeClr>
                </a:solidFill>
                <a:latin typeface="Arial" pitchFamily="34" charset="0"/>
                <a:cs typeface="Arial" pitchFamily="34" charset="0"/>
              </a:endParaRPr>
            </a:p>
          </p:txBody>
        </p:sp>
      </p:grpSp>
      <p:sp>
        <p:nvSpPr>
          <p:cNvPr id="39" name="Прямоугольник 38">
            <a:extLst>
              <a:ext uri="{FF2B5EF4-FFF2-40B4-BE49-F238E27FC236}">
                <a16:creationId xmlns:a16="http://schemas.microsoft.com/office/drawing/2014/main" xmlns="" id="{32965036-488D-45DB-98FF-D97DC63F78FE}"/>
              </a:ext>
            </a:extLst>
          </p:cNvPr>
          <p:cNvSpPr/>
          <p:nvPr/>
        </p:nvSpPr>
        <p:spPr>
          <a:xfrm>
            <a:off x="11358976" y="4094016"/>
            <a:ext cx="6081353" cy="1015663"/>
          </a:xfrm>
          <a:prstGeom prst="rect">
            <a:avLst/>
          </a:prstGeom>
        </p:spPr>
        <p:txBody>
          <a:bodyPr wrap="square">
            <a:spAutoFit/>
          </a:bodyPr>
          <a:lstStyle/>
          <a:p>
            <a:pPr algn="just"/>
            <a:r>
              <a:rPr lang="ru-RU" dirty="0">
                <a:latin typeface="Arial" pitchFamily="34" charset="0"/>
                <a:cs typeface="Arial" pitchFamily="34" charset="0"/>
              </a:rPr>
              <a:t>Предложено </a:t>
            </a:r>
            <a:r>
              <a:rPr lang="ru-RU" sz="6000" b="1" dirty="0">
                <a:latin typeface="Arial" pitchFamily="34" charset="0"/>
                <a:ea typeface="+mj-ea"/>
                <a:cs typeface="Arial" pitchFamily="34" charset="0"/>
              </a:rPr>
              <a:t>270</a:t>
            </a:r>
            <a:r>
              <a:rPr lang="ru-RU" dirty="0">
                <a:latin typeface="Arial" pitchFamily="34" charset="0"/>
                <a:cs typeface="Arial" pitchFamily="34" charset="0"/>
              </a:rPr>
              <a:t> журналов</a:t>
            </a:r>
          </a:p>
        </p:txBody>
      </p:sp>
      <p:sp>
        <p:nvSpPr>
          <p:cNvPr id="40" name="Прямоугольник 39">
            <a:extLst>
              <a:ext uri="{FF2B5EF4-FFF2-40B4-BE49-F238E27FC236}">
                <a16:creationId xmlns:a16="http://schemas.microsoft.com/office/drawing/2014/main" xmlns="" id="{788338B6-61F5-408C-B83B-3C72F3DBD51A}"/>
              </a:ext>
            </a:extLst>
          </p:cNvPr>
          <p:cNvSpPr/>
          <p:nvPr/>
        </p:nvSpPr>
        <p:spPr>
          <a:xfrm>
            <a:off x="10490877" y="5592132"/>
            <a:ext cx="6081353" cy="1015663"/>
          </a:xfrm>
          <a:prstGeom prst="rect">
            <a:avLst/>
          </a:prstGeom>
        </p:spPr>
        <p:txBody>
          <a:bodyPr wrap="square">
            <a:spAutoFit/>
          </a:bodyPr>
          <a:lstStyle/>
          <a:p>
            <a:pPr algn="just"/>
            <a:r>
              <a:rPr lang="ru-RU" dirty="0">
                <a:latin typeface="Arial" pitchFamily="34" charset="0"/>
                <a:cs typeface="Arial" pitchFamily="34" charset="0"/>
              </a:rPr>
              <a:t>Подобрано </a:t>
            </a:r>
            <a:r>
              <a:rPr lang="ru-RU" sz="6000" b="1" dirty="0">
                <a:latin typeface="Arial" pitchFamily="34" charset="0"/>
                <a:ea typeface="+mj-ea"/>
                <a:cs typeface="Arial" pitchFamily="34" charset="0"/>
              </a:rPr>
              <a:t>559</a:t>
            </a:r>
            <a:r>
              <a:rPr lang="ru-RU" dirty="0">
                <a:latin typeface="Arial" pitchFamily="34" charset="0"/>
                <a:cs typeface="Arial" pitchFamily="34" charset="0"/>
              </a:rPr>
              <a:t> источников</a:t>
            </a:r>
          </a:p>
        </p:txBody>
      </p:sp>
    </p:spTree>
  </p:cSld>
  <p:clrMapOvr>
    <a:masterClrMapping/>
  </p:clrMapOvr>
  <p:transition advTm="10000">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1"/>
          <p:cNvSpPr txBox="1">
            <a:spLocks/>
          </p:cNvSpPr>
          <p:nvPr/>
        </p:nvSpPr>
        <p:spPr>
          <a:xfrm>
            <a:off x="3384947" y="252512"/>
            <a:ext cx="18291175" cy="1021272"/>
          </a:xfrm>
          <a:prstGeom prst="rect">
            <a:avLst/>
          </a:prstGeom>
        </p:spPr>
        <p:txBody>
          <a:bodyPr vert="horz" lIns="163367" tIns="81683" rIns="163367" bIns="81683" rtlCol="0" anchor="ctr">
            <a:normAutofit/>
          </a:bodyPr>
          <a:lstStyle/>
          <a:p>
            <a:pPr marL="0" marR="0" lvl="0" indent="0" algn="ctr" defTabSz="1633667" rtl="0" eaLnBrk="1" fontAlgn="auto" latinLnBrk="0" hangingPunct="1">
              <a:lnSpc>
                <a:spcPct val="100000"/>
              </a:lnSpc>
              <a:spcBef>
                <a:spcPct val="0"/>
              </a:spcBef>
              <a:spcAft>
                <a:spcPts val="0"/>
              </a:spcAft>
              <a:buClrTx/>
              <a:buSzTx/>
              <a:buFontTx/>
              <a:buNone/>
              <a:tabLst/>
              <a:defRPr/>
            </a:pPr>
            <a:r>
              <a:rPr lang="ru-RU" sz="2800" b="1" dirty="0" smtClean="0">
                <a:latin typeface="+mj-lt"/>
                <a:ea typeface="+mj-ea"/>
                <a:cs typeface="Arial" pitchFamily="34" charset="0"/>
              </a:rPr>
              <a:t>СТАТИСТИКА ЗАЯВОК ПОСЕЩЕНИЯ САЙТА </a:t>
            </a:r>
            <a:r>
              <a:rPr lang="en-US" sz="2800" b="1" dirty="0" smtClean="0">
                <a:latin typeface="+mj-lt"/>
                <a:ea typeface="+mj-ea"/>
                <a:cs typeface="Arial" pitchFamily="34" charset="0"/>
              </a:rPr>
              <a:t>SCHOLAR.SFU-KRAS.RU</a:t>
            </a:r>
            <a:endParaRPr kumimoji="0" lang="ru-RU" sz="2800" b="1" i="0" u="none" strike="noStrike" kern="1200" cap="none" spc="0" normalizeH="0" baseline="0" noProof="0" dirty="0">
              <a:ln>
                <a:noFill/>
              </a:ln>
              <a:effectLst/>
              <a:uLnTx/>
              <a:uFillTx/>
              <a:latin typeface="+mj-lt"/>
              <a:ea typeface="+mj-ea"/>
              <a:cs typeface="Arial" pitchFamily="34" charset="0"/>
            </a:endParaRPr>
          </a:p>
        </p:txBody>
      </p:sp>
      <p:sp>
        <p:nvSpPr>
          <p:cNvPr id="5" name="Прямоугольник 4">
            <a:extLst>
              <a:ext uri="{FF2B5EF4-FFF2-40B4-BE49-F238E27FC236}">
                <a16:creationId xmlns:a16="http://schemas.microsoft.com/office/drawing/2014/main" xmlns="" id="{882515AF-E050-4A0A-A50B-D1529ABF353D}"/>
              </a:ext>
            </a:extLst>
          </p:cNvPr>
          <p:cNvSpPr/>
          <p:nvPr/>
        </p:nvSpPr>
        <p:spPr>
          <a:xfrm>
            <a:off x="1069678" y="4627226"/>
            <a:ext cx="6081353" cy="584775"/>
          </a:xfrm>
          <a:prstGeom prst="rect">
            <a:avLst/>
          </a:prstGeom>
        </p:spPr>
        <p:txBody>
          <a:bodyPr wrap="square">
            <a:spAutoFit/>
          </a:bodyPr>
          <a:lstStyle/>
          <a:p>
            <a:pPr algn="just"/>
            <a:r>
              <a:rPr lang="ru-RU" dirty="0">
                <a:solidFill>
                  <a:schemeClr val="tx1">
                    <a:lumMod val="85000"/>
                    <a:lumOff val="15000"/>
                  </a:schemeClr>
                </a:solidFill>
                <a:latin typeface="Arial" pitchFamily="34" charset="0"/>
                <a:cs typeface="Arial" pitchFamily="34" charset="0"/>
              </a:rPr>
              <a:t>Новых пользователей</a:t>
            </a:r>
          </a:p>
        </p:txBody>
      </p:sp>
      <p:sp>
        <p:nvSpPr>
          <p:cNvPr id="6" name="Заголовок 1">
            <a:extLst>
              <a:ext uri="{FF2B5EF4-FFF2-40B4-BE49-F238E27FC236}">
                <a16:creationId xmlns:a16="http://schemas.microsoft.com/office/drawing/2014/main" xmlns="" id="{9F5E461E-7EC1-460D-AA9D-FCB2787FCE06}"/>
              </a:ext>
            </a:extLst>
          </p:cNvPr>
          <p:cNvSpPr txBox="1">
            <a:spLocks/>
          </p:cNvSpPr>
          <p:nvPr/>
        </p:nvSpPr>
        <p:spPr>
          <a:xfrm>
            <a:off x="864667" y="3852912"/>
            <a:ext cx="3366545" cy="1021271"/>
          </a:xfrm>
          <a:prstGeom prst="rect">
            <a:avLst/>
          </a:prstGeom>
        </p:spPr>
        <p:txBody>
          <a:bodyPr vert="horz" lIns="163367" tIns="81683" rIns="163367" bIns="81683" rtlCol="0" anchor="ctr">
            <a:normAutofit fontScale="85000" lnSpcReduction="20000"/>
          </a:bodyPr>
          <a:lstStyle/>
          <a:p>
            <a:pPr lvl="0" algn="ctr">
              <a:spcBef>
                <a:spcPct val="0"/>
              </a:spcBef>
              <a:defRPr/>
            </a:pPr>
            <a:r>
              <a:rPr lang="ru-RU" sz="8000" b="1" dirty="0">
                <a:latin typeface="Arial" pitchFamily="34" charset="0"/>
                <a:ea typeface="+mj-ea"/>
                <a:cs typeface="Arial" pitchFamily="34" charset="0"/>
              </a:rPr>
              <a:t>29 465</a:t>
            </a:r>
            <a:endParaRPr kumimoji="0" lang="ru-RU" sz="8000" b="1" i="0" u="none" strike="noStrike" kern="1200" cap="none" spc="0" normalizeH="0" baseline="0" noProof="0" dirty="0">
              <a:ln>
                <a:noFill/>
              </a:ln>
              <a:effectLst/>
              <a:uLnTx/>
              <a:uFillTx/>
              <a:latin typeface="Arial" pitchFamily="34" charset="0"/>
              <a:ea typeface="+mj-ea"/>
              <a:cs typeface="Arial" pitchFamily="34" charset="0"/>
            </a:endParaRPr>
          </a:p>
        </p:txBody>
      </p:sp>
      <p:sp>
        <p:nvSpPr>
          <p:cNvPr id="7" name="Прямоугольник 6">
            <a:extLst>
              <a:ext uri="{FF2B5EF4-FFF2-40B4-BE49-F238E27FC236}">
                <a16:creationId xmlns:a16="http://schemas.microsoft.com/office/drawing/2014/main" xmlns="" id="{3565C804-1EBC-4A16-BDE0-56B380ADC117}"/>
              </a:ext>
            </a:extLst>
          </p:cNvPr>
          <p:cNvSpPr/>
          <p:nvPr/>
        </p:nvSpPr>
        <p:spPr>
          <a:xfrm>
            <a:off x="1940574" y="6244484"/>
            <a:ext cx="8064896" cy="584775"/>
          </a:xfrm>
          <a:prstGeom prst="rect">
            <a:avLst/>
          </a:prstGeom>
        </p:spPr>
        <p:txBody>
          <a:bodyPr wrap="square">
            <a:spAutoFit/>
          </a:bodyPr>
          <a:lstStyle/>
          <a:p>
            <a:pPr algn="just"/>
            <a:r>
              <a:rPr lang="ru-RU" dirty="0">
                <a:solidFill>
                  <a:schemeClr val="tx1">
                    <a:lumMod val="85000"/>
                    <a:lumOff val="15000"/>
                  </a:schemeClr>
                </a:solidFill>
                <a:latin typeface="Arial" pitchFamily="34" charset="0"/>
                <a:cs typeface="Arial" pitchFamily="34" charset="0"/>
              </a:rPr>
              <a:t>Пользователей заходят на сайт повторно</a:t>
            </a:r>
          </a:p>
        </p:txBody>
      </p:sp>
      <p:sp>
        <p:nvSpPr>
          <p:cNvPr id="8" name="Заголовок 1">
            <a:extLst>
              <a:ext uri="{FF2B5EF4-FFF2-40B4-BE49-F238E27FC236}">
                <a16:creationId xmlns:a16="http://schemas.microsoft.com/office/drawing/2014/main" xmlns="" id="{64466090-9655-488E-8018-EDA66644C6FC}"/>
              </a:ext>
            </a:extLst>
          </p:cNvPr>
          <p:cNvSpPr txBox="1">
            <a:spLocks/>
          </p:cNvSpPr>
          <p:nvPr/>
        </p:nvSpPr>
        <p:spPr>
          <a:xfrm>
            <a:off x="1251791" y="5475679"/>
            <a:ext cx="3518502" cy="1021271"/>
          </a:xfrm>
          <a:prstGeom prst="rect">
            <a:avLst/>
          </a:prstGeom>
        </p:spPr>
        <p:txBody>
          <a:bodyPr vert="horz" lIns="163367" tIns="81683" rIns="163367" bIns="81683" rtlCol="0" anchor="ctr">
            <a:normAutofit fontScale="85000" lnSpcReduction="20000"/>
          </a:bodyPr>
          <a:lstStyle/>
          <a:p>
            <a:pPr lvl="0" algn="ctr">
              <a:spcBef>
                <a:spcPct val="0"/>
              </a:spcBef>
              <a:defRPr/>
            </a:pPr>
            <a:r>
              <a:rPr lang="ru-RU" sz="8000" b="1" dirty="0">
                <a:latin typeface="Arial" pitchFamily="34" charset="0"/>
                <a:ea typeface="+mj-ea"/>
                <a:cs typeface="Arial" pitchFamily="34" charset="0"/>
              </a:rPr>
              <a:t>3830</a:t>
            </a:r>
            <a:endParaRPr kumimoji="0" lang="ru-RU" sz="8000" b="1" i="0" u="none" strike="noStrike" kern="1200" cap="none" spc="0" normalizeH="0" baseline="0" noProof="0" dirty="0">
              <a:ln>
                <a:noFill/>
              </a:ln>
              <a:effectLst/>
              <a:uLnTx/>
              <a:uFillTx/>
              <a:latin typeface="Arial" pitchFamily="34" charset="0"/>
              <a:ea typeface="+mj-ea"/>
              <a:cs typeface="Arial" pitchFamily="34" charset="0"/>
            </a:endParaRPr>
          </a:p>
        </p:txBody>
      </p:sp>
      <p:graphicFrame>
        <p:nvGraphicFramePr>
          <p:cNvPr id="9" name="Диаграмма 8">
            <a:extLst>
              <a:ext uri="{FF2B5EF4-FFF2-40B4-BE49-F238E27FC236}">
                <a16:creationId xmlns:a16="http://schemas.microsoft.com/office/drawing/2014/main" xmlns="" id="{14803EBD-ABFF-4B9A-B953-90A1F06F0BA1}"/>
              </a:ext>
            </a:extLst>
          </p:cNvPr>
          <p:cNvGraphicFramePr>
            <a:graphicFrameLocks/>
          </p:cNvGraphicFramePr>
          <p:nvPr>
            <p:extLst>
              <p:ext uri="{D42A27DB-BD31-4B8C-83A1-F6EECF244321}">
                <p14:modId xmlns:p14="http://schemas.microsoft.com/office/powerpoint/2010/main" xmlns="" val="2193729228"/>
              </p:ext>
            </p:extLst>
          </p:nvPr>
        </p:nvGraphicFramePr>
        <p:xfrm>
          <a:off x="9793659" y="1980704"/>
          <a:ext cx="7128792" cy="6393068"/>
        </p:xfrm>
        <a:graphic>
          <a:graphicData uri="http://schemas.openxmlformats.org/drawingml/2006/chart">
            <c:chart xmlns:c="http://schemas.openxmlformats.org/drawingml/2006/chart" xmlns:r="http://schemas.openxmlformats.org/officeDocument/2006/relationships" r:id="rId3"/>
          </a:graphicData>
        </a:graphic>
      </p:graphicFrame>
      <p:sp>
        <p:nvSpPr>
          <p:cNvPr id="10" name="Прямоугольник 9"/>
          <p:cNvSpPr/>
          <p:nvPr/>
        </p:nvSpPr>
        <p:spPr>
          <a:xfrm>
            <a:off x="4249043" y="8893472"/>
            <a:ext cx="8772851" cy="646331"/>
          </a:xfrm>
          <a:prstGeom prst="rect">
            <a:avLst/>
          </a:prstGeom>
        </p:spPr>
        <p:txBody>
          <a:bodyPr wrap="none">
            <a:spAutoFit/>
          </a:bodyPr>
          <a:lstStyle/>
          <a:p>
            <a:r>
              <a:rPr lang="ru-RU" sz="3500" b="1" dirty="0" smtClean="0"/>
              <a:t>Связаться с автором: </a:t>
            </a:r>
            <a:r>
              <a:rPr lang="en-US" sz="3600" b="1" dirty="0" smtClean="0"/>
              <a:t>rudov.ivan@gmail.com</a:t>
            </a:r>
            <a:endParaRPr lang="ru-RU" sz="3500" b="1" dirty="0"/>
          </a:p>
        </p:txBody>
      </p:sp>
    </p:spTree>
  </p:cSld>
  <p:clrMapOvr>
    <a:masterClrMapping/>
  </p:clrMapOvr>
  <p:transition advTm="10000">
    <p:fade/>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864667" y="3996928"/>
            <a:ext cx="16417824" cy="2711476"/>
          </a:xfrm>
        </p:spPr>
        <p:txBody>
          <a:bodyPr>
            <a:normAutofit fontScale="90000"/>
          </a:bodyPr>
          <a:lstStyle/>
          <a:p>
            <a:r>
              <a:rPr lang="en-US" sz="5000" b="1" dirty="0" smtClean="0">
                <a:effectLst>
                  <a:outerShdw blurRad="38100" dist="38100" dir="2700000" algn="tl">
                    <a:srgbClr val="000000">
                      <a:alpha val="43137"/>
                    </a:srgbClr>
                  </a:outerShdw>
                </a:effectLst>
                <a:cs typeface="Arial" pitchFamily="34" charset="0"/>
              </a:rPr>
              <a:t>THE SIBFU RESEARCHER SUPPORT </a:t>
            </a: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657184" cy="2914429"/>
          </a:xfrm>
        </p:spPr>
        <p:txBody>
          <a:bodyPr>
            <a:normAutofit/>
          </a:bodyPr>
          <a:lstStyle/>
          <a:p>
            <a:r>
              <a:rPr lang="en-US" sz="3200" b="1" dirty="0" smtClean="0">
                <a:solidFill>
                  <a:schemeClr val="tx1"/>
                </a:solidFill>
              </a:rPr>
              <a:t>I</a:t>
            </a:r>
            <a:r>
              <a:rPr lang="ru-RU" sz="3200" b="1" dirty="0" smtClean="0">
                <a:solidFill>
                  <a:schemeClr val="tx1"/>
                </a:solidFill>
              </a:rPr>
              <a:t>. </a:t>
            </a:r>
            <a:r>
              <a:rPr lang="en-US" sz="3200" b="1" dirty="0" smtClean="0">
                <a:solidFill>
                  <a:schemeClr val="tx1"/>
                </a:solidFill>
              </a:rPr>
              <a:t>N</a:t>
            </a:r>
            <a:r>
              <a:rPr lang="ru-RU" sz="3200" b="1" dirty="0" smtClean="0">
                <a:solidFill>
                  <a:schemeClr val="tx1"/>
                </a:solidFill>
              </a:rPr>
              <a:t>.</a:t>
            </a:r>
            <a:r>
              <a:rPr lang="en-US" sz="3200" b="1" dirty="0" smtClean="0">
                <a:solidFill>
                  <a:schemeClr val="tx1"/>
                </a:solidFill>
              </a:rPr>
              <a:t> Rudov </a:t>
            </a:r>
            <a:endParaRPr lang="ru-RU" sz="3200" b="1" dirty="0" smtClean="0">
              <a:solidFill>
                <a:schemeClr val="tx1"/>
              </a:solidFill>
            </a:endParaRPr>
          </a:p>
          <a:p>
            <a:r>
              <a:rPr lang="en-US" sz="3200" dirty="0" smtClean="0">
                <a:solidFill>
                  <a:schemeClr val="tx1"/>
                </a:solidFill>
              </a:rPr>
              <a:t>Head of research services</a:t>
            </a:r>
          </a:p>
          <a:p>
            <a:r>
              <a:rPr lang="ru-RU" sz="3200" dirty="0" smtClean="0">
                <a:solidFill>
                  <a:schemeClr val="tx1"/>
                </a:solidFill>
              </a:rPr>
              <a:t> </a:t>
            </a:r>
            <a:r>
              <a:rPr lang="en-US" sz="3200" dirty="0" smtClean="0">
                <a:solidFill>
                  <a:schemeClr val="tx1"/>
                </a:solidFill>
              </a:rPr>
              <a:t>Siberian Federal University</a:t>
            </a:r>
          </a:p>
          <a:p>
            <a:r>
              <a:rPr lang="en-US" sz="3200" dirty="0" smtClean="0">
                <a:solidFill>
                  <a:schemeClr val="tx1"/>
                </a:solidFill>
              </a:rPr>
              <a:t>Scientific Library</a:t>
            </a:r>
            <a:endParaRPr lang="ru-RU" sz="32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Овал 2"/>
          <p:cNvSpPr/>
          <p:nvPr/>
        </p:nvSpPr>
        <p:spPr>
          <a:xfrm>
            <a:off x="720651" y="3860457"/>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1152699" y="3572425"/>
            <a:ext cx="16561840" cy="2800767"/>
          </a:xfrm>
          <a:prstGeom prst="rect">
            <a:avLst/>
          </a:prstGeom>
        </p:spPr>
        <p:txBody>
          <a:bodyPr wrap="square">
            <a:spAutoFit/>
          </a:bodyPr>
          <a:lstStyle/>
          <a:p>
            <a:pPr algn="just"/>
            <a:r>
              <a:rPr lang="en-US" sz="4400" dirty="0" smtClean="0"/>
              <a:t>The first year result of using the web-service </a:t>
            </a:r>
            <a:r>
              <a:rPr lang="ru-RU" sz="4400" dirty="0" smtClean="0"/>
              <a:t>«</a:t>
            </a:r>
            <a:r>
              <a:rPr lang="en-US" sz="4400" dirty="0" smtClean="0"/>
              <a:t>Researcher support</a:t>
            </a:r>
            <a:r>
              <a:rPr lang="ru-RU" sz="4400" dirty="0" smtClean="0"/>
              <a:t>»</a:t>
            </a:r>
            <a:r>
              <a:rPr lang="en-US" sz="4400" dirty="0" smtClean="0"/>
              <a:t> brought by the Library and Publishing Complex of Siberian Federal University in the Scientific Library: statistics of completed inquires, the most popular services, web-site </a:t>
            </a:r>
            <a:r>
              <a:rPr lang="en-US" sz="4400" dirty="0" err="1" smtClean="0"/>
              <a:t>attendace</a:t>
            </a:r>
            <a:r>
              <a:rPr lang="en-US" sz="4400" dirty="0" smtClean="0"/>
              <a:t>. </a:t>
            </a:r>
            <a:endParaRPr lang="ru-RU" sz="4400" dirty="0"/>
          </a:p>
        </p:txBody>
      </p:sp>
      <p:sp>
        <p:nvSpPr>
          <p:cNvPr id="7" name="Прямоугольник 6"/>
          <p:cNvSpPr/>
          <p:nvPr/>
        </p:nvSpPr>
        <p:spPr>
          <a:xfrm>
            <a:off x="5374660" y="8893472"/>
            <a:ext cx="6592959" cy="646331"/>
          </a:xfrm>
          <a:prstGeom prst="rect">
            <a:avLst/>
          </a:prstGeom>
        </p:spPr>
        <p:txBody>
          <a:bodyPr wrap="none">
            <a:spAutoFit/>
          </a:bodyPr>
          <a:lstStyle/>
          <a:p>
            <a:r>
              <a:rPr lang="ru-RU" sz="3600" b="1" dirty="0" smtClean="0"/>
              <a:t>С</a:t>
            </a:r>
            <a:r>
              <a:rPr lang="en-US" sz="3600" b="1" dirty="0" err="1" smtClean="0"/>
              <a:t>ontacts</a:t>
            </a:r>
            <a:r>
              <a:rPr lang="ru-RU" sz="3500" b="1" dirty="0" smtClean="0"/>
              <a:t>: </a:t>
            </a:r>
            <a:r>
              <a:rPr lang="en-US" sz="3600" b="1" dirty="0" smtClean="0"/>
              <a:t>rudov.ivan@gmail.com</a:t>
            </a:r>
            <a:endParaRPr lang="ru-RU" sz="3500" b="1" dirty="0"/>
          </a:p>
        </p:txBody>
      </p:sp>
      <p:sp>
        <p:nvSpPr>
          <p:cNvPr id="5" name="Прямоугольник 4"/>
          <p:cNvSpPr/>
          <p:nvPr/>
        </p:nvSpPr>
        <p:spPr>
          <a:xfrm>
            <a:off x="7561411" y="612552"/>
            <a:ext cx="11593288" cy="523220"/>
          </a:xfrm>
          <a:prstGeom prst="rect">
            <a:avLst/>
          </a:prstGeom>
        </p:spPr>
        <p:txBody>
          <a:bodyPr wrap="square">
            <a:spAutoFit/>
          </a:bodyPr>
          <a:lstStyle/>
          <a:p>
            <a:r>
              <a:rPr lang="en-US" sz="2800" b="1" dirty="0" smtClean="0">
                <a:cs typeface="Arial" pitchFamily="34" charset="0"/>
              </a:rPr>
              <a:t>SUPPORT FOR PUBLIC ACTIVITY OF SFU</a:t>
            </a:r>
            <a:endParaRPr lang="ru-RU" sz="2800" dirty="0"/>
          </a:p>
        </p:txBody>
      </p:sp>
    </p:spTree>
  </p:cSld>
  <p:clrMapOvr>
    <a:masterClrMapping/>
  </p:clrMapOvr>
  <p:transition advTm="10000">
    <p:fade/>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368723" y="4284960"/>
            <a:ext cx="15547499" cy="2711476"/>
          </a:xfrm>
        </p:spPr>
        <p:txBody>
          <a:bodyPr>
            <a:normAutofit fontScale="90000"/>
          </a:bodyPr>
          <a:lstStyle/>
          <a:p>
            <a:r>
              <a:rPr lang="ru-RU" sz="5000" b="1" dirty="0" smtClean="0">
                <a:effectLst>
                  <a:outerShdw blurRad="38100" dist="38100" dir="2700000" algn="tl">
                    <a:srgbClr val="000000">
                      <a:alpha val="43137"/>
                    </a:srgbClr>
                  </a:outerShdw>
                </a:effectLst>
              </a:rPr>
              <a:t>ЭЛЕКТРОННЫЕ РЕСУРСЫ БИБЛИОТЕКИ В ОБСЛУЖИВАНИИ ПОЛЬЗОВАТЕЛЕЙ</a:t>
            </a:r>
            <a:r>
              <a:rPr lang="ru-RU" sz="4800" dirty="0" smtClean="0"/>
              <a:t/>
            </a:r>
            <a:br>
              <a:rPr lang="ru-RU" sz="4800" dirty="0" smtClean="0"/>
            </a:b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068028" cy="2914429"/>
          </a:xfrm>
        </p:spPr>
        <p:txBody>
          <a:bodyPr>
            <a:normAutofit/>
          </a:bodyPr>
          <a:lstStyle/>
          <a:p>
            <a:r>
              <a:rPr lang="ru-RU" sz="2800" b="1" dirty="0" smtClean="0">
                <a:solidFill>
                  <a:schemeClr val="tx1"/>
                </a:solidFill>
              </a:rPr>
              <a:t>В.П. </a:t>
            </a:r>
            <a:r>
              <a:rPr lang="ru-RU" sz="2800" b="1" dirty="0" err="1" smtClean="0">
                <a:solidFill>
                  <a:schemeClr val="tx1"/>
                </a:solidFill>
              </a:rPr>
              <a:t>Баймухаметова</a:t>
            </a:r>
            <a:endParaRPr lang="ru-RU" sz="2800" b="1" dirty="0" smtClean="0">
              <a:solidFill>
                <a:schemeClr val="tx1"/>
              </a:solidFill>
            </a:endParaRPr>
          </a:p>
          <a:p>
            <a:r>
              <a:rPr lang="ru-RU" sz="2800" dirty="0" smtClean="0">
                <a:solidFill>
                  <a:schemeClr val="tx1"/>
                </a:solidFill>
              </a:rPr>
              <a:t>Директор</a:t>
            </a:r>
          </a:p>
          <a:p>
            <a:r>
              <a:rPr lang="ru-RU" sz="2800" dirty="0" smtClean="0">
                <a:solidFill>
                  <a:schemeClr val="tx1"/>
                </a:solidFill>
              </a:rPr>
              <a:t>Научная библиотека Красноярского государственного педагогического университета им. В.П. Астафьева</a:t>
            </a:r>
            <a:endParaRPr lang="ru-RU" sz="28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52700" y="4356968"/>
            <a:ext cx="14761639" cy="5400600"/>
          </a:xfrm>
        </p:spPr>
        <p:txBody>
          <a:bodyPr>
            <a:normAutofit fontScale="90000"/>
          </a:bodyPr>
          <a:lstStyle/>
          <a:p>
            <a:pPr algn="just"/>
            <a:r>
              <a:rPr lang="ru-RU" sz="4900" dirty="0" smtClean="0">
                <a:latin typeface="AGAvalancheC" pitchFamily="50" charset="0"/>
              </a:rPr>
              <a:t/>
            </a:r>
            <a:br>
              <a:rPr lang="ru-RU" sz="4900" dirty="0" smtClean="0">
                <a:latin typeface="AGAvalancheC" pitchFamily="50" charset="0"/>
              </a:rPr>
            </a:br>
            <a:r>
              <a:rPr lang="ru-RU" sz="4900" dirty="0" smtClean="0"/>
              <a:t>Рассматриваются различные виды электронных ресурсов для повышения квалификации: методические кабинеты, специальные тематические порталы, информационные методические материалы профессиональных ассоциаций, электронные ресурсы профессиональной периодики.</a:t>
            </a:r>
            <a:br>
              <a:rPr lang="ru-RU" sz="4900" dirty="0" smtClean="0"/>
            </a:br>
            <a:r>
              <a:rPr lang="ru-RU" dirty="0" smtClean="0"/>
              <a:t/>
            </a:r>
            <a:br>
              <a:rPr lang="ru-RU" dirty="0" smtClean="0"/>
            </a:br>
            <a:endParaRPr lang="ru-RU" dirty="0"/>
          </a:p>
        </p:txBody>
      </p:sp>
      <p:sp>
        <p:nvSpPr>
          <p:cNvPr id="4" name="Прямоугольник 3"/>
          <p:cNvSpPr/>
          <p:nvPr/>
        </p:nvSpPr>
        <p:spPr>
          <a:xfrm>
            <a:off x="4177035" y="8821464"/>
            <a:ext cx="9682074" cy="754053"/>
          </a:xfrm>
          <a:prstGeom prst="rect">
            <a:avLst/>
          </a:prstGeom>
        </p:spPr>
        <p:txBody>
          <a:bodyPr wrap="none">
            <a:spAutoFit/>
          </a:bodyPr>
          <a:lstStyle/>
          <a:p>
            <a:r>
              <a:rPr lang="ru-RU" sz="4300" b="1" dirty="0" smtClean="0">
                <a:latin typeface="+mj-lt"/>
              </a:rPr>
              <a:t>Связаться с автором: </a:t>
            </a:r>
            <a:r>
              <a:rPr lang="en-US" sz="4300" b="1" dirty="0" smtClean="0">
                <a:latin typeface="+mj-lt"/>
              </a:rPr>
              <a:t>kse499@yandex.ru</a:t>
            </a:r>
            <a:endParaRPr lang="ru-RU" sz="4300" b="1" dirty="0" smtClean="0">
              <a:latin typeface="+mj-lt"/>
            </a:endParaRPr>
          </a:p>
        </p:txBody>
      </p:sp>
      <p:sp>
        <p:nvSpPr>
          <p:cNvPr id="6" name="Овал 5"/>
          <p:cNvSpPr/>
          <p:nvPr/>
        </p:nvSpPr>
        <p:spPr>
          <a:xfrm>
            <a:off x="720651" y="2412752"/>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2196728"/>
            <a:ext cx="14473608" cy="2123658"/>
          </a:xfrm>
          <a:prstGeom prst="rect">
            <a:avLst/>
          </a:prstGeom>
        </p:spPr>
        <p:txBody>
          <a:bodyPr wrap="square">
            <a:spAutoFit/>
          </a:bodyPr>
          <a:lstStyle/>
          <a:p>
            <a:pPr algn="just"/>
            <a:r>
              <a:rPr lang="ru-RU" sz="4400" dirty="0" smtClean="0">
                <a:latin typeface="+mj-lt"/>
              </a:rPr>
              <a:t>В статье представлен обзор информационных ресурсов открытого доступа в сети Интернет для повышения квалификации библиотечных специалистов. </a:t>
            </a:r>
            <a:endParaRPr lang="ru-RU" sz="4400" dirty="0">
              <a:latin typeface="+mj-lt"/>
            </a:endParaRPr>
          </a:p>
        </p:txBody>
      </p:sp>
      <p:sp>
        <p:nvSpPr>
          <p:cNvPr id="9" name="Прямоугольник 8"/>
          <p:cNvSpPr/>
          <p:nvPr/>
        </p:nvSpPr>
        <p:spPr>
          <a:xfrm>
            <a:off x="7345387" y="468536"/>
            <a:ext cx="13212959" cy="1015663"/>
          </a:xfrm>
          <a:prstGeom prst="rect">
            <a:avLst/>
          </a:prstGeom>
        </p:spPr>
        <p:txBody>
          <a:bodyPr wrap="square">
            <a:spAutoFit/>
          </a:bodyPr>
          <a:lstStyle/>
          <a:p>
            <a:r>
              <a:rPr lang="ru-RU" sz="3000" b="1" dirty="0" smtClean="0"/>
              <a:t>ЭЛЕКТРОННЫЕ ИНФОРМАЦИОННЫЕ РЕСУРСЫ ДЛЯ ПОВЫШЕНИЯ КВАЛИФИКАЦИИ БИБЛИОТЕЧНЫХ СПЕЦИАЛИСТОВ </a:t>
            </a:r>
            <a:endParaRPr lang="ru-RU" sz="3000" dirty="0"/>
          </a:p>
        </p:txBody>
      </p:sp>
      <p:sp>
        <p:nvSpPr>
          <p:cNvPr id="10" name="Овал 9"/>
          <p:cNvSpPr/>
          <p:nvPr/>
        </p:nvSpPr>
        <p:spPr>
          <a:xfrm>
            <a:off x="720651" y="4789016"/>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ransition advTm="10000">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2052712"/>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1764680"/>
            <a:ext cx="16561840" cy="7540526"/>
          </a:xfrm>
          <a:prstGeom prst="rect">
            <a:avLst/>
          </a:prstGeom>
        </p:spPr>
        <p:txBody>
          <a:bodyPr wrap="square">
            <a:spAutoFit/>
          </a:bodyPr>
          <a:lstStyle/>
          <a:p>
            <a:r>
              <a:rPr lang="ru-RU" sz="4400" dirty="0" smtClean="0"/>
              <a:t>Проанализирована ситуация по формированию и использованию электронных ресурсов библиотеки. Представлен опыт участия НБ КГПУ им. В.П. Астафьева в создании электронной информационно - образовательной среды вуза, выполнении требований ФГОС ВО  в части обеспечения доступа к электронным ресурсам обучающихся университета. Уделено внимание результатам социологических исследований библиотеки в части осведомленности пользователей о наличии и ассортименте электронных ресурсов, подчеркнуто значение обучения пользователей библиотеки основам информационной компетентности.</a:t>
            </a:r>
          </a:p>
          <a:p>
            <a:endParaRPr lang="ru-RU" sz="4400" dirty="0"/>
          </a:p>
        </p:txBody>
      </p:sp>
      <p:sp>
        <p:nvSpPr>
          <p:cNvPr id="9" name="Прямоугольник 8"/>
          <p:cNvSpPr/>
          <p:nvPr/>
        </p:nvSpPr>
        <p:spPr>
          <a:xfrm>
            <a:off x="7345387" y="468536"/>
            <a:ext cx="13212959" cy="954107"/>
          </a:xfrm>
          <a:prstGeom prst="rect">
            <a:avLst/>
          </a:prstGeom>
        </p:spPr>
        <p:txBody>
          <a:bodyPr wrap="square">
            <a:spAutoFit/>
          </a:bodyPr>
          <a:lstStyle/>
          <a:p>
            <a:r>
              <a:rPr lang="ru-RU" sz="2800" b="1" dirty="0" smtClean="0">
                <a:effectLst>
                  <a:outerShdw blurRad="38100" dist="38100" dir="2700000" algn="tl">
                    <a:srgbClr val="000000">
                      <a:alpha val="43137"/>
                    </a:srgbClr>
                  </a:outerShdw>
                </a:effectLst>
              </a:rPr>
              <a:t>ЭЛЕКТРОННЫЕ РЕСУРСЫ БИБЛИОТЕКИ В ОБСЛУЖИВАНИИ </a:t>
            </a:r>
          </a:p>
          <a:p>
            <a:r>
              <a:rPr lang="ru-RU" sz="2800" b="1" dirty="0" smtClean="0">
                <a:effectLst>
                  <a:outerShdw blurRad="38100" dist="38100" dir="2700000" algn="tl">
                    <a:srgbClr val="000000">
                      <a:alpha val="43137"/>
                    </a:srgbClr>
                  </a:outerShdw>
                </a:effectLst>
              </a:rPr>
              <a:t>ПОЛЬЗОВАТЕЛЕЙ</a:t>
            </a:r>
            <a:endParaRPr lang="ru-RU" sz="3000" dirty="0">
              <a:effectLst>
                <a:outerShdw blurRad="38100" dist="38100" dir="2700000" algn="tl">
                  <a:srgbClr val="000000">
                    <a:alpha val="43137"/>
                  </a:srgbClr>
                </a:outerShdw>
              </a:effectLst>
            </a:endParaRPr>
          </a:p>
        </p:txBody>
      </p:sp>
      <p:sp>
        <p:nvSpPr>
          <p:cNvPr id="12" name="Прямоугольник 11"/>
          <p:cNvSpPr/>
          <p:nvPr/>
        </p:nvSpPr>
        <p:spPr>
          <a:xfrm>
            <a:off x="4249043" y="8893472"/>
            <a:ext cx="9268243" cy="646331"/>
          </a:xfrm>
          <a:prstGeom prst="rect">
            <a:avLst/>
          </a:prstGeom>
        </p:spPr>
        <p:txBody>
          <a:bodyPr wrap="none">
            <a:spAutoFit/>
          </a:bodyPr>
          <a:lstStyle/>
          <a:p>
            <a:r>
              <a:rPr lang="ru-RU" sz="3500" b="1" dirty="0" smtClean="0"/>
              <a:t>Связаться с автором: </a:t>
            </a:r>
            <a:r>
              <a:rPr lang="en-US" sz="3600" b="1" dirty="0" err="1" smtClean="0"/>
              <a:t>baimuhametova</a:t>
            </a:r>
            <a:r>
              <a:rPr lang="ru-RU" sz="3600" b="1" dirty="0" smtClean="0"/>
              <a:t>@</a:t>
            </a:r>
            <a:r>
              <a:rPr lang="en-US" sz="3600" b="1" dirty="0" smtClean="0"/>
              <a:t>mail</a:t>
            </a:r>
            <a:r>
              <a:rPr lang="ru-RU" sz="3600" b="1" dirty="0" smtClean="0"/>
              <a:t>.</a:t>
            </a:r>
            <a:r>
              <a:rPr lang="en-US" sz="3600" b="1" dirty="0" err="1" smtClean="0"/>
              <a:t>ru</a:t>
            </a:r>
            <a:endParaRPr lang="ru-RU" sz="3500" b="1" dirty="0"/>
          </a:p>
        </p:txBody>
      </p:sp>
    </p:spTree>
  </p:cSld>
  <p:clrMapOvr>
    <a:masterClrMapping/>
  </p:clrMapOvr>
  <p:transition advTm="10000">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368723" y="4284960"/>
            <a:ext cx="15547499" cy="2711476"/>
          </a:xfrm>
        </p:spPr>
        <p:txBody>
          <a:bodyPr>
            <a:normAutofit fontScale="90000"/>
          </a:bodyPr>
          <a:lstStyle/>
          <a:p>
            <a:r>
              <a:rPr lang="en-US" sz="4800" b="1" dirty="0" smtClean="0">
                <a:effectLst>
                  <a:outerShdw blurRad="38100" dist="38100" dir="2700000" algn="tl">
                    <a:srgbClr val="000000">
                      <a:alpha val="43137"/>
                    </a:srgbClr>
                  </a:outerShdw>
                </a:effectLst>
              </a:rPr>
              <a:t>ELE</a:t>
            </a:r>
            <a:r>
              <a:rPr lang="ru-RU" sz="4800" b="1" dirty="0" smtClean="0">
                <a:effectLst>
                  <a:outerShdw blurRad="38100" dist="38100" dir="2700000" algn="tl">
                    <a:srgbClr val="000000">
                      <a:alpha val="43137"/>
                    </a:srgbClr>
                  </a:outerShdw>
                </a:effectLst>
              </a:rPr>
              <a:t>С</a:t>
            </a:r>
            <a:r>
              <a:rPr lang="en-US" sz="4800" b="1" dirty="0" smtClean="0">
                <a:effectLst>
                  <a:outerShdw blurRad="38100" dist="38100" dir="2700000" algn="tl">
                    <a:srgbClr val="000000">
                      <a:alpha val="43137"/>
                    </a:srgbClr>
                  </a:outerShdw>
                </a:effectLst>
              </a:rPr>
              <a:t>TRONIC LIBRARY RESOURCES TO SERVICE USERS</a:t>
            </a:r>
            <a:r>
              <a:rPr lang="ru-RU" sz="4800" dirty="0" smtClean="0"/>
              <a:t/>
            </a:r>
            <a:br>
              <a:rPr lang="ru-RU" sz="4800" dirty="0" smtClean="0"/>
            </a:br>
            <a:r>
              <a:rPr lang="ru-RU" sz="4800" dirty="0" smtClean="0"/>
              <a:t/>
            </a:r>
            <a:br>
              <a:rPr lang="ru-RU" sz="4800" dirty="0" smtClean="0"/>
            </a:br>
            <a:r>
              <a:rPr lang="ru-RU" sz="4800" dirty="0" smtClean="0"/>
              <a:t/>
            </a:r>
            <a:br>
              <a:rPr lang="ru-RU" sz="4800" dirty="0" smtClean="0"/>
            </a:br>
            <a:r>
              <a:rPr lang="ru-RU" sz="5400" dirty="0" smtClean="0"/>
              <a:t/>
            </a:r>
            <a:br>
              <a:rPr lang="ru-RU" sz="5400" dirty="0" smtClean="0"/>
            </a:b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816995" y="4933032"/>
            <a:ext cx="10068028" cy="2914429"/>
          </a:xfrm>
        </p:spPr>
        <p:txBody>
          <a:bodyPr>
            <a:normAutofit/>
          </a:bodyPr>
          <a:lstStyle/>
          <a:p>
            <a:r>
              <a:rPr lang="en-US" sz="2800" b="1" dirty="0" smtClean="0">
                <a:solidFill>
                  <a:schemeClr val="tx1"/>
                </a:solidFill>
              </a:rPr>
              <a:t>Vera. P. </a:t>
            </a:r>
            <a:r>
              <a:rPr lang="en-US" sz="2800" b="1" dirty="0" err="1" smtClean="0">
                <a:solidFill>
                  <a:schemeClr val="tx1"/>
                </a:solidFill>
              </a:rPr>
              <a:t>Baymukhametova</a:t>
            </a:r>
            <a:endParaRPr lang="ru-RU" sz="2800" dirty="0" smtClean="0">
              <a:solidFill>
                <a:schemeClr val="tx1"/>
              </a:solidFill>
            </a:endParaRPr>
          </a:p>
          <a:p>
            <a:r>
              <a:rPr lang="en-US" sz="2800" dirty="0" smtClean="0">
                <a:solidFill>
                  <a:schemeClr val="tx1"/>
                </a:solidFill>
              </a:rPr>
              <a:t>Director</a:t>
            </a:r>
            <a:endParaRPr lang="ru-RU" sz="2800" dirty="0" smtClean="0">
              <a:solidFill>
                <a:schemeClr val="tx1"/>
              </a:solidFill>
            </a:endParaRPr>
          </a:p>
          <a:p>
            <a:r>
              <a:rPr lang="en-US" sz="2800" dirty="0" smtClean="0">
                <a:solidFill>
                  <a:schemeClr val="tx1"/>
                </a:solidFill>
              </a:rPr>
              <a:t>Krasnoyarsk State Pedagogical University named after V. P. </a:t>
            </a:r>
            <a:r>
              <a:rPr lang="en-US" sz="2800" dirty="0" err="1" smtClean="0">
                <a:solidFill>
                  <a:schemeClr val="tx1"/>
                </a:solidFill>
              </a:rPr>
              <a:t>Astafeva</a:t>
            </a:r>
            <a:endParaRPr lang="ru-RU" sz="2800" dirty="0" smtClean="0">
              <a:solidFill>
                <a:schemeClr val="tx1"/>
              </a:solidFill>
            </a:endParaRPr>
          </a:p>
          <a:p>
            <a:r>
              <a:rPr lang="en-US" sz="2800" dirty="0" smtClean="0">
                <a:solidFill>
                  <a:schemeClr val="tx1"/>
                </a:solidFill>
              </a:rPr>
              <a:t>Scientific Library</a:t>
            </a:r>
            <a:endParaRPr lang="ru-RU" sz="28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1836688"/>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1548656"/>
            <a:ext cx="16561840" cy="8217634"/>
          </a:xfrm>
          <a:prstGeom prst="rect">
            <a:avLst/>
          </a:prstGeom>
        </p:spPr>
        <p:txBody>
          <a:bodyPr wrap="square">
            <a:spAutoFit/>
          </a:bodyPr>
          <a:lstStyle/>
          <a:p>
            <a:r>
              <a:rPr lang="en-US" sz="4300" dirty="0" smtClean="0"/>
              <a:t>In this article the situation on formation and using of the electronic library resources is analyzed. The experience of participation of the KSPU named after  V.P. </a:t>
            </a:r>
            <a:r>
              <a:rPr lang="en-US" sz="4300" dirty="0" err="1" smtClean="0"/>
              <a:t>Astafeva</a:t>
            </a:r>
            <a:r>
              <a:rPr lang="en-US" sz="4300" dirty="0" smtClean="0"/>
              <a:t> in the creation of the electronic information and educational environment of the university, the fulfillment of the requirements of the Federal state educational standards of higher education with regard to providing access to the electronic resources of the university students. Attention to the results of the library's sociological research in terms of users' awareness of the availability and range of electronic resources is paid, emphasizing the importance of training library users for the basics of information competence is emphasized.</a:t>
            </a:r>
            <a:endParaRPr lang="ru-RU" sz="4300" dirty="0" smtClean="0"/>
          </a:p>
          <a:p>
            <a:endParaRPr lang="ru-RU" sz="4400" dirty="0"/>
          </a:p>
        </p:txBody>
      </p:sp>
      <p:sp>
        <p:nvSpPr>
          <p:cNvPr id="9" name="Прямоугольник 8"/>
          <p:cNvSpPr/>
          <p:nvPr/>
        </p:nvSpPr>
        <p:spPr>
          <a:xfrm>
            <a:off x="7345387" y="521380"/>
            <a:ext cx="13212959" cy="523220"/>
          </a:xfrm>
          <a:prstGeom prst="rect">
            <a:avLst/>
          </a:prstGeom>
        </p:spPr>
        <p:txBody>
          <a:bodyPr wrap="square">
            <a:spAutoFit/>
          </a:bodyPr>
          <a:lstStyle/>
          <a:p>
            <a:r>
              <a:rPr lang="en-US" sz="2800" b="1" dirty="0" smtClean="0">
                <a:effectLst>
                  <a:outerShdw blurRad="38100" dist="38100" dir="2700000" algn="tl">
                    <a:srgbClr val="000000">
                      <a:alpha val="43137"/>
                    </a:srgbClr>
                  </a:outerShdw>
                </a:effectLst>
              </a:rPr>
              <a:t>ELE</a:t>
            </a:r>
            <a:r>
              <a:rPr lang="ru-RU" sz="2800" b="1" dirty="0" smtClean="0">
                <a:effectLst>
                  <a:outerShdw blurRad="38100" dist="38100" dir="2700000" algn="tl">
                    <a:srgbClr val="000000">
                      <a:alpha val="43137"/>
                    </a:srgbClr>
                  </a:outerShdw>
                </a:effectLst>
              </a:rPr>
              <a:t>С</a:t>
            </a:r>
            <a:r>
              <a:rPr lang="en-US" sz="2800" b="1" dirty="0" smtClean="0">
                <a:effectLst>
                  <a:outerShdw blurRad="38100" dist="38100" dir="2700000" algn="tl">
                    <a:srgbClr val="000000">
                      <a:alpha val="43137"/>
                    </a:srgbClr>
                  </a:outerShdw>
                </a:effectLst>
              </a:rPr>
              <a:t>TRONIC LIBRARY RESOURCES TO SERVICE USERS</a:t>
            </a:r>
            <a:endParaRPr lang="ru-RU" sz="3000" dirty="0"/>
          </a:p>
        </p:txBody>
      </p:sp>
      <p:sp>
        <p:nvSpPr>
          <p:cNvPr id="12" name="Прямоугольник 11"/>
          <p:cNvSpPr/>
          <p:nvPr/>
        </p:nvSpPr>
        <p:spPr>
          <a:xfrm>
            <a:off x="5617195" y="8893472"/>
            <a:ext cx="7088351" cy="646331"/>
          </a:xfrm>
          <a:prstGeom prst="rect">
            <a:avLst/>
          </a:prstGeom>
        </p:spPr>
        <p:txBody>
          <a:bodyPr wrap="none">
            <a:spAutoFit/>
          </a:bodyPr>
          <a:lstStyle/>
          <a:p>
            <a:r>
              <a:rPr lang="ru-RU" sz="3600" b="1" dirty="0" smtClean="0"/>
              <a:t>С</a:t>
            </a:r>
            <a:r>
              <a:rPr lang="en-US" sz="3600" b="1" dirty="0" smtClean="0"/>
              <a:t>ontacts </a:t>
            </a:r>
            <a:r>
              <a:rPr lang="ru-RU" sz="3500" b="1" dirty="0" smtClean="0"/>
              <a:t>: </a:t>
            </a:r>
            <a:r>
              <a:rPr lang="en-US" sz="3600" b="1" dirty="0" err="1" smtClean="0"/>
              <a:t>baimuhametova</a:t>
            </a:r>
            <a:r>
              <a:rPr lang="ru-RU" sz="3600" b="1" dirty="0" smtClean="0"/>
              <a:t>@</a:t>
            </a:r>
            <a:r>
              <a:rPr lang="en-US" sz="3600" b="1" dirty="0" smtClean="0"/>
              <a:t>mail</a:t>
            </a:r>
            <a:r>
              <a:rPr lang="ru-RU" sz="3600" b="1" dirty="0" smtClean="0"/>
              <a:t>.</a:t>
            </a:r>
            <a:r>
              <a:rPr lang="en-US" sz="3600" b="1" dirty="0" err="1" smtClean="0"/>
              <a:t>ru</a:t>
            </a:r>
            <a:endParaRPr lang="ru-RU" sz="3500" b="1" dirty="0"/>
          </a:p>
        </p:txBody>
      </p:sp>
    </p:spTree>
  </p:cSld>
  <p:clrMapOvr>
    <a:masterClrMapping/>
  </p:clrMapOvr>
  <p:transition advTm="10000">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512739" y="4428976"/>
            <a:ext cx="15547499" cy="2207420"/>
          </a:xfrm>
        </p:spPr>
        <p:txBody>
          <a:bodyPr>
            <a:normAutofit fontScale="90000"/>
          </a:bodyPr>
          <a:lstStyle/>
          <a:p>
            <a:r>
              <a:rPr lang="en-US" sz="6100" b="1" dirty="0" smtClean="0">
                <a:effectLst>
                  <a:outerShdw blurRad="38100" dist="38100" dir="2700000" algn="tl">
                    <a:srgbClr val="000000">
                      <a:alpha val="43137"/>
                    </a:srgbClr>
                  </a:outerShdw>
                </a:effectLst>
              </a:rPr>
              <a:t>DIGITAL INFORMATION RESOURCES FOR LIBRARIAN ADVANCED TRAINING</a:t>
            </a:r>
            <a:r>
              <a:rPr lang="ru-RU" sz="5400" dirty="0" smtClean="0"/>
              <a:t/>
            </a:r>
            <a:br>
              <a:rPr lang="ru-RU" sz="54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2808883" y="5797128"/>
            <a:ext cx="12803823" cy="2631740"/>
          </a:xfrm>
        </p:spPr>
        <p:txBody>
          <a:bodyPr>
            <a:noAutofit/>
          </a:bodyPr>
          <a:lstStyle/>
          <a:p>
            <a:r>
              <a:rPr lang="en-US" sz="3600" b="1" dirty="0" smtClean="0">
                <a:solidFill>
                  <a:schemeClr val="tx1"/>
                </a:solidFill>
                <a:latin typeface="+mj-lt"/>
              </a:rPr>
              <a:t>K. B. </a:t>
            </a:r>
            <a:r>
              <a:rPr lang="en-US" sz="3600" b="1" dirty="0" err="1" smtClean="0">
                <a:solidFill>
                  <a:schemeClr val="tx1"/>
                </a:solidFill>
                <a:latin typeface="+mj-lt"/>
              </a:rPr>
              <a:t>Kazantseva</a:t>
            </a:r>
            <a:endParaRPr lang="ru-RU" sz="3600" dirty="0" smtClean="0">
              <a:solidFill>
                <a:schemeClr val="tx1"/>
              </a:solidFill>
              <a:latin typeface="+mj-lt"/>
            </a:endParaRPr>
          </a:p>
          <a:p>
            <a:r>
              <a:rPr lang="en-US" sz="3600" dirty="0" smtClean="0">
                <a:solidFill>
                  <a:schemeClr val="tx1"/>
                </a:solidFill>
                <a:latin typeface="+mj-lt"/>
              </a:rPr>
              <a:t>Chief librarian,</a:t>
            </a:r>
            <a:r>
              <a:rPr lang="en-US" sz="3600" b="1" dirty="0" smtClean="0">
                <a:solidFill>
                  <a:schemeClr val="tx1"/>
                </a:solidFill>
                <a:latin typeface="+mj-lt"/>
              </a:rPr>
              <a:t> </a:t>
            </a:r>
            <a:r>
              <a:rPr lang="en-US" sz="3600" dirty="0" smtClean="0">
                <a:solidFill>
                  <a:schemeClr val="tx1"/>
                </a:solidFill>
                <a:latin typeface="+mj-lt"/>
              </a:rPr>
              <a:t>Department of Methodology</a:t>
            </a:r>
            <a:endParaRPr lang="ru-RU" sz="3600" dirty="0" smtClean="0">
              <a:solidFill>
                <a:schemeClr val="tx1"/>
              </a:solidFill>
              <a:latin typeface="+mj-lt"/>
            </a:endParaRPr>
          </a:p>
          <a:p>
            <a:r>
              <a:rPr lang="en-US" sz="3600" dirty="0" smtClean="0">
                <a:solidFill>
                  <a:schemeClr val="tx1"/>
                </a:solidFill>
                <a:latin typeface="+mj-lt"/>
              </a:rPr>
              <a:t>Siberian Federal University</a:t>
            </a:r>
            <a:endParaRPr lang="ru-RU" sz="3600" dirty="0" smtClean="0">
              <a:solidFill>
                <a:schemeClr val="tx1"/>
              </a:solidFill>
              <a:latin typeface="+mj-lt"/>
            </a:endParaRPr>
          </a:p>
          <a:p>
            <a:r>
              <a:rPr lang="en-US" sz="3600" dirty="0" smtClean="0">
                <a:solidFill>
                  <a:schemeClr val="tx1"/>
                </a:solidFill>
                <a:latin typeface="+mj-lt"/>
              </a:rPr>
              <a:t>Scientific Library</a:t>
            </a:r>
            <a:endParaRPr lang="ru-RU" sz="3600" dirty="0">
              <a:solidFill>
                <a:schemeClr val="tx1"/>
              </a:solidFill>
              <a:latin typeface="+mj-lt"/>
            </a:endParaRPr>
          </a:p>
        </p:txBody>
      </p:sp>
    </p:spTree>
  </p:cSld>
  <p:clrMapOvr>
    <a:masterClrMapping/>
  </p:clrMapOvr>
  <p:transition advTm="10000">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Заголовок 3"/>
          <p:cNvSpPr>
            <a:spLocks noGrp="1"/>
          </p:cNvSpPr>
          <p:nvPr>
            <p:ph type="ctrTitle"/>
          </p:nvPr>
        </p:nvSpPr>
        <p:spPr>
          <a:xfrm>
            <a:off x="1512739" y="4789016"/>
            <a:ext cx="15547499" cy="2207420"/>
          </a:xfrm>
        </p:spPr>
        <p:txBody>
          <a:bodyPr>
            <a:noAutofit/>
          </a:bodyPr>
          <a:lstStyle/>
          <a:p>
            <a:pPr algn="just"/>
            <a:r>
              <a:rPr lang="ru-RU" sz="4400" dirty="0" smtClean="0"/>
              <a:t/>
            </a:r>
            <a:br>
              <a:rPr lang="ru-RU" sz="4400" dirty="0" smtClean="0"/>
            </a:br>
            <a:r>
              <a:rPr lang="en-US" sz="4400" dirty="0" smtClean="0"/>
              <a:t>Various types of digital information resources for advances training are discussed: methodic department, special thematic websites, information methodical materials of professional associations, digital resources of professional periodicals.</a:t>
            </a:r>
            <a:endParaRPr lang="ru-RU" sz="4400" dirty="0"/>
          </a:p>
        </p:txBody>
      </p:sp>
      <p:sp>
        <p:nvSpPr>
          <p:cNvPr id="5" name="Прямоугольник 4"/>
          <p:cNvSpPr/>
          <p:nvPr/>
        </p:nvSpPr>
        <p:spPr>
          <a:xfrm>
            <a:off x="4321051" y="8749456"/>
            <a:ext cx="9278566" cy="754053"/>
          </a:xfrm>
          <a:prstGeom prst="rect">
            <a:avLst/>
          </a:prstGeom>
        </p:spPr>
        <p:txBody>
          <a:bodyPr wrap="none">
            <a:spAutoFit/>
          </a:bodyPr>
          <a:lstStyle/>
          <a:p>
            <a:r>
              <a:rPr lang="en-US" sz="4300" b="1" dirty="0" smtClean="0">
                <a:latin typeface="+mj-lt"/>
              </a:rPr>
              <a:t>Contact the author</a:t>
            </a:r>
            <a:r>
              <a:rPr lang="ru-RU" sz="4300" b="1" dirty="0" smtClean="0">
                <a:latin typeface="+mj-lt"/>
              </a:rPr>
              <a:t>: </a:t>
            </a:r>
            <a:r>
              <a:rPr lang="en-US" sz="4300" b="1" dirty="0" smtClean="0">
                <a:latin typeface="+mj-lt"/>
              </a:rPr>
              <a:t>kse499@yandex.ru</a:t>
            </a:r>
            <a:endParaRPr lang="ru-RU" sz="4300" b="1" dirty="0" smtClean="0">
              <a:latin typeface="+mj-lt"/>
            </a:endParaRPr>
          </a:p>
        </p:txBody>
      </p:sp>
      <p:sp>
        <p:nvSpPr>
          <p:cNvPr id="6" name="Прямоугольник 5"/>
          <p:cNvSpPr/>
          <p:nvPr/>
        </p:nvSpPr>
        <p:spPr>
          <a:xfrm>
            <a:off x="1656755" y="2628776"/>
            <a:ext cx="15193688" cy="1446550"/>
          </a:xfrm>
          <a:prstGeom prst="rect">
            <a:avLst/>
          </a:prstGeom>
        </p:spPr>
        <p:txBody>
          <a:bodyPr wrap="square">
            <a:spAutoFit/>
          </a:bodyPr>
          <a:lstStyle/>
          <a:p>
            <a:pPr algn="just"/>
            <a:r>
              <a:rPr lang="en-US" sz="4400" dirty="0" smtClean="0">
                <a:latin typeface="+mj-lt"/>
              </a:rPr>
              <a:t>The paper provides a review of open access information resources for the librarian advances training. </a:t>
            </a:r>
            <a:endParaRPr lang="ru-RU" sz="4400" dirty="0">
              <a:latin typeface="+mj-lt"/>
            </a:endParaRPr>
          </a:p>
        </p:txBody>
      </p:sp>
      <p:sp>
        <p:nvSpPr>
          <p:cNvPr id="9" name="Овал 8"/>
          <p:cNvSpPr/>
          <p:nvPr/>
        </p:nvSpPr>
        <p:spPr>
          <a:xfrm>
            <a:off x="1080691" y="2844800"/>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Овал 9"/>
          <p:cNvSpPr/>
          <p:nvPr/>
        </p:nvSpPr>
        <p:spPr>
          <a:xfrm>
            <a:off x="1080691" y="5077048"/>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Прямоугольник 10"/>
          <p:cNvSpPr/>
          <p:nvPr/>
        </p:nvSpPr>
        <p:spPr>
          <a:xfrm>
            <a:off x="8281491" y="324520"/>
            <a:ext cx="9144000" cy="1015663"/>
          </a:xfrm>
          <a:prstGeom prst="rect">
            <a:avLst/>
          </a:prstGeom>
        </p:spPr>
        <p:txBody>
          <a:bodyPr>
            <a:spAutoFit/>
          </a:bodyPr>
          <a:lstStyle/>
          <a:p>
            <a:r>
              <a:rPr lang="en-US" sz="3000" b="1" dirty="0" smtClean="0"/>
              <a:t>DIGITAL INFORMATION RESOURCES FOR LIBRARIAN ADVANCED TRAINING</a:t>
            </a:r>
            <a:endParaRPr lang="ru-RU" sz="3000" dirty="0"/>
          </a:p>
        </p:txBody>
      </p:sp>
    </p:spTree>
  </p:cSld>
  <p:clrMapOvr>
    <a:masterClrMapping/>
  </p:clrMapOvr>
  <p:transition advTm="10000">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advTm="10000">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296715" y="2700784"/>
            <a:ext cx="15547499" cy="2711476"/>
          </a:xfrm>
        </p:spPr>
        <p:txBody>
          <a:bodyPr>
            <a:normAutofit fontScale="90000"/>
          </a:bodyPr>
          <a:lstStyle/>
          <a:p>
            <a:r>
              <a:rPr lang="ru-RU" sz="6000" b="1" dirty="0" smtClean="0">
                <a:effectLst>
                  <a:outerShdw blurRad="38100" dist="38100" dir="2700000" algn="tl">
                    <a:srgbClr val="000000">
                      <a:alpha val="43137"/>
                    </a:srgbClr>
                  </a:outerShdw>
                </a:effectLst>
              </a:rPr>
              <a:t>ЭЛЕКТРОННЫЕ РЕСУРСЫ ВУЗОВСКИХ БИБЛИОТЕК КРАСНОЯРСКА: ТЕНДЕНЦИИ РАЗВИТИЯ </a:t>
            </a:r>
            <a:r>
              <a:rPr lang="ru-RU" sz="6000" dirty="0" smtClean="0"/>
              <a:t/>
            </a:r>
            <a:br>
              <a:rPr lang="ru-RU" sz="60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3744987" y="4284960"/>
            <a:ext cx="10068028" cy="2914429"/>
          </a:xfrm>
        </p:spPr>
        <p:txBody>
          <a:bodyPr>
            <a:normAutofit fontScale="77500" lnSpcReduction="20000"/>
          </a:bodyPr>
          <a:lstStyle/>
          <a:p>
            <a:r>
              <a:rPr lang="ru-RU" sz="3500" b="1" dirty="0" smtClean="0">
                <a:solidFill>
                  <a:schemeClr val="tx1"/>
                </a:solidFill>
              </a:rPr>
              <a:t>В. П. Казанцева.</a:t>
            </a:r>
            <a:endParaRPr lang="ru-RU" sz="3500" dirty="0" smtClean="0">
              <a:solidFill>
                <a:schemeClr val="tx1"/>
              </a:solidFill>
            </a:endParaRPr>
          </a:p>
          <a:p>
            <a:r>
              <a:rPr lang="ru-RU" sz="3500" dirty="0" smtClean="0">
                <a:solidFill>
                  <a:schemeClr val="tx1"/>
                </a:solidFill>
              </a:rPr>
              <a:t>канд. филос. наук, доцент кафедры </a:t>
            </a:r>
            <a:r>
              <a:rPr lang="ru-RU" sz="3500" dirty="0" err="1" smtClean="0">
                <a:solidFill>
                  <a:schemeClr val="tx1"/>
                </a:solidFill>
              </a:rPr>
              <a:t>СМиУК</a:t>
            </a:r>
            <a:r>
              <a:rPr lang="ru-RU" sz="3500" dirty="0" smtClean="0">
                <a:solidFill>
                  <a:schemeClr val="tx1"/>
                </a:solidFill>
              </a:rPr>
              <a:t> ПИ СФУ, </a:t>
            </a:r>
          </a:p>
          <a:p>
            <a:r>
              <a:rPr lang="ru-RU" sz="3500" dirty="0" smtClean="0">
                <a:solidFill>
                  <a:schemeClr val="tx1"/>
                </a:solidFill>
              </a:rPr>
              <a:t>главный библиотекарь </a:t>
            </a:r>
          </a:p>
          <a:p>
            <a:r>
              <a:rPr lang="ru-RU" sz="3500" dirty="0" smtClean="0">
                <a:solidFill>
                  <a:schemeClr val="tx1"/>
                </a:solidFill>
              </a:rPr>
              <a:t> Сибирский федеральный университет</a:t>
            </a:r>
          </a:p>
          <a:p>
            <a:r>
              <a:rPr lang="ru-RU" sz="3500" dirty="0" smtClean="0">
                <a:solidFill>
                  <a:schemeClr val="tx1"/>
                </a:solidFill>
              </a:rPr>
              <a:t>Научная библиотека Библиотечно-издательского комплекса</a:t>
            </a:r>
          </a:p>
          <a:p>
            <a:r>
              <a:rPr lang="ru-RU" sz="3600" dirty="0" smtClean="0">
                <a:solidFill>
                  <a:schemeClr val="tx1"/>
                </a:solidFill>
              </a:rPr>
              <a:t> </a:t>
            </a:r>
            <a:endParaRPr lang="ru-RU" sz="3600" dirty="0">
              <a:solidFill>
                <a:schemeClr val="tx1"/>
              </a:solidFill>
            </a:endParaRPr>
          </a:p>
        </p:txBody>
      </p:sp>
      <p:sp>
        <p:nvSpPr>
          <p:cNvPr id="4" name="Подзаголовок 6"/>
          <p:cNvSpPr txBox="1">
            <a:spLocks/>
          </p:cNvSpPr>
          <p:nvPr/>
        </p:nvSpPr>
        <p:spPr>
          <a:xfrm>
            <a:off x="3961011" y="6517208"/>
            <a:ext cx="9793088" cy="2834841"/>
          </a:xfrm>
          <a:prstGeom prst="rect">
            <a:avLst/>
          </a:prstGeom>
        </p:spPr>
        <p:txBody>
          <a:bodyPr vert="horz" lIns="163367" tIns="81683" rIns="163367" bIns="81683" rtlCol="0">
            <a:normAutofit/>
          </a:bodyPr>
          <a:lstStyle/>
          <a:p>
            <a:pPr algn="ctr"/>
            <a:r>
              <a:rPr lang="ru-RU" sz="2700" b="1" dirty="0" smtClean="0"/>
              <a:t>О. С. </a:t>
            </a:r>
            <a:r>
              <a:rPr lang="ru-RU" sz="2700" b="1" dirty="0" err="1" smtClean="0"/>
              <a:t>Еберзина</a:t>
            </a:r>
            <a:endParaRPr lang="ru-RU" sz="2700" dirty="0" smtClean="0"/>
          </a:p>
          <a:p>
            <a:pPr algn="ctr"/>
            <a:r>
              <a:rPr lang="ru-RU" sz="2700" dirty="0" smtClean="0"/>
              <a:t> магистрант  </a:t>
            </a:r>
          </a:p>
          <a:p>
            <a:pPr algn="ctr"/>
            <a:r>
              <a:rPr lang="ru-RU" sz="2700" dirty="0" smtClean="0"/>
              <a:t>Сибирский федеральный университет</a:t>
            </a:r>
          </a:p>
          <a:p>
            <a:pPr algn="ctr"/>
            <a:r>
              <a:rPr lang="ru-RU" sz="2700" dirty="0" smtClean="0"/>
              <a:t>Политехнический институт</a:t>
            </a:r>
          </a:p>
          <a:p>
            <a:pPr marL="0" marR="0" lvl="0" indent="0" algn="ctr" defTabSz="1633667" rtl="0" eaLnBrk="1" fontAlgn="auto" latinLnBrk="0" hangingPunct="1">
              <a:lnSpc>
                <a:spcPct val="100000"/>
              </a:lnSpc>
              <a:spcBef>
                <a:spcPct val="20000"/>
              </a:spcBef>
              <a:spcAft>
                <a:spcPts val="0"/>
              </a:spcAft>
              <a:buClrTx/>
              <a:buSzTx/>
              <a:buFont typeface="Arial" pitchFamily="34" charset="0"/>
              <a:buNone/>
              <a:tabLst/>
              <a:defRPr/>
            </a:pPr>
            <a:r>
              <a:rPr kumimoji="0" lang="ru-RU" sz="3600" b="0" i="0" u="none" strike="noStrike" kern="1200" cap="none" spc="0" normalizeH="0" baseline="0" noProof="0" dirty="0" smtClean="0">
                <a:ln>
                  <a:noFill/>
                </a:ln>
                <a:solidFill>
                  <a:schemeClr val="tx1"/>
                </a:solidFill>
                <a:effectLst/>
                <a:uLnTx/>
                <a:uFillTx/>
                <a:latin typeface="+mn-lt"/>
                <a:ea typeface="+mn-ea"/>
                <a:cs typeface="+mn-cs"/>
              </a:rPr>
              <a:t> </a:t>
            </a:r>
            <a:endParaRPr kumimoji="0" lang="ru-RU" sz="36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advTm="10000">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Овал 5"/>
          <p:cNvSpPr/>
          <p:nvPr/>
        </p:nvSpPr>
        <p:spPr>
          <a:xfrm>
            <a:off x="720651" y="3788449"/>
            <a:ext cx="288032" cy="288032"/>
          </a:xfrm>
          <a:prstGeom prst="ellipse">
            <a:avLst/>
          </a:prstGeom>
          <a:solidFill>
            <a:schemeClr val="accent6">
              <a:lumMod val="60000"/>
              <a:lumOff val="4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Прямоугольник 6"/>
          <p:cNvSpPr/>
          <p:nvPr/>
        </p:nvSpPr>
        <p:spPr>
          <a:xfrm>
            <a:off x="1224707" y="3572425"/>
            <a:ext cx="15769752" cy="2800767"/>
          </a:xfrm>
          <a:prstGeom prst="rect">
            <a:avLst/>
          </a:prstGeom>
        </p:spPr>
        <p:txBody>
          <a:bodyPr wrap="square">
            <a:spAutoFit/>
          </a:bodyPr>
          <a:lstStyle/>
          <a:p>
            <a:pPr algn="just"/>
            <a:r>
              <a:rPr lang="ru-RU" sz="4400" dirty="0" smtClean="0"/>
              <a:t>Рассмотрены электронные информационные ресурсы методического объединения вузовских  библиотек Красноярска. Проанализировано состояние, динамика, тенденции развития и возможности объединения.</a:t>
            </a:r>
            <a:endParaRPr lang="ru-RU" sz="4400" dirty="0"/>
          </a:p>
        </p:txBody>
      </p:sp>
      <p:sp>
        <p:nvSpPr>
          <p:cNvPr id="9" name="Прямоугольник 8"/>
          <p:cNvSpPr/>
          <p:nvPr/>
        </p:nvSpPr>
        <p:spPr>
          <a:xfrm>
            <a:off x="7345387" y="468536"/>
            <a:ext cx="13212959" cy="954107"/>
          </a:xfrm>
          <a:prstGeom prst="rect">
            <a:avLst/>
          </a:prstGeom>
        </p:spPr>
        <p:txBody>
          <a:bodyPr wrap="square">
            <a:spAutoFit/>
          </a:bodyPr>
          <a:lstStyle/>
          <a:p>
            <a:r>
              <a:rPr lang="ru-RU" sz="2800" b="1" dirty="0" smtClean="0">
                <a:effectLst>
                  <a:outerShdw blurRad="38100" dist="38100" dir="2700000" algn="tl">
                    <a:srgbClr val="000000">
                      <a:alpha val="43137"/>
                    </a:srgbClr>
                  </a:outerShdw>
                </a:effectLst>
              </a:rPr>
              <a:t>ЭЛЕКТРОННЫЕ РЕСУРСЫ ВУЗОВСКИХ БИБЛИОТЕК КРАСНОЯРСКА: </a:t>
            </a:r>
          </a:p>
          <a:p>
            <a:r>
              <a:rPr lang="ru-RU" sz="2800" b="1" dirty="0" smtClean="0">
                <a:effectLst>
                  <a:outerShdw blurRad="38100" dist="38100" dir="2700000" algn="tl">
                    <a:srgbClr val="000000">
                      <a:alpha val="43137"/>
                    </a:srgbClr>
                  </a:outerShdw>
                </a:effectLst>
              </a:rPr>
              <a:t>ТЕНДЕНЦИИ РАЗВИТИЯ</a:t>
            </a:r>
            <a:endParaRPr lang="ru-RU" sz="3000" dirty="0"/>
          </a:p>
        </p:txBody>
      </p:sp>
      <p:sp>
        <p:nvSpPr>
          <p:cNvPr id="8" name="Прямоугольник 7"/>
          <p:cNvSpPr/>
          <p:nvPr/>
        </p:nvSpPr>
        <p:spPr>
          <a:xfrm>
            <a:off x="2808883" y="8821464"/>
            <a:ext cx="12973103" cy="707886"/>
          </a:xfrm>
          <a:prstGeom prst="rect">
            <a:avLst/>
          </a:prstGeom>
        </p:spPr>
        <p:txBody>
          <a:bodyPr wrap="none">
            <a:spAutoFit/>
          </a:bodyPr>
          <a:lstStyle/>
          <a:p>
            <a:r>
              <a:rPr lang="en-US" sz="4000" b="1" dirty="0" smtClean="0"/>
              <a:t>contacts</a:t>
            </a:r>
            <a:r>
              <a:rPr lang="ru-RU" sz="4000" b="1" dirty="0" smtClean="0">
                <a:latin typeface="+mj-lt"/>
              </a:rPr>
              <a:t>:</a:t>
            </a:r>
            <a:r>
              <a:rPr lang="en-US" sz="4000" b="1" dirty="0" smtClean="0"/>
              <a:t> verakazanceva@yandex.ru</a:t>
            </a:r>
            <a:r>
              <a:rPr lang="ru-RU" sz="4000" b="1" dirty="0" smtClean="0"/>
              <a:t>, </a:t>
            </a:r>
            <a:r>
              <a:rPr lang="en-US" sz="4000" b="1" dirty="0" smtClean="0"/>
              <a:t>olgaeberzina</a:t>
            </a:r>
            <a:r>
              <a:rPr lang="ru-RU" sz="4000" b="1" dirty="0" smtClean="0"/>
              <a:t>@</a:t>
            </a:r>
            <a:r>
              <a:rPr lang="en-US" sz="4000" b="1" dirty="0" smtClean="0"/>
              <a:t>mail</a:t>
            </a:r>
            <a:r>
              <a:rPr lang="ru-RU" sz="4000" b="1" dirty="0" smtClean="0"/>
              <a:t>.</a:t>
            </a:r>
            <a:r>
              <a:rPr lang="en-US" sz="4000" b="1" dirty="0" err="1" smtClean="0"/>
              <a:t>ru</a:t>
            </a:r>
            <a:r>
              <a:rPr lang="ru-RU" sz="4000" b="1" dirty="0" smtClean="0"/>
              <a:t> </a:t>
            </a:r>
            <a:endParaRPr lang="ru-RU" sz="4000" b="1" dirty="0" smtClean="0">
              <a:latin typeface="+mj-lt"/>
            </a:endParaRPr>
          </a:p>
        </p:txBody>
      </p:sp>
    </p:spTree>
  </p:cSld>
  <p:clrMapOvr>
    <a:masterClrMapping/>
  </p:clrMapOvr>
  <p:transition advTm="10000">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Заголовок 5"/>
          <p:cNvSpPr>
            <a:spLocks noGrp="1"/>
          </p:cNvSpPr>
          <p:nvPr>
            <p:ph type="ctrTitle"/>
          </p:nvPr>
        </p:nvSpPr>
        <p:spPr>
          <a:xfrm>
            <a:off x="1440731" y="3204840"/>
            <a:ext cx="15547499" cy="2207420"/>
          </a:xfrm>
        </p:spPr>
        <p:txBody>
          <a:bodyPr>
            <a:normAutofit fontScale="90000"/>
          </a:bodyPr>
          <a:lstStyle/>
          <a:p>
            <a:r>
              <a:rPr lang="en-US" sz="6100" b="1" dirty="0" smtClean="0">
                <a:effectLst>
                  <a:outerShdw blurRad="38100" dist="38100" dir="2700000" algn="tl">
                    <a:srgbClr val="000000">
                      <a:alpha val="43137"/>
                    </a:srgbClr>
                  </a:outerShdw>
                </a:effectLst>
              </a:rPr>
              <a:t>DIGITAL RESOURCES OF UNIVERSITY LIBRARIES IN KRASNOYARSK: DEVELOPMENT TRENDS</a:t>
            </a:r>
            <a:r>
              <a:rPr lang="ru-RU" sz="6000" dirty="0" smtClean="0"/>
              <a:t/>
            </a:r>
            <a:br>
              <a:rPr lang="ru-RU" sz="6000" dirty="0" smtClean="0"/>
            </a:br>
            <a:r>
              <a:rPr lang="ru-RU" sz="5400" dirty="0" smtClean="0"/>
              <a:t/>
            </a:r>
            <a:br>
              <a:rPr lang="ru-RU" sz="5400" dirty="0" smtClean="0"/>
            </a:br>
            <a:r>
              <a:rPr lang="ru-RU" dirty="0" smtClean="0"/>
              <a:t/>
            </a:r>
            <a:br>
              <a:rPr lang="ru-RU" dirty="0" smtClean="0"/>
            </a:br>
            <a:endParaRPr lang="ru-RU" dirty="0"/>
          </a:p>
        </p:txBody>
      </p:sp>
      <p:sp>
        <p:nvSpPr>
          <p:cNvPr id="7" name="Подзаголовок 6"/>
          <p:cNvSpPr>
            <a:spLocks noGrp="1"/>
          </p:cNvSpPr>
          <p:nvPr>
            <p:ph type="subTitle" idx="1"/>
          </p:nvPr>
        </p:nvSpPr>
        <p:spPr>
          <a:xfrm>
            <a:off x="0" y="4284960"/>
            <a:ext cx="17708444" cy="3639852"/>
          </a:xfrm>
        </p:spPr>
        <p:txBody>
          <a:bodyPr>
            <a:noAutofit/>
          </a:bodyPr>
          <a:lstStyle/>
          <a:p>
            <a:r>
              <a:rPr lang="en-US" sz="2700" b="1" dirty="0" smtClean="0">
                <a:solidFill>
                  <a:schemeClr val="tx1"/>
                </a:solidFill>
              </a:rPr>
              <a:t>Vera P. </a:t>
            </a:r>
            <a:r>
              <a:rPr lang="en-US" sz="2700" b="1" dirty="0" err="1" smtClean="0">
                <a:solidFill>
                  <a:schemeClr val="tx1"/>
                </a:solidFill>
              </a:rPr>
              <a:t>Kazantseva</a:t>
            </a:r>
            <a:endParaRPr lang="ru-RU" sz="2700" dirty="0" smtClean="0">
              <a:solidFill>
                <a:schemeClr val="tx1"/>
              </a:solidFill>
            </a:endParaRPr>
          </a:p>
          <a:p>
            <a:r>
              <a:rPr lang="en-US" sz="2700" dirty="0" smtClean="0">
                <a:solidFill>
                  <a:schemeClr val="tx1"/>
                </a:solidFill>
              </a:rPr>
              <a:t>PhD in Philosophical sciences, Associate Professor, Chief librarian</a:t>
            </a:r>
            <a:endParaRPr lang="ru-RU" sz="2700" dirty="0" smtClean="0">
              <a:solidFill>
                <a:schemeClr val="tx1"/>
              </a:solidFill>
            </a:endParaRPr>
          </a:p>
          <a:p>
            <a:r>
              <a:rPr lang="en-US" sz="2700" dirty="0" smtClean="0">
                <a:solidFill>
                  <a:schemeClr val="tx1"/>
                </a:solidFill>
              </a:rPr>
              <a:t>Siberian Federal University</a:t>
            </a:r>
            <a:endParaRPr lang="ru-RU" sz="2700" dirty="0" smtClean="0">
              <a:solidFill>
                <a:schemeClr val="tx1"/>
              </a:solidFill>
            </a:endParaRPr>
          </a:p>
          <a:p>
            <a:r>
              <a:rPr lang="en-US" sz="2700" dirty="0" smtClean="0">
                <a:solidFill>
                  <a:schemeClr val="tx1"/>
                </a:solidFill>
              </a:rPr>
              <a:t>Scientific Library</a:t>
            </a:r>
            <a:endParaRPr lang="ru-RU" sz="2700" dirty="0" smtClean="0">
              <a:solidFill>
                <a:schemeClr val="tx1"/>
              </a:solidFill>
            </a:endParaRPr>
          </a:p>
          <a:p>
            <a:r>
              <a:rPr lang="en-US" sz="2700" dirty="0" smtClean="0">
                <a:solidFill>
                  <a:schemeClr val="tx1"/>
                </a:solidFill>
              </a:rPr>
              <a:t> </a:t>
            </a:r>
            <a:r>
              <a:rPr lang="en-US" sz="2700" b="1" dirty="0" smtClean="0">
                <a:solidFill>
                  <a:schemeClr val="tx1"/>
                </a:solidFill>
              </a:rPr>
              <a:t>Olga S. </a:t>
            </a:r>
            <a:r>
              <a:rPr lang="en-US" sz="2700" b="1" dirty="0" err="1" smtClean="0">
                <a:solidFill>
                  <a:schemeClr val="tx1"/>
                </a:solidFill>
              </a:rPr>
              <a:t>Eberzina</a:t>
            </a:r>
            <a:endParaRPr lang="ru-RU" sz="2700" dirty="0" smtClean="0">
              <a:solidFill>
                <a:schemeClr val="tx1"/>
              </a:solidFill>
            </a:endParaRPr>
          </a:p>
          <a:p>
            <a:r>
              <a:rPr lang="en-US" sz="2700" dirty="0" smtClean="0">
                <a:solidFill>
                  <a:schemeClr val="tx1"/>
                </a:solidFill>
              </a:rPr>
              <a:t>Master’s Degree student</a:t>
            </a:r>
            <a:endParaRPr lang="ru-RU" sz="2700" dirty="0" smtClean="0">
              <a:solidFill>
                <a:schemeClr val="tx1"/>
              </a:solidFill>
            </a:endParaRPr>
          </a:p>
          <a:p>
            <a:r>
              <a:rPr lang="en-US" sz="2700" dirty="0" smtClean="0">
                <a:solidFill>
                  <a:schemeClr val="tx1"/>
                </a:solidFill>
              </a:rPr>
              <a:t>Siberian Federal University</a:t>
            </a:r>
            <a:endParaRPr lang="ru-RU" sz="2700" dirty="0" smtClean="0">
              <a:solidFill>
                <a:schemeClr val="tx1"/>
              </a:solidFill>
            </a:endParaRPr>
          </a:p>
          <a:p>
            <a:r>
              <a:rPr lang="en-US" sz="2700" dirty="0" smtClean="0">
                <a:solidFill>
                  <a:schemeClr val="tx1"/>
                </a:solidFill>
              </a:rPr>
              <a:t>Polytechnic School</a:t>
            </a:r>
            <a:endParaRPr lang="ru-RU" sz="2700" dirty="0">
              <a:solidFill>
                <a:schemeClr val="tx1"/>
              </a:solidFill>
            </a:endParaRPr>
          </a:p>
        </p:txBody>
      </p:sp>
    </p:spTree>
  </p:cSld>
  <p:clrMapOvr>
    <a:masterClrMapping/>
  </p:clrMapOvr>
  <p:transition advTm="10000">
    <p:fade/>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281</TotalTime>
  <Words>1050</Words>
  <Application>Microsoft Office PowerPoint</Application>
  <PresentationFormat>Произвольный</PresentationFormat>
  <Paragraphs>138</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Слайд 1</vt:lpstr>
      <vt:lpstr>ЭЛЕКТРОННЫЕ ИНФОРМАЦИОННЫЕ РЕСУРСЫ ДЛЯ ПОВЫШЕНИЯ КВАЛИФИКАЦИИ БИБЛИОТЕЧНЫХ СПЕЦИАЛИСТОВ  </vt:lpstr>
      <vt:lpstr> Рассматриваются различные виды электронных ресурсов для повышения квалификации: методические кабинеты, специальные тематические порталы, информационные методические материалы профессиональных ассоциаций, электронные ресурсы профессиональной периодики.  </vt:lpstr>
      <vt:lpstr>DIGITAL INFORMATION RESOURCES FOR LIBRARIAN ADVANCED TRAINING  </vt:lpstr>
      <vt:lpstr> Various types of digital information resources for advances training are discussed: methodic department, special thematic websites, information methodical materials of professional associations, digital resources of professional periodicals.</vt:lpstr>
      <vt:lpstr>Слайд 6</vt:lpstr>
      <vt:lpstr>ЭЛЕКТРОННЫЕ РЕСУРСЫ ВУЗОВСКИХ БИБЛИОТЕК КРАСНОЯРСКА: ТЕНДЕНЦИИ РАЗВИТИЯ   </vt:lpstr>
      <vt:lpstr>Слайд 8</vt:lpstr>
      <vt:lpstr>DIGITAL RESOURCES OF UNIVERSITY LIBRARIES IN KRASNOYARSK: DEVELOPMENT TRENDS   </vt:lpstr>
      <vt:lpstr>Слайд 10</vt:lpstr>
      <vt:lpstr>Слайд 11</vt:lpstr>
      <vt:lpstr>ОПЫТ ВНЕДРЕНИЯ И ИСПОЛЬЗОВАНИЯ БИБЛИОТЕЧНОГО ПОИСКА НА БАЗЕ СИСТЕМЫ EBSCO DISCOVERY SERVICE   </vt:lpstr>
      <vt:lpstr>Слайд 13</vt:lpstr>
      <vt:lpstr>EXPERIENCE OF IMPLEMENTATION AND USING OF LIBRARY SEARCH ON THE BASIS OF THE EBSCO DISCOVERY SERVICE SYSTEM   </vt:lpstr>
      <vt:lpstr>Слайд 15</vt:lpstr>
      <vt:lpstr>Слайд 16</vt:lpstr>
      <vt:lpstr>SMART БИБЛИОТЕКА. ИСПОЛЬЗОВАНИЕ МОБИЛЬНОГО ПРИЛОЖЕНИЯ ДЛЯ РАБОТЫ С КНИЖНЫМ ФОНДОМ    </vt:lpstr>
      <vt:lpstr>Слайд 18</vt:lpstr>
      <vt:lpstr>SMART LIBRARY. USING THE MOBILE APPLICATION TO WORK WITH A BOOK COLLECTION     </vt:lpstr>
      <vt:lpstr>Слайд 20</vt:lpstr>
      <vt:lpstr>Слайд 21</vt:lpstr>
      <vt:lpstr>СЛУЖБА ПОДДЕРЖКИ ПУБЛИКАЦИОННОЙ АКТИВНОСТИ СФУ     </vt:lpstr>
      <vt:lpstr>Слайд 23</vt:lpstr>
      <vt:lpstr>Слайд 24</vt:lpstr>
      <vt:lpstr>Слайд 25</vt:lpstr>
      <vt:lpstr>THE SIBFU RESEARCHER SUPPORT     </vt:lpstr>
      <vt:lpstr>Слайд 27</vt:lpstr>
      <vt:lpstr>Слайд 28</vt:lpstr>
      <vt:lpstr>ЭЛЕКТРОННЫЕ РЕСУРСЫ БИБЛИОТЕКИ В ОБСЛУЖИВАНИИ ПОЛЬЗОВАТЕЛЕЙ     </vt:lpstr>
      <vt:lpstr>Слайд 30</vt:lpstr>
      <vt:lpstr>ELEСTRONIC LIBRARY RESOURCES TO SERVICE USERS      </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Валерия А. Забелина</dc:creator>
  <cp:lastModifiedBy>kkazanceva</cp:lastModifiedBy>
  <cp:revision>52</cp:revision>
  <dcterms:created xsi:type="dcterms:W3CDTF">2018-09-21T09:38:58Z</dcterms:created>
  <dcterms:modified xsi:type="dcterms:W3CDTF">2018-09-27T02:46:10Z</dcterms:modified>
</cp:coreProperties>
</file>