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797" r:id="rId2"/>
    <p:sldId id="564" r:id="rId3"/>
    <p:sldId id="485" r:id="rId4"/>
    <p:sldId id="796" r:id="rId5"/>
    <p:sldId id="540" r:id="rId6"/>
    <p:sldId id="542" r:id="rId7"/>
    <p:sldId id="497" r:id="rId8"/>
    <p:sldId id="475" r:id="rId9"/>
    <p:sldId id="557" r:id="rId10"/>
    <p:sldId id="558" r:id="rId11"/>
    <p:sldId id="589" r:id="rId12"/>
    <p:sldId id="590" r:id="rId13"/>
    <p:sldId id="610" r:id="rId14"/>
    <p:sldId id="567" r:id="rId15"/>
    <p:sldId id="565" r:id="rId16"/>
    <p:sldId id="559" r:id="rId17"/>
    <p:sldId id="611" r:id="rId18"/>
    <p:sldId id="575" r:id="rId19"/>
    <p:sldId id="580" r:id="rId20"/>
    <p:sldId id="560" r:id="rId21"/>
    <p:sldId id="617" r:id="rId22"/>
    <p:sldId id="579" r:id="rId23"/>
    <p:sldId id="612" r:id="rId24"/>
    <p:sldId id="613" r:id="rId25"/>
    <p:sldId id="593" r:id="rId26"/>
    <p:sldId id="594" r:id="rId27"/>
    <p:sldId id="615" r:id="rId28"/>
    <p:sldId id="577" r:id="rId29"/>
    <p:sldId id="561" r:id="rId30"/>
    <p:sldId id="616" r:id="rId31"/>
    <p:sldId id="562" r:id="rId32"/>
    <p:sldId id="618" r:id="rId33"/>
    <p:sldId id="619" r:id="rId34"/>
    <p:sldId id="316" r:id="rId35"/>
    <p:sldId id="313" r:id="rId36"/>
    <p:sldId id="338" r:id="rId37"/>
    <p:sldId id="339" r:id="rId38"/>
    <p:sldId id="341" r:id="rId39"/>
    <p:sldId id="340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1" r:id="rId48"/>
    <p:sldId id="350" r:id="rId49"/>
    <p:sldId id="353" r:id="rId50"/>
    <p:sldId id="352" r:id="rId51"/>
    <p:sldId id="354" r:id="rId52"/>
    <p:sldId id="794" r:id="rId53"/>
    <p:sldId id="795" r:id="rId54"/>
    <p:sldId id="487" r:id="rId55"/>
    <p:sldId id="490" r:id="rId56"/>
    <p:sldId id="480" r:id="rId57"/>
    <p:sldId id="491" r:id="rId58"/>
    <p:sldId id="790" r:id="rId59"/>
    <p:sldId id="791" r:id="rId60"/>
    <p:sldId id="792" r:id="rId61"/>
    <p:sldId id="793" r:id="rId62"/>
    <p:sldId id="625" r:id="rId63"/>
    <p:sldId id="573" r:id="rId64"/>
    <p:sldId id="620" r:id="rId65"/>
    <p:sldId id="621" r:id="rId66"/>
    <p:sldId id="591" r:id="rId67"/>
    <p:sldId id="592" r:id="rId68"/>
    <p:sldId id="622" r:id="rId69"/>
    <p:sldId id="623" r:id="rId70"/>
    <p:sldId id="607" r:id="rId71"/>
    <p:sldId id="595" r:id="rId72"/>
    <p:sldId id="596" r:id="rId73"/>
    <p:sldId id="597" r:id="rId74"/>
    <p:sldId id="598" r:id="rId75"/>
    <p:sldId id="609" r:id="rId76"/>
    <p:sldId id="601" r:id="rId77"/>
    <p:sldId id="602" r:id="rId78"/>
    <p:sldId id="603" r:id="rId79"/>
    <p:sldId id="605" r:id="rId80"/>
    <p:sldId id="624" r:id="rId81"/>
  </p:sldIdLst>
  <p:sldSz cx="9144000" cy="6858000" type="screen4x3"/>
  <p:notesSz cx="6858000" cy="9144000"/>
  <p:custDataLst>
    <p:tags r:id="rId8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Lentz" initials="CL" lastIdx="7" clrIdx="0">
    <p:extLst>
      <p:ext uri="{19B8F6BF-5375-455C-9EA6-DF929625EA0E}">
        <p15:presenceInfo xmlns:p15="http://schemas.microsoft.com/office/powerpoint/2012/main" xmlns="" userId="S-1-5-21-1935346817-1836275886-1563503735-12815" providerId="AD"/>
      </p:ext>
    </p:extLst>
  </p:cmAuthor>
  <p:cmAuthor id="2" name="Eugénie Merigeault" initials="EM" lastIdx="4" clrIdx="1">
    <p:extLst>
      <p:ext uri="{19B8F6BF-5375-455C-9EA6-DF929625EA0E}">
        <p15:presenceInfo xmlns:p15="http://schemas.microsoft.com/office/powerpoint/2012/main" xmlns="" userId="S-1-5-21-1935346817-1836275886-1563503735-93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5C3D6"/>
    <a:srgbClr val="10285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474F9E-455F-4F94-8E79-8AF445E1C949}" v="3" dt="2019-10-16T05:01:23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75" autoAdjust="0"/>
    <p:restoredTop sz="81720" autoAdjust="0"/>
  </p:normalViewPr>
  <p:slideViewPr>
    <p:cSldViewPr>
      <p:cViewPr varScale="1">
        <p:scale>
          <a:sx n="57" d="100"/>
          <a:sy n="57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168" y="1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gs" Target="tags/tag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microsoft.com/office/2015/10/relationships/revisionInfo" Target="revisionInfo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49F3E-A502-4292-8B18-59CF89EF6D99}" type="doc">
      <dgm:prSet loTypeId="urn:microsoft.com/office/officeart/2005/8/layout/radial4" loCatId="relationship" qsTypeId="urn:microsoft.com/office/officeart/2005/8/quickstyle/simple1#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E5A5918-8299-4884-979F-0D8974E7FF39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Search</a:t>
          </a:r>
        </a:p>
      </dgm:t>
    </dgm:pt>
    <dgm:pt modelId="{538C9C85-F759-42CF-AC84-FE457546641E}" type="parTrans" cxnId="{B64857D2-FEAA-4E7F-A637-BC39E0176A39}">
      <dgm:prSet/>
      <dgm:spPr>
        <a:solidFill>
          <a:schemeClr val="accent1"/>
        </a:solidFill>
      </dgm:spPr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1236005F-3A16-4AB7-A4A5-702A94708668}" type="sibTrans" cxnId="{B64857D2-FEAA-4E7F-A637-BC39E0176A39}">
      <dgm:prSet/>
      <dgm:spPr/>
      <dgm:t>
        <a:bodyPr/>
        <a:lstStyle/>
        <a:p>
          <a:endParaRPr lang="en-US"/>
        </a:p>
      </dgm:t>
    </dgm:pt>
    <dgm:pt modelId="{86D24704-98FE-4F00-BC9A-3E8425338EB3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Import Numbers</a:t>
          </a:r>
        </a:p>
      </dgm:t>
    </dgm:pt>
    <dgm:pt modelId="{C586E96A-007A-4B71-B553-3F998243949A}" type="parTrans" cxnId="{71327999-0F63-4462-90AD-F64A29ECC425}">
      <dgm:prSet/>
      <dgm:spPr>
        <a:solidFill>
          <a:schemeClr val="accent1"/>
        </a:solidFill>
      </dgm:spPr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5A38EEC-EED9-4176-9EDD-234D7B2B25CE}" type="sibTrans" cxnId="{71327999-0F63-4462-90AD-F64A29ECC425}">
      <dgm:prSet/>
      <dgm:spPr/>
      <dgm:t>
        <a:bodyPr/>
        <a:lstStyle/>
        <a:p>
          <a:endParaRPr lang="en-US"/>
        </a:p>
      </dgm:t>
    </dgm:pt>
    <dgm:pt modelId="{57A3DE9E-76E0-47B4-B613-DF895929DB4E}">
      <dgm:prSet phldrT="[Text]"/>
      <dgm:spPr>
        <a:gradFill flip="none" rotWithShape="0">
          <a:gsLst>
            <a:gs pos="0">
              <a:schemeClr val="tx1">
                <a:tint val="66000"/>
                <a:satMod val="160000"/>
              </a:schemeClr>
            </a:gs>
            <a:gs pos="83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b="1" dirty="0" err="1">
              <a:solidFill>
                <a:schemeClr val="tx2"/>
              </a:solidFill>
              <a:effectLst/>
            </a:rPr>
            <a:t>Workfiles</a:t>
          </a:r>
          <a:endParaRPr lang="en-US" b="1" dirty="0">
            <a:solidFill>
              <a:schemeClr val="tx2"/>
            </a:solidFill>
            <a:effectLst/>
          </a:endParaRPr>
        </a:p>
      </dgm:t>
    </dgm:pt>
    <dgm:pt modelId="{833A8D57-344B-43F7-9072-8EE9771807D0}" type="sibTrans" cxnId="{7B889B51-AF6D-4C43-8CEE-3B2A317A484D}">
      <dgm:prSet/>
      <dgm:spPr/>
      <dgm:t>
        <a:bodyPr/>
        <a:lstStyle/>
        <a:p>
          <a:endParaRPr lang="en-US"/>
        </a:p>
      </dgm:t>
    </dgm:pt>
    <dgm:pt modelId="{03C0A28C-2988-41DA-BF13-917A58F72851}" type="parTrans" cxnId="{7B889B51-AF6D-4C43-8CEE-3B2A317A484D}">
      <dgm:prSet/>
      <dgm:spPr/>
      <dgm:t>
        <a:bodyPr/>
        <a:lstStyle/>
        <a:p>
          <a:endParaRPr lang="en-US"/>
        </a:p>
      </dgm:t>
    </dgm:pt>
    <dgm:pt modelId="{045CCA29-1F16-4D3D-BD30-0FA690A5CE9F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List </a:t>
          </a:r>
        </a:p>
      </dgm:t>
    </dgm:pt>
    <dgm:pt modelId="{86709228-A452-402A-B611-7B0812864405}" type="parTrans" cxnId="{3962B339-9C05-4ED5-A566-4C3E605E7421}">
      <dgm:prSet/>
      <dgm:spPr>
        <a:solidFill>
          <a:schemeClr val="accent1"/>
        </a:solidFill>
      </dgm:spPr>
      <dgm:t>
        <a:bodyPr/>
        <a:lstStyle/>
        <a:p>
          <a:endParaRPr lang="fr-FR"/>
        </a:p>
      </dgm:t>
    </dgm:pt>
    <dgm:pt modelId="{633EC990-769C-494A-8DB0-DD8592E395CC}" type="sibTrans" cxnId="{3962B339-9C05-4ED5-A566-4C3E605E7421}">
      <dgm:prSet/>
      <dgm:spPr/>
      <dgm:t>
        <a:bodyPr/>
        <a:lstStyle/>
        <a:p>
          <a:endParaRPr lang="fr-FR"/>
        </a:p>
      </dgm:t>
    </dgm:pt>
    <dgm:pt modelId="{A34FEA37-587F-44BD-B4B2-D42E2F2853A1}">
      <dgm:prSet phldrT="[Text]" custT="1"/>
      <dgm:spPr>
        <a:solidFill>
          <a:schemeClr val="tx2"/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</a:rPr>
            <a:t>Alerts  </a:t>
          </a:r>
        </a:p>
      </dgm:t>
    </dgm:pt>
    <dgm:pt modelId="{C3DC9970-F6EA-40A4-BD90-45C90E7C8848}" type="parTrans" cxnId="{0C81128F-E218-4401-B291-26B77D7D2148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57DE2586-43EA-48E4-886C-03B31A5E7F6E}" type="sibTrans" cxnId="{0C81128F-E218-4401-B291-26B77D7D2148}">
      <dgm:prSet/>
      <dgm:spPr/>
      <dgm:t>
        <a:bodyPr/>
        <a:lstStyle/>
        <a:p>
          <a:endParaRPr lang="fr-FR"/>
        </a:p>
      </dgm:t>
    </dgm:pt>
    <dgm:pt modelId="{C2927CD0-A534-4141-88D9-C9609673D5DD}" type="pres">
      <dgm:prSet presAssocID="{35B49F3E-A502-4292-8B18-59CF89EF6D9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D57A0A-6C69-4BE0-AE19-2E90FEE7FE1A}" type="pres">
      <dgm:prSet presAssocID="{57A3DE9E-76E0-47B4-B613-DF895929DB4E}" presName="centerShape" presStyleLbl="node0" presStyleIdx="0" presStyleCnt="1" custScaleX="84060" custScaleY="87479"/>
      <dgm:spPr/>
      <dgm:t>
        <a:bodyPr/>
        <a:lstStyle/>
        <a:p>
          <a:endParaRPr lang="ru-RU"/>
        </a:p>
      </dgm:t>
    </dgm:pt>
    <dgm:pt modelId="{DFF819C8-5D5C-483B-9D1E-5F1634339748}" type="pres">
      <dgm:prSet presAssocID="{86709228-A452-402A-B611-7B0812864405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1B0657D-B761-4CDF-904B-44C8203CD7B8}" type="pres">
      <dgm:prSet presAssocID="{045CCA29-1F16-4D3D-BD30-0FA690A5CE9F}" presName="node" presStyleLbl="node1" presStyleIdx="0" presStyleCnt="4" custScaleY="35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070CD-5CA0-477C-B36E-71C0ED0D3A79}" type="pres">
      <dgm:prSet presAssocID="{C3DC9970-F6EA-40A4-BD90-45C90E7C8848}" presName="parTrans" presStyleLbl="bgSibTrans2D1" presStyleIdx="1" presStyleCnt="4" custScaleX="104313"/>
      <dgm:spPr/>
      <dgm:t>
        <a:bodyPr/>
        <a:lstStyle/>
        <a:p>
          <a:endParaRPr lang="ru-RU"/>
        </a:p>
      </dgm:t>
    </dgm:pt>
    <dgm:pt modelId="{8C48DEF3-97AC-4313-B6C2-8D3A9EC79839}" type="pres">
      <dgm:prSet presAssocID="{A34FEA37-587F-44BD-B4B2-D42E2F2853A1}" presName="node" presStyleLbl="node1" presStyleIdx="1" presStyleCnt="4" custScaleX="123377" custScaleY="38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EAE6B-E896-4A44-92E7-3A03C49C8678}" type="pres">
      <dgm:prSet presAssocID="{538C9C85-F759-42CF-AC84-FE457546641E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A08451D7-55B7-4B64-9FD7-BC29098B9A74}" type="pres">
      <dgm:prSet presAssocID="{DE5A5918-8299-4884-979F-0D8974E7FF39}" presName="node" presStyleLbl="node1" presStyleIdx="2" presStyleCnt="4" custScaleX="136928" custScaleY="35226" custRadScaleRad="103677" custRadScaleInc="24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81A2D-A634-412E-806E-D54A5F3748F4}" type="pres">
      <dgm:prSet presAssocID="{C586E96A-007A-4B71-B553-3F998243949A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2D655EE3-F432-4E65-A309-E69FF9D8CCAD}" type="pres">
      <dgm:prSet presAssocID="{86D24704-98FE-4F00-BC9A-3E8425338EB3}" presName="node" presStyleLbl="node1" presStyleIdx="3" presStyleCnt="4" custScaleY="42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988D6C-87E0-4A7F-8EF6-3AB04F0B1A0B}" type="presOf" srcId="{86D24704-98FE-4F00-BC9A-3E8425338EB3}" destId="{2D655EE3-F432-4E65-A309-E69FF9D8CCAD}" srcOrd="0" destOrd="0" presId="urn:microsoft.com/office/officeart/2005/8/layout/radial4"/>
    <dgm:cxn modelId="{3962B339-9C05-4ED5-A566-4C3E605E7421}" srcId="{57A3DE9E-76E0-47B4-B613-DF895929DB4E}" destId="{045CCA29-1F16-4D3D-BD30-0FA690A5CE9F}" srcOrd="0" destOrd="0" parTransId="{86709228-A452-402A-B611-7B0812864405}" sibTransId="{633EC990-769C-494A-8DB0-DD8592E395CC}"/>
    <dgm:cxn modelId="{0C81128F-E218-4401-B291-26B77D7D2148}" srcId="{57A3DE9E-76E0-47B4-B613-DF895929DB4E}" destId="{A34FEA37-587F-44BD-B4B2-D42E2F2853A1}" srcOrd="1" destOrd="0" parTransId="{C3DC9970-F6EA-40A4-BD90-45C90E7C8848}" sibTransId="{57DE2586-43EA-48E4-886C-03B31A5E7F6E}"/>
    <dgm:cxn modelId="{264CAF5C-EB5F-4D86-8387-BF9451FCB639}" type="presOf" srcId="{86709228-A452-402A-B611-7B0812864405}" destId="{DFF819C8-5D5C-483B-9D1E-5F1634339748}" srcOrd="0" destOrd="0" presId="urn:microsoft.com/office/officeart/2005/8/layout/radial4"/>
    <dgm:cxn modelId="{D43D3B56-F120-4DDA-BA5F-A2F590DC1EEA}" type="presOf" srcId="{A34FEA37-587F-44BD-B4B2-D42E2F2853A1}" destId="{8C48DEF3-97AC-4313-B6C2-8D3A9EC79839}" srcOrd="0" destOrd="0" presId="urn:microsoft.com/office/officeart/2005/8/layout/radial4"/>
    <dgm:cxn modelId="{232A4105-56F8-4204-8151-A784EB4ACEE0}" type="presOf" srcId="{35B49F3E-A502-4292-8B18-59CF89EF6D99}" destId="{C2927CD0-A534-4141-88D9-C9609673D5DD}" srcOrd="0" destOrd="0" presId="urn:microsoft.com/office/officeart/2005/8/layout/radial4"/>
    <dgm:cxn modelId="{B64857D2-FEAA-4E7F-A637-BC39E0176A39}" srcId="{57A3DE9E-76E0-47B4-B613-DF895929DB4E}" destId="{DE5A5918-8299-4884-979F-0D8974E7FF39}" srcOrd="2" destOrd="0" parTransId="{538C9C85-F759-42CF-AC84-FE457546641E}" sibTransId="{1236005F-3A16-4AB7-A4A5-702A94708668}"/>
    <dgm:cxn modelId="{7B889B51-AF6D-4C43-8CEE-3B2A317A484D}" srcId="{35B49F3E-A502-4292-8B18-59CF89EF6D99}" destId="{57A3DE9E-76E0-47B4-B613-DF895929DB4E}" srcOrd="0" destOrd="0" parTransId="{03C0A28C-2988-41DA-BF13-917A58F72851}" sibTransId="{833A8D57-344B-43F7-9072-8EE9771807D0}"/>
    <dgm:cxn modelId="{66242E27-FA38-47C8-A9E5-A4AA8E685AFE}" type="presOf" srcId="{538C9C85-F759-42CF-AC84-FE457546641E}" destId="{066EAE6B-E896-4A44-92E7-3A03C49C8678}" srcOrd="0" destOrd="0" presId="urn:microsoft.com/office/officeart/2005/8/layout/radial4"/>
    <dgm:cxn modelId="{3AD66650-9FF0-4722-BDAE-B689C5A27D33}" type="presOf" srcId="{045CCA29-1F16-4D3D-BD30-0FA690A5CE9F}" destId="{31B0657D-B761-4CDF-904B-44C8203CD7B8}" srcOrd="0" destOrd="0" presId="urn:microsoft.com/office/officeart/2005/8/layout/radial4"/>
    <dgm:cxn modelId="{40217BDB-A6B9-4884-BCAA-42DAD99F4D21}" type="presOf" srcId="{C586E96A-007A-4B71-B553-3F998243949A}" destId="{28A81A2D-A634-412E-806E-D54A5F3748F4}" srcOrd="0" destOrd="0" presId="urn:microsoft.com/office/officeart/2005/8/layout/radial4"/>
    <dgm:cxn modelId="{D961C3AC-FD42-4537-AC3F-A0F1191A3B2C}" type="presOf" srcId="{C3DC9970-F6EA-40A4-BD90-45C90E7C8848}" destId="{2E7070CD-5CA0-477C-B36E-71C0ED0D3A79}" srcOrd="0" destOrd="0" presId="urn:microsoft.com/office/officeart/2005/8/layout/radial4"/>
    <dgm:cxn modelId="{AAED5D8F-BC60-4E5C-AE85-89D5D2714650}" type="presOf" srcId="{DE5A5918-8299-4884-979F-0D8974E7FF39}" destId="{A08451D7-55B7-4B64-9FD7-BC29098B9A74}" srcOrd="0" destOrd="0" presId="urn:microsoft.com/office/officeart/2005/8/layout/radial4"/>
    <dgm:cxn modelId="{71327999-0F63-4462-90AD-F64A29ECC425}" srcId="{57A3DE9E-76E0-47B4-B613-DF895929DB4E}" destId="{86D24704-98FE-4F00-BC9A-3E8425338EB3}" srcOrd="3" destOrd="0" parTransId="{C586E96A-007A-4B71-B553-3F998243949A}" sibTransId="{45A38EEC-EED9-4176-9EDD-234D7B2B25CE}"/>
    <dgm:cxn modelId="{5903DFB7-FB48-490A-BA47-9C1A24BCADFE}" type="presOf" srcId="{57A3DE9E-76E0-47B4-B613-DF895929DB4E}" destId="{4ED57A0A-6C69-4BE0-AE19-2E90FEE7FE1A}" srcOrd="0" destOrd="0" presId="urn:microsoft.com/office/officeart/2005/8/layout/radial4"/>
    <dgm:cxn modelId="{FD2FEC22-1F7F-459B-BB87-C741D2AF8FEA}" type="presParOf" srcId="{C2927CD0-A534-4141-88D9-C9609673D5DD}" destId="{4ED57A0A-6C69-4BE0-AE19-2E90FEE7FE1A}" srcOrd="0" destOrd="0" presId="urn:microsoft.com/office/officeart/2005/8/layout/radial4"/>
    <dgm:cxn modelId="{F09B1E35-4B73-474D-87DB-A25D1349626D}" type="presParOf" srcId="{C2927CD0-A534-4141-88D9-C9609673D5DD}" destId="{DFF819C8-5D5C-483B-9D1E-5F1634339748}" srcOrd="1" destOrd="0" presId="urn:microsoft.com/office/officeart/2005/8/layout/radial4"/>
    <dgm:cxn modelId="{44C7849D-A7CC-4517-9F3F-C086A012D4D1}" type="presParOf" srcId="{C2927CD0-A534-4141-88D9-C9609673D5DD}" destId="{31B0657D-B761-4CDF-904B-44C8203CD7B8}" srcOrd="2" destOrd="0" presId="urn:microsoft.com/office/officeart/2005/8/layout/radial4"/>
    <dgm:cxn modelId="{B4DEC523-30A0-4757-8B35-1BE1FCC2E64B}" type="presParOf" srcId="{C2927CD0-A534-4141-88D9-C9609673D5DD}" destId="{2E7070CD-5CA0-477C-B36E-71C0ED0D3A79}" srcOrd="3" destOrd="0" presId="urn:microsoft.com/office/officeart/2005/8/layout/radial4"/>
    <dgm:cxn modelId="{BF411C52-A9A7-49D8-AAFF-85F6B30E3853}" type="presParOf" srcId="{C2927CD0-A534-4141-88D9-C9609673D5DD}" destId="{8C48DEF3-97AC-4313-B6C2-8D3A9EC79839}" srcOrd="4" destOrd="0" presId="urn:microsoft.com/office/officeart/2005/8/layout/radial4"/>
    <dgm:cxn modelId="{7D65EF18-C40A-4020-A758-DE3E85975244}" type="presParOf" srcId="{C2927CD0-A534-4141-88D9-C9609673D5DD}" destId="{066EAE6B-E896-4A44-92E7-3A03C49C8678}" srcOrd="5" destOrd="0" presId="urn:microsoft.com/office/officeart/2005/8/layout/radial4"/>
    <dgm:cxn modelId="{81E475B4-C3F5-4077-8975-D595F9DFE821}" type="presParOf" srcId="{C2927CD0-A534-4141-88D9-C9609673D5DD}" destId="{A08451D7-55B7-4B64-9FD7-BC29098B9A74}" srcOrd="6" destOrd="0" presId="urn:microsoft.com/office/officeart/2005/8/layout/radial4"/>
    <dgm:cxn modelId="{05B66D99-22F3-4607-B35E-45CC2188A0BB}" type="presParOf" srcId="{C2927CD0-A534-4141-88D9-C9609673D5DD}" destId="{28A81A2D-A634-412E-806E-D54A5F3748F4}" srcOrd="7" destOrd="0" presId="urn:microsoft.com/office/officeart/2005/8/layout/radial4"/>
    <dgm:cxn modelId="{18CA27B8-2C09-4040-8CB6-59BC84B7CBC7}" type="presParOf" srcId="{C2927CD0-A534-4141-88D9-C9609673D5DD}" destId="{2D655EE3-F432-4E65-A309-E69FF9D8CCA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57A0A-6C69-4BE0-AE19-2E90FEE7FE1A}">
      <dsp:nvSpPr>
        <dsp:cNvPr id="0" name=""/>
        <dsp:cNvSpPr/>
      </dsp:nvSpPr>
      <dsp:spPr>
        <a:xfrm>
          <a:off x="2076418" y="1691967"/>
          <a:ext cx="1219262" cy="1268853"/>
        </a:xfrm>
        <a:prstGeom prst="ellipse">
          <a:avLst/>
        </a:prstGeom>
        <a:gradFill flip="none" rotWithShape="0">
          <a:gsLst>
            <a:gs pos="0">
              <a:schemeClr val="tx1">
                <a:tint val="66000"/>
                <a:satMod val="160000"/>
              </a:schemeClr>
            </a:gs>
            <a:gs pos="83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tx2"/>
              </a:solidFill>
              <a:effectLst/>
            </a:rPr>
            <a:t>Workfiles</a:t>
          </a:r>
          <a:endParaRPr lang="en-US" sz="1400" b="1" kern="1200" dirty="0">
            <a:solidFill>
              <a:schemeClr val="tx2"/>
            </a:solidFill>
            <a:effectLst/>
          </a:endParaRPr>
        </a:p>
      </dsp:txBody>
      <dsp:txXfrm>
        <a:off x="2254975" y="1877786"/>
        <a:ext cx="862148" cy="897215"/>
      </dsp:txXfrm>
    </dsp:sp>
    <dsp:sp modelId="{DFF819C8-5D5C-483B-9D1E-5F1634339748}">
      <dsp:nvSpPr>
        <dsp:cNvPr id="0" name=""/>
        <dsp:cNvSpPr/>
      </dsp:nvSpPr>
      <dsp:spPr>
        <a:xfrm rot="11700000">
          <a:off x="666442" y="1762812"/>
          <a:ext cx="1375344" cy="4133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0657D-B761-4CDF-904B-44C8203CD7B8}">
      <dsp:nvSpPr>
        <dsp:cNvPr id="0" name=""/>
        <dsp:cNvSpPr/>
      </dsp:nvSpPr>
      <dsp:spPr>
        <a:xfrm>
          <a:off x="902" y="1596944"/>
          <a:ext cx="1377943" cy="389153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List </a:t>
          </a:r>
        </a:p>
      </dsp:txBody>
      <dsp:txXfrm>
        <a:off x="12300" y="1608342"/>
        <a:ext cx="1355147" cy="366357"/>
      </dsp:txXfrm>
    </dsp:sp>
    <dsp:sp modelId="{2E7070CD-5CA0-477C-B36E-71C0ED0D3A79}">
      <dsp:nvSpPr>
        <dsp:cNvPr id="0" name=""/>
        <dsp:cNvSpPr/>
      </dsp:nvSpPr>
      <dsp:spPr>
        <a:xfrm rot="14700000">
          <a:off x="1391406" y="862022"/>
          <a:ext cx="1416353" cy="4133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48DEF3-97AC-4313-B6C2-8D3A9EC79839}">
      <dsp:nvSpPr>
        <dsp:cNvPr id="0" name=""/>
        <dsp:cNvSpPr/>
      </dsp:nvSpPr>
      <dsp:spPr>
        <a:xfrm>
          <a:off x="962636" y="239579"/>
          <a:ext cx="1700065" cy="427691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Alerts  </a:t>
          </a:r>
        </a:p>
      </dsp:txBody>
      <dsp:txXfrm>
        <a:off x="975163" y="252106"/>
        <a:ext cx="1675011" cy="402637"/>
      </dsp:txXfrm>
    </dsp:sp>
    <dsp:sp modelId="{066EAE6B-E896-4A44-92E7-3A03C49C8678}">
      <dsp:nvSpPr>
        <dsp:cNvPr id="0" name=""/>
        <dsp:cNvSpPr/>
      </dsp:nvSpPr>
      <dsp:spPr>
        <a:xfrm rot="18368979">
          <a:off x="2810248" y="968447"/>
          <a:ext cx="1433680" cy="4133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451D7-55B7-4B64-9FD7-BC29098B9A74}">
      <dsp:nvSpPr>
        <dsp:cNvPr id="0" name=""/>
        <dsp:cNvSpPr/>
      </dsp:nvSpPr>
      <dsp:spPr>
        <a:xfrm>
          <a:off x="3006555" y="402147"/>
          <a:ext cx="1886790" cy="38831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Search</a:t>
          </a:r>
        </a:p>
      </dsp:txBody>
      <dsp:txXfrm>
        <a:off x="3017928" y="413520"/>
        <a:ext cx="1864044" cy="365569"/>
      </dsp:txXfrm>
    </dsp:sp>
    <dsp:sp modelId="{28A81A2D-A634-412E-806E-D54A5F3748F4}">
      <dsp:nvSpPr>
        <dsp:cNvPr id="0" name=""/>
        <dsp:cNvSpPr/>
      </dsp:nvSpPr>
      <dsp:spPr>
        <a:xfrm rot="20700000">
          <a:off x="3330312" y="1762812"/>
          <a:ext cx="1375344" cy="41338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55EE3-F432-4E65-A309-E69FF9D8CCAD}">
      <dsp:nvSpPr>
        <dsp:cNvPr id="0" name=""/>
        <dsp:cNvSpPr/>
      </dsp:nvSpPr>
      <dsp:spPr>
        <a:xfrm>
          <a:off x="3993253" y="1554680"/>
          <a:ext cx="1377943" cy="473681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Import Numbers</a:t>
          </a:r>
        </a:p>
      </dsp:txBody>
      <dsp:txXfrm>
        <a:off x="4007127" y="1568554"/>
        <a:ext cx="1350195" cy="445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68A9-ECEA-D742-BA56-4E43E68B0F97}" type="datetimeFigureOut">
              <a:rPr lang="fr-FR" smtClean="0"/>
              <a:pPr/>
              <a:t>25/12/2020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CFEB0-7A40-BF4E-8727-5175C18FF4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35980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02B6-C126-41A7-88DE-EDCF34BCA351}" type="datetimeFigureOut">
              <a:rPr lang="fr-FR" smtClean="0"/>
              <a:pPr/>
              <a:t>25/12/2020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BAAF0-942B-4934-B281-E058CAB248A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602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34.orbit.com/?locale=en&amp;ticket=d5a1a3bc-da33-458e-81cf-3eca5d016ec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Results:27933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0356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Results:762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4956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210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1160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US5910382</a:t>
            </a:r>
            <a:endParaRPr lang="fr-FR" dirty="0">
              <a:effectLst/>
            </a:endParaRPr>
          </a:p>
          <a:p>
            <a:r>
              <a:rPr lang="fr-F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US6514640</a:t>
            </a:r>
          </a:p>
          <a:p>
            <a:r>
              <a:rPr lang="fr-FR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US2007117019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0753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ZOOX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665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Alphabet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5895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005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DBAAF0-942B-4934-B281-E058CAB248A3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8541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4611218" y="2348880"/>
            <a:ext cx="4137248" cy="36724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 b="1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pour ajouter un titre (10 mots max.)</a:t>
            </a:r>
            <a:endParaRPr lang="fr-BE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1600" y="620688"/>
            <a:ext cx="1905000" cy="495300"/>
          </a:xfrm>
          <a:prstGeom prst="rect">
            <a:avLst/>
          </a:prstGeom>
        </p:spPr>
      </p:pic>
      <p:cxnSp>
        <p:nvCxnSpPr>
          <p:cNvPr id="22" name="Connecteur droit 21"/>
          <p:cNvCxnSpPr/>
          <p:nvPr userDrawn="1"/>
        </p:nvCxnSpPr>
        <p:spPr>
          <a:xfrm>
            <a:off x="4611218" y="2035245"/>
            <a:ext cx="4137248" cy="0"/>
          </a:xfrm>
          <a:prstGeom prst="line">
            <a:avLst/>
          </a:prstGeom>
          <a:ln w="19050">
            <a:solidFill>
              <a:srgbClr val="102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 userDrawn="1"/>
        </p:nvCxnSpPr>
        <p:spPr>
          <a:xfrm>
            <a:off x="4611218" y="2043002"/>
            <a:ext cx="4137248" cy="0"/>
          </a:xfrm>
          <a:prstGeom prst="line">
            <a:avLst/>
          </a:prstGeom>
          <a:ln w="19050">
            <a:solidFill>
              <a:srgbClr val="1028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texte 29"/>
          <p:cNvSpPr>
            <a:spLocks noGrp="1"/>
          </p:cNvSpPr>
          <p:nvPr>
            <p:ph type="body" sz="quarter" idx="14" hasCustomPrompt="1"/>
          </p:nvPr>
        </p:nvSpPr>
        <p:spPr>
          <a:xfrm>
            <a:off x="4611693" y="1557341"/>
            <a:ext cx="4137025" cy="358775"/>
          </a:xfrm>
        </p:spPr>
        <p:txBody>
          <a:bodyPr>
            <a:normAutofit/>
          </a:bodyPr>
          <a:lstStyle>
            <a:lvl1pPr>
              <a:defRPr sz="1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Insérer nom du client, Date</a:t>
            </a:r>
          </a:p>
        </p:txBody>
      </p:sp>
      <p:sp>
        <p:nvSpPr>
          <p:cNvPr id="13" name="Espace réservé pour une image  13"/>
          <p:cNvSpPr>
            <a:spLocks noGrp="1"/>
          </p:cNvSpPr>
          <p:nvPr>
            <p:ph type="pic" sz="quarter" idx="10"/>
          </p:nvPr>
        </p:nvSpPr>
        <p:spPr>
          <a:xfrm>
            <a:off x="-18000" y="-17999"/>
            <a:ext cx="4212000" cy="6893999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Glisser une image de couverture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-36001" y="-36000"/>
            <a:ext cx="9216000" cy="693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Imag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6192109"/>
            <a:ext cx="342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19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124200" y="352181"/>
            <a:ext cx="5828278" cy="541862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174010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124200" y="6192010"/>
            <a:ext cx="3103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228184" y="6192010"/>
            <a:ext cx="2724294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02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92147" y="342116"/>
            <a:ext cx="8772342" cy="18849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ajouter un titre 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4" name="Espace réservé pour une image  13"/>
          <p:cNvSpPr>
            <a:spLocks noGrp="1"/>
          </p:cNvSpPr>
          <p:nvPr>
            <p:ph type="pic" sz="quarter" idx="10"/>
          </p:nvPr>
        </p:nvSpPr>
        <p:spPr>
          <a:xfrm>
            <a:off x="0" y="2492906"/>
            <a:ext cx="9144000" cy="3426225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Glisser une image de section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6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460" y="6196509"/>
            <a:ext cx="364908" cy="389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-36001" y="-36000"/>
            <a:ext cx="9216000" cy="693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itre 7"/>
          <p:cNvSpPr>
            <a:spLocks noGrp="1"/>
          </p:cNvSpPr>
          <p:nvPr>
            <p:ph type="title" hasCustomPrompt="1"/>
          </p:nvPr>
        </p:nvSpPr>
        <p:spPr>
          <a:xfrm>
            <a:off x="179512" y="342116"/>
            <a:ext cx="8772966" cy="101060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</a:p>
        </p:txBody>
      </p:sp>
      <p:sp>
        <p:nvSpPr>
          <p:cNvPr id="45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192088" y="1557346"/>
            <a:ext cx="4284662" cy="4213225"/>
          </a:xfrm>
        </p:spPr>
        <p:txBody>
          <a:bodyPr>
            <a:normAutofit/>
          </a:bodyPr>
          <a:lstStyle>
            <a:lvl1pPr algn="ctr">
              <a:defRPr sz="1400" baseline="0">
                <a:solidFill>
                  <a:schemeClr val="accent6"/>
                </a:solidFill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Glissez une image ou un graphique</a:t>
            </a:r>
          </a:p>
        </p:txBody>
      </p:sp>
      <p:sp>
        <p:nvSpPr>
          <p:cNvPr id="47" name="Espace réservé pour une image  2"/>
          <p:cNvSpPr>
            <a:spLocks noGrp="1"/>
          </p:cNvSpPr>
          <p:nvPr>
            <p:ph type="pic" sz="quarter" idx="15"/>
          </p:nvPr>
        </p:nvSpPr>
        <p:spPr>
          <a:xfrm>
            <a:off x="4669959" y="1557346"/>
            <a:ext cx="4284662" cy="4213225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Glissez une image ou un graphique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100" y="6192109"/>
            <a:ext cx="368300" cy="392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36001" y="-36000"/>
            <a:ext cx="9216000" cy="693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Espace réservé pour une image  2"/>
          <p:cNvSpPr>
            <a:spLocks noGrp="1"/>
          </p:cNvSpPr>
          <p:nvPr>
            <p:ph type="pic" sz="quarter" idx="14"/>
          </p:nvPr>
        </p:nvSpPr>
        <p:spPr>
          <a:xfrm>
            <a:off x="192088" y="352172"/>
            <a:ext cx="8760390" cy="5093052"/>
          </a:xfrm>
        </p:spPr>
        <p:txBody>
          <a:bodyPr>
            <a:normAutofit/>
          </a:bodyPr>
          <a:lstStyle>
            <a:lvl1pPr algn="ctr">
              <a:defRPr sz="1400" baseline="0">
                <a:solidFill>
                  <a:schemeClr val="accent6"/>
                </a:solidFill>
              </a:defRPr>
            </a:lvl1pPr>
          </a:lstStyle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Glissez une image ou un graphique</a:t>
            </a:r>
          </a:p>
        </p:txBody>
      </p:sp>
      <p:sp>
        <p:nvSpPr>
          <p:cNvPr id="18" name="Titre 7"/>
          <p:cNvSpPr>
            <a:spLocks noGrp="1"/>
          </p:cNvSpPr>
          <p:nvPr>
            <p:ph type="title" hasCustomPrompt="1"/>
          </p:nvPr>
        </p:nvSpPr>
        <p:spPr>
          <a:xfrm>
            <a:off x="192088" y="5445224"/>
            <a:ext cx="8760390" cy="540000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pour ajouter une </a:t>
            </a:r>
            <a:r>
              <a:rPr lang="fr-FR"/>
              <a:t>légende </a:t>
            </a:r>
            <a:br>
              <a:rPr lang="fr-FR"/>
            </a:br>
            <a:r>
              <a:rPr lang="fr-FR"/>
              <a:t>(</a:t>
            </a:r>
            <a:r>
              <a:rPr lang="fr-FR" dirty="0"/>
              <a:t>20 mots max.)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5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100" y="6192109"/>
            <a:ext cx="368300" cy="3929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1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0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3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3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4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5330" y="342106"/>
            <a:ext cx="5869160" cy="54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ajouter un texte (50 mots max.)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2" y="0"/>
            <a:ext cx="2915816" cy="6858000"/>
          </a:xfrm>
          <a:prstGeom prst="rect">
            <a:avLst/>
          </a:prstGeom>
          <a:solidFill>
            <a:srgbClr val="1028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79517" y="342106"/>
            <a:ext cx="2520280" cy="5428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dirty="0"/>
              <a:t>Cliquez pour ajouter un titre</a:t>
            </a:r>
            <a:br>
              <a:rPr lang="fr-FR" dirty="0"/>
            </a:br>
            <a:r>
              <a:rPr lang="fr-FR" dirty="0"/>
              <a:t>(20 mots max.)</a:t>
            </a:r>
            <a:endParaRPr lang="fr-BE" dirty="0"/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006293" y="6206008"/>
            <a:ext cx="765512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5" name="Espace réservé du pied de page 11"/>
          <p:cNvSpPr>
            <a:spLocks noGrp="1"/>
          </p:cNvSpPr>
          <p:nvPr>
            <p:ph type="ftr" sz="quarter" idx="3"/>
          </p:nvPr>
        </p:nvSpPr>
        <p:spPr>
          <a:xfrm>
            <a:off x="3086414" y="6206008"/>
            <a:ext cx="3395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6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6720230" y="6206008"/>
            <a:ext cx="2232248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endParaRPr lang="fr-BE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93460" y="6196509"/>
            <a:ext cx="364908" cy="389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estel.com/orbit-intelligence-level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ED314C-4E52-4B3D-AC89-E22F8FB5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Orbit intelligence training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9F01A14-A7EB-4F3F-8356-86A45403E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7056" y="1628800"/>
            <a:ext cx="4171410" cy="360658"/>
          </a:xfrm>
        </p:spPr>
        <p:txBody>
          <a:bodyPr>
            <a:normAutofit/>
          </a:bodyPr>
          <a:lstStyle/>
          <a:p>
            <a:r>
              <a:rPr lang="fr-FR" dirty="0"/>
              <a:t>User </a:t>
            </a:r>
            <a:r>
              <a:rPr lang="fr-FR" dirty="0" err="1"/>
              <a:t>seminar</a:t>
            </a:r>
            <a:r>
              <a:rPr lang="fr-FR" dirty="0"/>
              <a:t> – 28 </a:t>
            </a:r>
            <a:r>
              <a:rPr lang="fr-FR" dirty="0" err="1"/>
              <a:t>February</a:t>
            </a:r>
            <a:r>
              <a:rPr lang="fr-FR" dirty="0"/>
              <a:t> </a:t>
            </a:r>
            <a:r>
              <a:rPr lang="fr-FR"/>
              <a:t>– Moscow</a:t>
            </a:r>
          </a:p>
          <a:p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9CA3188E-B5A4-4AD5-940E-41C53F742D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2" descr="Image result for moscow">
            <a:extLst>
              <a:ext uri="{FF2B5EF4-FFF2-40B4-BE49-F238E27FC236}">
                <a16:creationId xmlns:a16="http://schemas.microsoft.com/office/drawing/2014/main" xmlns="" id="{2ED2F51D-2973-4A34-8D14-68985551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8"/>
          <a:stretch/>
        </p:blipFill>
        <p:spPr bwMode="auto">
          <a:xfrm>
            <a:off x="-18000" y="-7329"/>
            <a:ext cx="421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480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23FEB9C-5C5F-4F46-9B9F-FF0CC750F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" b="-1"/>
          <a:stretch/>
        </p:blipFill>
        <p:spPr>
          <a:xfrm>
            <a:off x="3019946" y="4005064"/>
            <a:ext cx="5692438" cy="13681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B266A02-B7D4-4C39-9DEF-1F24CE6D6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929" y="476672"/>
            <a:ext cx="5117319" cy="2304256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xmlns="" id="{1DD554D9-6683-492F-BD6D-289705A804BA}"/>
              </a:ext>
            </a:extLst>
          </p:cNvPr>
          <p:cNvSpPr txBox="1">
            <a:spLocks/>
          </p:cNvSpPr>
          <p:nvPr/>
        </p:nvSpPr>
        <p:spPr>
          <a:xfrm>
            <a:off x="179517" y="342106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Truncations and Numeric Operators   </a:t>
            </a:r>
          </a:p>
        </p:txBody>
      </p:sp>
    </p:spTree>
    <p:extLst>
      <p:ext uri="{BB962C8B-B14F-4D97-AF65-F5344CB8AC3E}">
        <p14:creationId xmlns:p14="http://schemas.microsoft.com/office/powerpoint/2010/main" xmlns="" val="30991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11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9388" y="341313"/>
            <a:ext cx="2611437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Legal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status</a:t>
            </a: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accent3"/>
                </a:solidFill>
              </a:rPr>
              <a:t>Search</a:t>
            </a:r>
            <a:r>
              <a:rPr lang="fr-FR" sz="24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2990850" y="104775"/>
            <a:ext cx="6038850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b="1">
                <a:solidFill>
                  <a:srgbClr val="000066"/>
                </a:solidFill>
                <a:ea typeface="MS PGothic" panose="020B0600070205080204" pitchFamily="34" charset="-128"/>
              </a:rPr>
              <a:t>Status </a:t>
            </a:r>
            <a:r>
              <a:rPr lang="fr-FR" altLang="fr-FR" sz="1800">
                <a:solidFill>
                  <a:srgbClr val="000066"/>
                </a:solidFill>
                <a:ea typeface="MS PGothic" panose="020B0600070205080204" pitchFamily="34" charset="-128"/>
              </a:rPr>
              <a:t>: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b="1">
                <a:solidFill>
                  <a:srgbClr val="000066"/>
                </a:solidFill>
                <a:ea typeface="MS PGothic" panose="020B0600070205080204" pitchFamily="34" charset="-128"/>
              </a:rPr>
              <a:t>Legal Events</a:t>
            </a:r>
            <a:r>
              <a:rPr lang="fr-FR" altLang="fr-FR" sz="1800">
                <a:solidFill>
                  <a:srgbClr val="000066"/>
                </a:solidFill>
                <a:ea typeface="MS PGothic" panose="020B0600070205080204" pitchFamily="34" charset="-128"/>
              </a:rPr>
              <a:t> :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b="1">
                <a:solidFill>
                  <a:srgbClr val="000066"/>
                </a:solidFill>
                <a:ea typeface="MS PGothic" panose="020B0600070205080204" pitchFamily="34" charset="-128"/>
              </a:rPr>
              <a:t>Expiration Date</a:t>
            </a:r>
            <a:r>
              <a:rPr lang="fr-FR" altLang="fr-FR" sz="1800">
                <a:solidFill>
                  <a:srgbClr val="000066"/>
                </a:solidFill>
                <a:ea typeface="MS PGothic" panose="020B0600070205080204" pitchFamily="34" charset="-128"/>
              </a:rPr>
              <a:t>: 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fr-FR" altLang="fr-FR" sz="1800">
                <a:solidFill>
                  <a:srgbClr val="000066"/>
                </a:solidFill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2458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0" y="862013"/>
            <a:ext cx="29289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14563"/>
            <a:ext cx="2890838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52975"/>
            <a:ext cx="3048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1638" y="5713413"/>
            <a:ext cx="611663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7913" y="2982913"/>
            <a:ext cx="2124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0275" y="966788"/>
            <a:ext cx="2124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396888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12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9388" y="341313"/>
            <a:ext cx="2611437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Legal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status</a:t>
            </a: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Display </a:t>
            </a: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90850" y="104775"/>
            <a:ext cx="603885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b="1" dirty="0" err="1">
                <a:solidFill>
                  <a:srgbClr val="000066"/>
                </a:solidFill>
                <a:latin typeface="+mj-lt"/>
              </a:rPr>
              <a:t>Legal</a:t>
            </a:r>
            <a:r>
              <a:rPr lang="fr-FR" altLang="fr-FR" sz="1800" b="1" dirty="0">
                <a:solidFill>
                  <a:srgbClr val="000066"/>
                </a:solidFill>
                <a:latin typeface="+mj-lt"/>
              </a:rPr>
              <a:t> </a:t>
            </a:r>
            <a:r>
              <a:rPr lang="fr-FR" altLang="fr-FR" sz="1800" b="1" dirty="0" err="1">
                <a:solidFill>
                  <a:srgbClr val="000066"/>
                </a:solidFill>
                <a:latin typeface="+mj-lt"/>
              </a:rPr>
              <a:t>Status</a:t>
            </a:r>
            <a:r>
              <a:rPr lang="fr-FR" altLang="fr-FR" sz="1800" b="1" dirty="0">
                <a:solidFill>
                  <a:srgbClr val="000066"/>
                </a:solidFill>
                <a:latin typeface="+mj-lt"/>
              </a:rPr>
              <a:t> tab</a:t>
            </a:r>
            <a:r>
              <a:rPr lang="fr-FR" altLang="fr-FR" sz="1800" dirty="0">
                <a:solidFill>
                  <a:srgbClr val="000066"/>
                </a:solidFill>
                <a:latin typeface="+mj-lt"/>
              </a:rPr>
              <a:t>:</a:t>
            </a:r>
          </a:p>
          <a:p>
            <a:pPr marL="0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0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fr-FR" altLang="fr-FR" sz="1800" dirty="0">
                <a:solidFill>
                  <a:srgbClr val="000066"/>
                </a:solidFill>
                <a:latin typeface="+mj-lt"/>
              </a:rPr>
              <a:t>      </a:t>
            </a: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fr-FR" altLang="fr-FR" sz="1800" dirty="0">
                <a:solidFill>
                  <a:srgbClr val="000066"/>
                </a:solidFill>
                <a:latin typeface="+mj-lt"/>
              </a:rPr>
              <a:t>Link to the IP </a:t>
            </a:r>
            <a:r>
              <a:rPr lang="fr-FR" altLang="fr-FR" sz="1800" dirty="0" err="1">
                <a:solidFill>
                  <a:srgbClr val="000066"/>
                </a:solidFill>
                <a:latin typeface="+mj-lt"/>
              </a:rPr>
              <a:t>register</a:t>
            </a: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3200400" lvl="7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457200" algn="just" eaLnBrk="1" hangingPunct="1">
              <a:spcBef>
                <a:spcPct val="50000"/>
              </a:spcBef>
              <a:buFont typeface="Calibri" panose="020F0502020204030204" pitchFamily="34" charset="0"/>
              <a:buChar char="‐"/>
              <a:defRPr/>
            </a:pPr>
            <a:r>
              <a:rPr lang="fr-FR" altLang="fr-FR" sz="1800" b="1" dirty="0" err="1">
                <a:solidFill>
                  <a:srgbClr val="000066"/>
                </a:solidFill>
                <a:latin typeface="+mj-lt"/>
              </a:rPr>
              <a:t>Timeline</a:t>
            </a:r>
            <a:r>
              <a:rPr lang="fr-FR" altLang="fr-FR" sz="1800" dirty="0">
                <a:solidFill>
                  <a:srgbClr val="000066"/>
                </a:solidFill>
                <a:latin typeface="+mj-lt"/>
              </a:rPr>
              <a:t>:</a:t>
            </a:r>
            <a:r>
              <a:rPr lang="fr-FR" altLang="fr-FR" sz="1800" b="1" dirty="0">
                <a:solidFill>
                  <a:srgbClr val="000066"/>
                </a:solidFill>
                <a:latin typeface="+mj-lt"/>
              </a:rPr>
              <a:t>  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latin typeface="+mj-lt"/>
            </a:endParaRPr>
          </a:p>
          <a:p>
            <a:pPr marL="0" indent="0" algn="just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fr-FR" altLang="fr-FR" sz="1800" dirty="0">
                <a:solidFill>
                  <a:srgbClr val="000066"/>
                </a:solidFill>
                <a:latin typeface="+mj-lt"/>
              </a:rPr>
              <a:t> 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5825" y="1331913"/>
            <a:ext cx="4318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44500"/>
            <a:ext cx="31623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551238"/>
            <a:ext cx="3973512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92756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Collections </a:t>
            </a:r>
            <a:br>
              <a:rPr lang="fr-FR" altLang="fr-FR" dirty="0"/>
            </a:br>
            <a:r>
              <a:rPr lang="fr-FR" altLang="fr-FR" dirty="0"/>
              <a:t/>
            </a:r>
            <a:br>
              <a:rPr lang="fr-FR" altLang="fr-FR" dirty="0"/>
            </a:br>
            <a:r>
              <a:rPr lang="fr-FR" altLang="fr-FR" dirty="0" err="1"/>
              <a:t>FamPat</a:t>
            </a:r>
            <a:r>
              <a:rPr lang="fr-FR" altLang="fr-FR" dirty="0"/>
              <a:t>, </a:t>
            </a:r>
            <a:r>
              <a:rPr lang="fr-FR" altLang="fr-FR" dirty="0" err="1"/>
              <a:t>FullPat</a:t>
            </a:r>
            <a:r>
              <a:rPr lang="fr-FR" altLang="fr-FR" dirty="0"/>
              <a:t>, </a:t>
            </a:r>
            <a:r>
              <a:rPr lang="fr-FR" altLang="fr-FR" dirty="0" err="1"/>
              <a:t>Fulltext</a:t>
            </a:r>
            <a:endParaRPr lang="fr-FR" altLang="fr-FR" dirty="0"/>
          </a:p>
        </p:txBody>
      </p:sp>
      <p:sp>
        <p:nvSpPr>
          <p:cNvPr id="11267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F1750201-C2BE-4ED2-9AFA-E235C1EE9FDD}" type="slidenum">
              <a:rPr lang="fr-FR" altLang="fr-FR" smtClean="0"/>
              <a:pPr>
                <a:spcBef>
                  <a:spcPct val="0"/>
                </a:spcBef>
                <a:defRPr/>
              </a:pPr>
              <a:t>13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11268" name="ZoneTexte 1"/>
          <p:cNvSpPr txBox="1">
            <a:spLocks noChangeArrowheads="1"/>
          </p:cNvSpPr>
          <p:nvPr/>
        </p:nvSpPr>
        <p:spPr bwMode="auto">
          <a:xfrm>
            <a:off x="3009900" y="428625"/>
            <a:ext cx="603885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 sz="1800" dirty="0" err="1">
                <a:solidFill>
                  <a:schemeClr val="tx2"/>
                </a:solidFill>
              </a:rPr>
              <a:t>Avaliable</a:t>
            </a:r>
            <a:r>
              <a:rPr lang="en-US" altLang="fr-FR" sz="1800" dirty="0">
                <a:solidFill>
                  <a:schemeClr val="tx2"/>
                </a:solidFill>
              </a:rPr>
              <a:t> collections are </a:t>
            </a:r>
            <a:r>
              <a:rPr lang="en-US" altLang="fr-FR" sz="1800" b="1" dirty="0" err="1">
                <a:solidFill>
                  <a:schemeClr val="tx2"/>
                </a:solidFill>
              </a:rPr>
              <a:t>FamPat</a:t>
            </a:r>
            <a:r>
              <a:rPr lang="en-US" altLang="fr-FR" sz="1800" dirty="0">
                <a:solidFill>
                  <a:schemeClr val="tx2"/>
                </a:solidFill>
              </a:rPr>
              <a:t>, </a:t>
            </a:r>
            <a:r>
              <a:rPr lang="en-US" altLang="fr-FR" sz="1800" b="1" dirty="0" err="1">
                <a:solidFill>
                  <a:schemeClr val="tx2"/>
                </a:solidFill>
              </a:rPr>
              <a:t>FullPat</a:t>
            </a:r>
            <a:r>
              <a:rPr lang="en-US" altLang="fr-FR" sz="1800" b="1" dirty="0">
                <a:solidFill>
                  <a:schemeClr val="tx2"/>
                </a:solidFill>
              </a:rPr>
              <a:t> </a:t>
            </a:r>
            <a:r>
              <a:rPr lang="en-US" altLang="fr-FR" sz="1800" dirty="0">
                <a:solidFill>
                  <a:schemeClr val="tx2"/>
                </a:solidFill>
              </a:rPr>
              <a:t>and </a:t>
            </a:r>
            <a:r>
              <a:rPr lang="en-US" altLang="fr-FR" sz="1800" b="1" dirty="0" err="1">
                <a:solidFill>
                  <a:schemeClr val="tx2"/>
                </a:solidFill>
              </a:rPr>
              <a:t>Fulltext</a:t>
            </a: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>
                <a:solidFill>
                  <a:schemeClr val="tx2"/>
                </a:solidFill>
              </a:rPr>
              <a:t>Check </a:t>
            </a:r>
            <a:r>
              <a:rPr lang="fr-FR" altLang="fr-FR" sz="1800" dirty="0" err="1">
                <a:solidFill>
                  <a:schemeClr val="tx2"/>
                </a:solidFill>
              </a:rPr>
              <a:t>your</a:t>
            </a:r>
            <a:r>
              <a:rPr lang="fr-FR" altLang="fr-FR" sz="1800" dirty="0">
                <a:solidFill>
                  <a:schemeClr val="tx2"/>
                </a:solidFill>
              </a:rPr>
              <a:t> user settings to </a:t>
            </a:r>
            <a:r>
              <a:rPr lang="fr-FR" altLang="fr-FR" sz="1800" dirty="0" err="1">
                <a:solidFill>
                  <a:schemeClr val="tx2"/>
                </a:solidFill>
              </a:rPr>
              <a:t>ensure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that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you</a:t>
            </a:r>
            <a:r>
              <a:rPr lang="fr-FR" altLang="fr-FR" sz="1800" dirty="0">
                <a:solidFill>
                  <a:schemeClr val="tx2"/>
                </a:solidFill>
              </a:rPr>
              <a:t> can </a:t>
            </a:r>
            <a:r>
              <a:rPr lang="fr-FR" altLang="fr-FR" sz="1800" dirty="0" err="1">
                <a:solidFill>
                  <a:schemeClr val="tx2"/>
                </a:solidFill>
              </a:rPr>
              <a:t>search</a:t>
            </a:r>
            <a:r>
              <a:rPr lang="fr-FR" altLang="fr-FR" sz="1800" dirty="0">
                <a:solidFill>
                  <a:schemeClr val="tx2"/>
                </a:solidFill>
              </a:rPr>
              <a:t> all </a:t>
            </a:r>
            <a:r>
              <a:rPr lang="fr-FR" altLang="fr-FR" sz="1800" dirty="0" err="1">
                <a:solidFill>
                  <a:schemeClr val="tx2"/>
                </a:solidFill>
              </a:rPr>
              <a:t>available</a:t>
            </a:r>
            <a:r>
              <a:rPr lang="fr-FR" altLang="fr-FR" sz="1800" dirty="0">
                <a:solidFill>
                  <a:schemeClr val="tx2"/>
                </a:solidFill>
              </a:rPr>
              <a:t> collections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>
                <a:solidFill>
                  <a:schemeClr val="tx2"/>
                </a:solidFill>
              </a:rPr>
              <a:t>Go to </a:t>
            </a:r>
            <a:r>
              <a:rPr lang="fr-FR" altLang="fr-FR" sz="1800" dirty="0" err="1">
                <a:solidFill>
                  <a:schemeClr val="tx2"/>
                </a:solidFill>
              </a:rPr>
              <a:t>account</a:t>
            </a:r>
            <a:r>
              <a:rPr lang="fr-FR" altLang="fr-FR" sz="1800" dirty="0">
                <a:solidFill>
                  <a:schemeClr val="tx2"/>
                </a:solidFill>
              </a:rPr>
              <a:t> menu:                   </a:t>
            </a:r>
            <a:r>
              <a:rPr lang="fr-FR" altLang="fr-FR" sz="1800" dirty="0" err="1">
                <a:solidFill>
                  <a:schemeClr val="tx2"/>
                </a:solidFill>
              </a:rPr>
              <a:t>then</a:t>
            </a:r>
            <a:r>
              <a:rPr lang="fr-FR" altLang="fr-FR" sz="1800" dirty="0">
                <a:solidFill>
                  <a:schemeClr val="tx2"/>
                </a:solidFill>
              </a:rPr>
              <a:t>                 and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>
                <a:solidFill>
                  <a:schemeClr val="tx2"/>
                </a:solidFill>
              </a:rPr>
              <a:t>                   : </a:t>
            </a:r>
            <a:r>
              <a:rPr lang="fr-FR" altLang="fr-FR" sz="1800" dirty="0" err="1">
                <a:solidFill>
                  <a:schemeClr val="tx2"/>
                </a:solidFill>
              </a:rPr>
              <a:t>choose</a:t>
            </a:r>
            <a:r>
              <a:rPr lang="fr-FR" altLang="fr-FR" sz="1800" dirty="0">
                <a:solidFill>
                  <a:schemeClr val="tx2"/>
                </a:solidFill>
              </a:rPr>
              <a:t> the option YES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>
                <a:solidFill>
                  <a:schemeClr val="tx2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 dirty="0" err="1">
                <a:solidFill>
                  <a:schemeClr val="tx2"/>
                </a:solidFill>
              </a:rPr>
              <a:t>then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Confirm</a:t>
            </a:r>
            <a:r>
              <a:rPr lang="fr-FR" altLang="fr-FR" sz="1800" dirty="0">
                <a:solidFill>
                  <a:schemeClr val="tx2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fr-FR" sz="1800" dirty="0">
                <a:solidFill>
                  <a:schemeClr val="tx2"/>
                </a:solidFill>
              </a:rPr>
              <a:t>3 collections are now available in the advanced search.</a:t>
            </a:r>
            <a:endParaRPr lang="fr-FR" altLang="fr-FR" sz="1800" dirty="0">
              <a:solidFill>
                <a:schemeClr val="tx2"/>
              </a:solidFill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4050" y="2098675"/>
            <a:ext cx="733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605088"/>
            <a:ext cx="103028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175" y="3011488"/>
            <a:ext cx="53848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693" y="2098675"/>
            <a:ext cx="704850" cy="352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553" y="4221088"/>
            <a:ext cx="5920373" cy="9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90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375DDB-013C-4FE9-B392-054473DA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1</a:t>
            </a:r>
            <a:br>
              <a:rPr lang="fr-FR" dirty="0"/>
            </a:br>
            <a:r>
              <a:rPr lang="fr-FR" dirty="0"/>
              <a:t>Select collection and search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0957F6-5EB6-47C4-9B4E-967F0AA0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How many patents </a:t>
            </a:r>
            <a:r>
              <a:rPr lang="fr-FR" dirty="0" err="1"/>
              <a:t>contain</a:t>
            </a:r>
            <a:r>
              <a:rPr lang="fr-FR" dirty="0"/>
              <a:t> the phrase </a:t>
            </a:r>
            <a:r>
              <a:rPr lang="fr-FR" u="sng" dirty="0" err="1"/>
              <a:t>Artificial</a:t>
            </a:r>
            <a:r>
              <a:rPr lang="fr-FR" u="sng" dirty="0"/>
              <a:t> Intelligence</a:t>
            </a:r>
            <a:r>
              <a:rPr lang="fr-FR" dirty="0"/>
              <a:t> in the </a:t>
            </a:r>
            <a:r>
              <a:rPr lang="fr-FR" dirty="0" err="1"/>
              <a:t>Title</a:t>
            </a:r>
            <a:r>
              <a:rPr lang="fr-FR" dirty="0"/>
              <a:t> or abstract in Fullpat?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2740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375DDB-013C-4FE9-B392-054473DA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2</a:t>
            </a:r>
            <a:br>
              <a:rPr lang="fr-FR" dirty="0"/>
            </a:br>
            <a:r>
              <a:rPr lang="fr-FR" dirty="0"/>
              <a:t>Combine keywords, country and </a:t>
            </a:r>
            <a:r>
              <a:rPr lang="fr-FR" dirty="0" err="1"/>
              <a:t>legal</a:t>
            </a:r>
            <a:r>
              <a:rPr lang="fr-FR" dirty="0"/>
              <a:t> </a:t>
            </a:r>
            <a:r>
              <a:rPr lang="fr-FR" dirty="0" err="1"/>
              <a:t>status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0957F6-5EB6-47C4-9B4E-967F0AA0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How many </a:t>
            </a:r>
            <a:r>
              <a:rPr lang="fr-FR" u="sng" dirty="0"/>
              <a:t>alive</a:t>
            </a:r>
            <a:r>
              <a:rPr lang="fr-FR" dirty="0"/>
              <a:t> patent </a:t>
            </a:r>
            <a:r>
              <a:rPr lang="fr-FR" u="sng" dirty="0" err="1"/>
              <a:t>families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the phrase </a:t>
            </a:r>
            <a:r>
              <a:rPr lang="fr-FR" u="sng" dirty="0" err="1"/>
              <a:t>Artificial</a:t>
            </a:r>
            <a:r>
              <a:rPr lang="fr-FR" u="sng" dirty="0"/>
              <a:t> Intelligence</a:t>
            </a:r>
            <a:r>
              <a:rPr lang="fr-FR" dirty="0"/>
              <a:t> in the </a:t>
            </a:r>
            <a:r>
              <a:rPr lang="fr-FR" dirty="0" err="1"/>
              <a:t>Title</a:t>
            </a:r>
            <a:r>
              <a:rPr lang="fr-FR" dirty="0"/>
              <a:t> or abstract and have been </a:t>
            </a:r>
            <a:r>
              <a:rPr lang="fr-FR" u="sng" dirty="0" err="1"/>
              <a:t>published</a:t>
            </a:r>
            <a:r>
              <a:rPr lang="fr-FR" u="sng" dirty="0"/>
              <a:t> in Russia</a:t>
            </a:r>
            <a:r>
              <a:rPr lang="fr-FR" dirty="0"/>
              <a:t>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40826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375DDB-013C-4FE9-B392-054473DA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3</a:t>
            </a:r>
            <a:br>
              <a:rPr lang="fr-FR" dirty="0"/>
            </a:br>
            <a:r>
              <a:rPr lang="fr-FR" dirty="0"/>
              <a:t>Combination of search </a:t>
            </a:r>
            <a:r>
              <a:rPr lang="fr-FR" dirty="0" err="1"/>
              <a:t>steps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0957F6-5EB6-47C4-9B4E-967F0AA06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How many </a:t>
            </a:r>
            <a:r>
              <a:rPr lang="fr-FR" u="sng" dirty="0"/>
              <a:t>patent </a:t>
            </a:r>
            <a:r>
              <a:rPr lang="fr-FR" u="sng" dirty="0" err="1"/>
              <a:t>families</a:t>
            </a:r>
            <a:r>
              <a:rPr lang="fr-FR" u="sng" dirty="0"/>
              <a:t> </a:t>
            </a:r>
            <a:r>
              <a:rPr lang="fr-FR" dirty="0" err="1"/>
              <a:t>contain</a:t>
            </a:r>
            <a:r>
              <a:rPr lang="fr-FR" dirty="0"/>
              <a:t> the </a:t>
            </a:r>
            <a:r>
              <a:rPr lang="fr-FR" dirty="0" err="1"/>
              <a:t>word</a:t>
            </a:r>
            <a:r>
              <a:rPr lang="fr-FR" dirty="0"/>
              <a:t> </a:t>
            </a:r>
            <a:r>
              <a:rPr lang="fr-FR" u="sng" dirty="0"/>
              <a:t>LiFePO4</a:t>
            </a:r>
            <a:r>
              <a:rPr lang="fr-FR" dirty="0"/>
              <a:t> in the </a:t>
            </a:r>
            <a:r>
              <a:rPr lang="fr-FR" dirty="0" err="1"/>
              <a:t>object</a:t>
            </a:r>
            <a:r>
              <a:rPr lang="fr-FR" dirty="0"/>
              <a:t> of the invention but NOT in the abstract of patent </a:t>
            </a:r>
            <a:r>
              <a:rPr lang="fr-FR" dirty="0" err="1"/>
              <a:t>families</a:t>
            </a:r>
            <a:r>
              <a:rPr lang="fr-FR" dirty="0"/>
              <a:t>?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586235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17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000375" y="193675"/>
            <a:ext cx="38766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Customize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hitlist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display</a:t>
            </a: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Display the Preview tab to customize</a:t>
            </a: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en-US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Selection the tabs to display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Automatic sorting of results by relevance</a:t>
            </a: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en-US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en-US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en-US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en-US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Representative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member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	(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from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user settings) 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Results</a:t>
            </a:r>
            <a:r>
              <a:rPr lang="fr-FR" sz="2400" dirty="0">
                <a:solidFill>
                  <a:schemeClr val="bg1"/>
                </a:solidFill>
              </a:rPr>
              <a:t> Display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accent3"/>
                </a:solidFill>
              </a:rPr>
              <a:t>Customization</a:t>
            </a:r>
            <a:r>
              <a:rPr lang="fr-FR" sz="2400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93675"/>
            <a:ext cx="139065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465388"/>
            <a:ext cx="105886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4213" y="2938463"/>
            <a:ext cx="131445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963" y="5845175"/>
            <a:ext cx="24431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18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914649" y="116632"/>
            <a:ext cx="6019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b="1" dirty="0">
                <a:solidFill>
                  <a:srgbClr val="000066"/>
                </a:solidFill>
                <a:ea typeface="MS PGothic" panose="020B0600070205080204" pitchFamily="34" charset="-128"/>
              </a:rPr>
              <a:t>Tab KWIC (Key Word In </a:t>
            </a:r>
            <a:r>
              <a:rPr lang="fr-FR" altLang="fr-FR" sz="1800" b="1" dirty="0" err="1">
                <a:solidFill>
                  <a:srgbClr val="000066"/>
                </a:solidFill>
                <a:ea typeface="MS PGothic" panose="020B0600070205080204" pitchFamily="34" charset="-128"/>
              </a:rPr>
              <a:t>Context</a:t>
            </a:r>
            <a:r>
              <a:rPr lang="fr-FR" altLang="fr-FR" sz="1800" b="1" dirty="0">
                <a:solidFill>
                  <a:srgbClr val="000066"/>
                </a:solidFill>
                <a:ea typeface="MS PGothic" panose="020B0600070205080204" pitchFamily="34" charset="-128"/>
              </a:rPr>
              <a:t>) </a:t>
            </a:r>
            <a:r>
              <a:rPr lang="fr-FR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: </a:t>
            </a:r>
            <a:r>
              <a:rPr lang="en-US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to display the distribution in the family of terms searched on the basis of the search fields</a:t>
            </a: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b="1" dirty="0" err="1">
                <a:solidFill>
                  <a:srgbClr val="000066"/>
                </a:solidFill>
                <a:ea typeface="MS PGothic" panose="020B0600070205080204" pitchFamily="34" charset="-128"/>
              </a:rPr>
              <a:t>Highlighting</a:t>
            </a:r>
            <a:r>
              <a:rPr lang="fr-FR" altLang="fr-FR" sz="1800" b="1" dirty="0">
                <a:solidFill>
                  <a:srgbClr val="000066"/>
                </a:solidFill>
                <a:ea typeface="MS PGothic" panose="020B0600070205080204" pitchFamily="34" charset="-128"/>
              </a:rPr>
              <a:t>	    </a:t>
            </a:r>
            <a:r>
              <a:rPr lang="fr-FR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:</a:t>
            </a:r>
            <a:r>
              <a:rPr lang="en-US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navigate through the tabs, possibility of adding highlighted words, ability to save the highlight.</a:t>
            </a: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 dirty="0">
              <a:solidFill>
                <a:srgbClr val="000066"/>
              </a:solidFill>
              <a:ea typeface="MS PGothic" panose="020B0600070205080204" pitchFamily="34" charset="-128"/>
            </a:endParaRP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5276" y="723509"/>
            <a:ext cx="428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Results</a:t>
            </a:r>
            <a:r>
              <a:rPr lang="fr-FR" sz="2400" dirty="0">
                <a:solidFill>
                  <a:schemeClr val="bg1"/>
                </a:solidFill>
              </a:rPr>
              <a:t> Display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KWIC, </a:t>
            </a:r>
            <a:r>
              <a:rPr lang="fr-FR" sz="2400" dirty="0" err="1">
                <a:solidFill>
                  <a:schemeClr val="accent3"/>
                </a:solidFill>
              </a:rPr>
              <a:t>highlight</a:t>
            </a:r>
            <a:endParaRPr lang="fr-FR" sz="2400" dirty="0">
              <a:solidFill>
                <a:schemeClr val="accent3"/>
              </a:solidFill>
            </a:endParaRP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820" y="4077072"/>
            <a:ext cx="3706813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F08952-0882-4C1F-9762-8729F00F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120518"/>
            <a:ext cx="4562508" cy="20336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19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3105150" y="327025"/>
            <a:ext cx="5810250" cy="660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</a:t>
            </a:r>
            <a:r>
              <a:rPr lang="en-US" altLang="fr-FR" sz="1800" b="1">
                <a:solidFill>
                  <a:srgbClr val="000066"/>
                </a:solidFill>
              </a:rPr>
              <a:t>Filter</a:t>
            </a:r>
            <a:r>
              <a:rPr lang="en-US" altLang="fr-FR" sz="1800">
                <a:solidFill>
                  <a:srgbClr val="000066"/>
                </a:solidFill>
              </a:rPr>
              <a:t>: three options by default, possibility to add others, allows to filter the result of a search</a:t>
            </a: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</a:t>
            </a:r>
            <a:r>
              <a:rPr lang="fr-FR" altLang="fr-FR" sz="1800" b="1">
                <a:solidFill>
                  <a:srgbClr val="000066"/>
                </a:solidFill>
              </a:rPr>
              <a:t>View document</a:t>
            </a:r>
            <a:r>
              <a:rPr lang="fr-FR" altLang="fr-FR" sz="1800">
                <a:solidFill>
                  <a:srgbClr val="000066"/>
                </a:solidFill>
              </a:rPr>
              <a:t>: </a:t>
            </a:r>
            <a:r>
              <a:rPr lang="en-US" altLang="fr-FR" sz="1800">
                <a:solidFill>
                  <a:srgbClr val="000066"/>
                </a:solidFill>
              </a:rPr>
              <a:t>allows clicking on the title to view a particular family and focus on claims of a member, for example.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              allows to view again the result list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Results</a:t>
            </a:r>
            <a:r>
              <a:rPr lang="fr-FR" sz="2400" dirty="0">
                <a:solidFill>
                  <a:schemeClr val="bg1"/>
                </a:solidFill>
              </a:rPr>
              <a:t> Display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accent3"/>
                </a:solidFill>
              </a:rPr>
              <a:t>Filter</a:t>
            </a:r>
            <a:r>
              <a:rPr lang="fr-FR" sz="2400" dirty="0">
                <a:solidFill>
                  <a:schemeClr val="accent3"/>
                </a:solidFill>
              </a:rPr>
              <a:t> and </a:t>
            </a:r>
            <a:r>
              <a:rPr lang="fr-FR" sz="2400" dirty="0" err="1">
                <a:solidFill>
                  <a:schemeClr val="accent3"/>
                </a:solidFill>
              </a:rPr>
              <a:t>view</a:t>
            </a:r>
            <a:r>
              <a:rPr lang="fr-FR" sz="2400" dirty="0">
                <a:solidFill>
                  <a:schemeClr val="accent3"/>
                </a:solidFill>
              </a:rPr>
              <a:t> document</a:t>
            </a:r>
          </a:p>
        </p:txBody>
      </p:sp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267325"/>
            <a:ext cx="823912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396327-4654-44C1-A36D-95D26198C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120204"/>
            <a:ext cx="1635528" cy="3079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F98D79-BB61-496B-99F2-5A7A6779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61" y="1290813"/>
            <a:ext cx="3615186" cy="2934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D98AF-7E5D-4982-B41B-2DD25A85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Search session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8F5E4DB-3979-4CC2-BD43-233C5FC64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6DFB645A-5DF8-40B0-B92F-218F3A84A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978"/>
          <a:stretch/>
        </p:blipFill>
        <p:spPr bwMode="auto">
          <a:xfrm>
            <a:off x="1" y="2492907"/>
            <a:ext cx="9144000" cy="26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5900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18F2880E-A01F-4326-AE85-E5DF56B9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Search for </a:t>
            </a:r>
            <a:r>
              <a:rPr lang="fr-FR" dirty="0" err="1"/>
              <a:t>Driverless</a:t>
            </a:r>
            <a:r>
              <a:rPr lang="fr-FR" dirty="0"/>
              <a:t> </a:t>
            </a:r>
            <a:r>
              <a:rPr lang="fr-FR" dirty="0" err="1"/>
              <a:t>vehicles</a:t>
            </a:r>
            <a:r>
              <a:rPr lang="fr-FR" dirty="0"/>
              <a:t> in </a:t>
            </a:r>
            <a:r>
              <a:rPr lang="fr-FR" dirty="0" err="1"/>
              <a:t>Titles</a:t>
            </a:r>
            <a:r>
              <a:rPr lang="fr-FR" dirty="0"/>
              <a:t>, Abstracts, </a:t>
            </a:r>
            <a:r>
              <a:rPr lang="fr-FR" dirty="0" err="1"/>
              <a:t>objects</a:t>
            </a:r>
            <a:r>
              <a:rPr lang="fr-FR" dirty="0"/>
              <a:t> and claims (</a:t>
            </a:r>
            <a:r>
              <a:rPr lang="fr-FR" dirty="0" err="1"/>
              <a:t>Fampat</a:t>
            </a:r>
            <a:r>
              <a:rPr lang="fr-FR" dirty="0"/>
              <a:t>).</a:t>
            </a:r>
          </a:p>
          <a:p>
            <a:endParaRPr lang="fr-FR" dirty="0"/>
          </a:p>
          <a:p>
            <a:r>
              <a:rPr lang="fr-FR" dirty="0"/>
              <a:t>How </a:t>
            </a:r>
            <a:r>
              <a:rPr lang="fr-FR" dirty="0" err="1"/>
              <a:t>many</a:t>
            </a:r>
            <a:r>
              <a:rPr lang="fr-FR" dirty="0"/>
              <a:t> patent </a:t>
            </a:r>
            <a:r>
              <a:rPr lang="fr-FR" dirty="0" err="1"/>
              <a:t>families</a:t>
            </a:r>
            <a:r>
              <a:rPr lang="fr-FR" dirty="0"/>
              <a:t> are </a:t>
            </a:r>
            <a:r>
              <a:rPr lang="fr-FR" dirty="0" err="1"/>
              <a:t>litigated</a:t>
            </a:r>
            <a:r>
              <a:rPr lang="fr-FR" dirty="0"/>
              <a:t> in the </a:t>
            </a:r>
            <a:r>
              <a:rPr lang="fr-FR" dirty="0" err="1"/>
              <a:t>Driverless</a:t>
            </a:r>
            <a:r>
              <a:rPr lang="fr-FR" dirty="0"/>
              <a:t> </a:t>
            </a:r>
            <a:r>
              <a:rPr lang="fr-FR" dirty="0" err="1"/>
              <a:t>vehicles</a:t>
            </a:r>
            <a:r>
              <a:rPr lang="fr-FR" dirty="0"/>
              <a:t> </a:t>
            </a:r>
            <a:r>
              <a:rPr lang="fr-FR" dirty="0" err="1"/>
              <a:t>domain</a:t>
            </a:r>
            <a:r>
              <a:rPr lang="fr-FR" dirty="0"/>
              <a:t>?</a:t>
            </a:r>
          </a:p>
          <a:p>
            <a:endParaRPr lang="fr-FR" dirty="0"/>
          </a:p>
          <a:p>
            <a:r>
              <a:rPr lang="fr-FR" dirty="0" err="1"/>
              <a:t>Identify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litigated</a:t>
            </a:r>
            <a:r>
              <a:rPr lang="fr-FR" dirty="0"/>
              <a:t> patent </a:t>
            </a:r>
            <a:r>
              <a:rPr lang="fr-FR" dirty="0" err="1"/>
              <a:t>members</a:t>
            </a:r>
            <a:r>
              <a:rPr lang="fr-FR" dirty="0"/>
              <a:t> in the patent </a:t>
            </a:r>
            <a:r>
              <a:rPr lang="fr-FR" dirty="0" err="1"/>
              <a:t>family</a:t>
            </a:r>
            <a:r>
              <a:rPr lang="fr-FR" dirty="0"/>
              <a:t> </a:t>
            </a:r>
            <a:r>
              <a:rPr lang="fr-FR" dirty="0" err="1"/>
              <a:t>owned</a:t>
            </a:r>
            <a:r>
              <a:rPr lang="fr-FR" dirty="0"/>
              <a:t> by </a:t>
            </a:r>
            <a:r>
              <a:rPr lang="fr-FR" dirty="0" err="1"/>
              <a:t>Waymo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3C48BC01-3FB3-4456-99A2-8B82FAAD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4</a:t>
            </a:r>
            <a:br>
              <a:rPr lang="fr-FR" dirty="0"/>
            </a:br>
            <a:r>
              <a:rPr lang="fr-FR" dirty="0"/>
              <a:t>Identify </a:t>
            </a:r>
            <a:r>
              <a:rPr lang="fr-FR" dirty="0" err="1"/>
              <a:t>litigated</a:t>
            </a:r>
            <a:r>
              <a:rPr lang="fr-FR" dirty="0"/>
              <a:t> patents</a:t>
            </a:r>
          </a:p>
        </p:txBody>
      </p:sp>
    </p:spTree>
    <p:extLst>
      <p:ext uri="{BB962C8B-B14F-4D97-AF65-F5344CB8AC3E}">
        <p14:creationId xmlns:p14="http://schemas.microsoft.com/office/powerpoint/2010/main" xmlns="" val="1472817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9D335DB-4E7E-4471-968D-B789EE6E5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36712"/>
            <a:ext cx="7956376" cy="45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1757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22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990850" y="422275"/>
            <a:ext cx="5810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altLang="fr-FR" sz="1800" b="1">
                <a:solidFill>
                  <a:srgbClr val="000066"/>
                </a:solidFill>
              </a:rPr>
              <a:t> Selection button:</a:t>
            </a:r>
          </a:p>
          <a:p>
            <a:pPr algn="just" eaLnBrk="1" hangingPunct="1">
              <a:spcBef>
                <a:spcPct val="50000"/>
              </a:spcBef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alibri" panose="020F0502020204030204" pitchFamily="34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</a:t>
            </a:r>
            <a:r>
              <a:rPr lang="en-US" altLang="fr-FR" sz="1800">
                <a:solidFill>
                  <a:srgbClr val="000066"/>
                </a:solidFill>
              </a:rPr>
              <a:t>Click all records button to select the entire families</a:t>
            </a: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alibri" panose="020F0502020204030204" pitchFamily="34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alibri" panose="020F0502020204030204" pitchFamily="34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Check b</a:t>
            </a:r>
            <a:r>
              <a:rPr lang="en-US" altLang="fr-FR" sz="1800">
                <a:solidFill>
                  <a:srgbClr val="000066"/>
                </a:solidFill>
              </a:rPr>
              <a:t>ox at the top of the results list selects the current page</a:t>
            </a:r>
            <a:r>
              <a:rPr lang="fr-FR" altLang="fr-FR" sz="1800">
                <a:solidFill>
                  <a:srgbClr val="000066"/>
                </a:solidFill>
              </a:rPr>
              <a:t>   </a:t>
            </a:r>
          </a:p>
          <a:p>
            <a:pPr algn="just" eaLnBrk="1" hangingPunct="1">
              <a:spcBef>
                <a:spcPct val="50000"/>
              </a:spcBef>
              <a:buFont typeface="Calibri" panose="020F0502020204030204" pitchFamily="34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alibri" panose="020F0502020204030204" pitchFamily="34" charset="0"/>
              <a:buChar char="–"/>
            </a:pPr>
            <a:r>
              <a:rPr lang="fr-FR" altLang="fr-FR" sz="1800">
                <a:solidFill>
                  <a:srgbClr val="000066"/>
                </a:solidFill>
              </a:rPr>
              <a:t> Number of selected families indicated </a:t>
            </a:r>
          </a:p>
          <a:p>
            <a:pPr algn="just" eaLnBrk="1" hangingPunct="1">
              <a:spcBef>
                <a:spcPct val="50000"/>
              </a:spcBef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endParaRPr lang="fr-FR" altLang="fr-FR" sz="1800">
              <a:solidFill>
                <a:srgbClr val="000066"/>
              </a:solidFill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598863"/>
            <a:ext cx="3619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itre 1"/>
          <p:cNvSpPr txBox="1">
            <a:spLocks/>
          </p:cNvSpPr>
          <p:nvPr/>
        </p:nvSpPr>
        <p:spPr bwMode="auto">
          <a:xfrm>
            <a:off x="219075" y="341313"/>
            <a:ext cx="25527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chemeClr val="bg1"/>
                </a:solidFill>
              </a:rPr>
              <a:t>Selection</a:t>
            </a:r>
            <a:endParaRPr lang="fr-FR" altLang="fr-FR" sz="2400">
              <a:solidFill>
                <a:srgbClr val="78C8FF"/>
              </a:solidFill>
            </a:endParaRPr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8175" y="871538"/>
            <a:ext cx="2047875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7088" y="4457700"/>
            <a:ext cx="125253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23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905125" y="731838"/>
            <a:ext cx="611505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Selection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 of one or several families (up to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10 000)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 1</a:t>
            </a:r>
            <a:r>
              <a:rPr lang="fr-FR" altLang="fr-FR" sz="1800" b="1" baseline="30000" dirty="0">
                <a:solidFill>
                  <a:srgbClr val="000066"/>
                </a:solidFill>
                <a:ea typeface="MS PGothic" pitchFamily="34" charset="-128"/>
              </a:rPr>
              <a:t>st</a:t>
            </a: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 option  :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to find similar patents in all database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 2</a:t>
            </a:r>
            <a:r>
              <a:rPr lang="fr-FR" altLang="fr-FR" sz="1800" b="1" baseline="30000" dirty="0">
                <a:solidFill>
                  <a:srgbClr val="000066"/>
                </a:solidFill>
                <a:ea typeface="MS PGothic" pitchFamily="34" charset="-128"/>
              </a:rPr>
              <a:t>nd</a:t>
            </a: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 option :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to find similar patents only in the results of the selection list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List organized by relevance: </a:t>
            </a: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relevance score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display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Using the KWIC tab to determine similar values of each families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Used to define new keywords, new classes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…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C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ross with other questions to refine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 Similarity calculated on: similar concepts, similar classifications and citations. 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21508" name="Titre 1"/>
          <p:cNvSpPr txBox="1">
            <a:spLocks/>
          </p:cNvSpPr>
          <p:nvPr/>
        </p:nvSpPr>
        <p:spPr bwMode="auto">
          <a:xfrm>
            <a:off x="219075" y="341313"/>
            <a:ext cx="25527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chemeClr val="bg1"/>
                </a:solidFill>
              </a:rPr>
              <a:t>Research Tools</a:t>
            </a:r>
          </a:p>
          <a:p>
            <a:pPr eaLnBrk="1" hangingPunct="1">
              <a:spcBef>
                <a:spcPct val="0"/>
              </a:spcBef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rgbClr val="78C8FF"/>
                </a:solidFill>
              </a:rPr>
              <a:t>Similarity</a:t>
            </a: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92200"/>
            <a:ext cx="2322512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24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028950" y="334963"/>
            <a:ext cx="5886450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- </a:t>
            </a: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Selection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 of one or several families (up to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10 000)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Allows to find the cited families (prior art) /cited (applications) on the basis of the categories of relevance (examiners and applicants)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Citations Tab:  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display of citations (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citing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,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cited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)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examiners and applicants, literature cited for a family. Possibility to display this information graphically by clicking on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bg1"/>
                </a:solidFill>
              </a:rPr>
              <a:t>Research</a:t>
            </a:r>
            <a:r>
              <a:rPr lang="fr-FR" sz="2400" dirty="0">
                <a:solidFill>
                  <a:schemeClr val="bg1"/>
                </a:solidFill>
              </a:rPr>
              <a:t> Tools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Citations</a:t>
            </a:r>
          </a:p>
        </p:txBody>
      </p:sp>
      <p:pic>
        <p:nvPicPr>
          <p:cNvPr id="225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188" y="719138"/>
            <a:ext cx="32734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824288"/>
            <a:ext cx="10048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7463" y="4094163"/>
            <a:ext cx="4527550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25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52763" y="431800"/>
            <a:ext cx="5934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Save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Export Menu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000" dirty="0">
                <a:solidFill>
                  <a:schemeClr val="accent3"/>
                </a:solidFill>
              </a:rPr>
              <a:t>XLSX</a:t>
            </a:r>
            <a:endParaRPr lang="fr-FR" sz="20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9CA187-7274-4F36-A0EA-4C950457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3" y="1124744"/>
            <a:ext cx="6172643" cy="41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71641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26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3052763" y="431800"/>
            <a:ext cx="5934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Save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3"/>
                </a:solidFill>
              </a:rPr>
              <a:t>New Export Menu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accent3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000" dirty="0">
                <a:solidFill>
                  <a:schemeClr val="accent3"/>
                </a:solidFill>
              </a:rPr>
              <a:t>XLSX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9CA187-7274-4F36-A0EA-4C9504573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194" y="1632129"/>
            <a:ext cx="7234805" cy="4882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A4995-975C-461E-BDEF-D345C3C8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215" y="0"/>
            <a:ext cx="5188819" cy="51449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20B0DE2-0E56-42CB-9429-E5846721C351}"/>
              </a:ext>
            </a:extLst>
          </p:cNvPr>
          <p:cNvCxnSpPr/>
          <p:nvPr/>
        </p:nvCxnSpPr>
        <p:spPr>
          <a:xfrm flipV="1">
            <a:off x="3242821" y="5144908"/>
            <a:ext cx="683343" cy="6564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ACE35D4-FB0E-4997-9E31-291271DDAD2A}"/>
              </a:ext>
            </a:extLst>
          </p:cNvPr>
          <p:cNvSpPr/>
          <p:nvPr/>
        </p:nvSpPr>
        <p:spPr>
          <a:xfrm>
            <a:off x="2130458" y="5770563"/>
            <a:ext cx="1140643" cy="50768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5618074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27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913063" y="341313"/>
            <a:ext cx="6088062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Related to the search module</a:t>
            </a:r>
          </a:p>
          <a:p>
            <a:pPr algn="just" eaLnBrk="1" hangingPunct="1">
              <a:spcBef>
                <a:spcPts val="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Allows to save the results </a:t>
            </a:r>
          </a:p>
          <a:p>
            <a:pPr marL="0" indent="0" algn="just" eaLnBrk="1" hangingPunct="1">
              <a:spcBef>
                <a:spcPts val="0"/>
              </a:spcBef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of one or more searches.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No limit on number of lists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b="1" dirty="0" err="1">
                <a:solidFill>
                  <a:srgbClr val="000066"/>
                </a:solidFill>
                <a:ea typeface="MS PGothic" pitchFamily="34" charset="-128"/>
              </a:rPr>
              <a:t>Automatic</a:t>
            </a:r>
            <a:r>
              <a:rPr lang="fr-FR" altLang="fr-FR" sz="1800" b="1" dirty="0">
                <a:solidFill>
                  <a:srgbClr val="000066"/>
                </a:solidFill>
                <a:ea typeface="MS PGothic" pitchFamily="34" charset="-128"/>
              </a:rPr>
              <a:t> update 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of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families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when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the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list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is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opened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Ability to cross the contents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of a list with another question</a:t>
            </a:r>
            <a:endParaRPr lang="fr-FR" altLang="fr-FR" sz="1800" dirty="0">
              <a:solidFill>
                <a:schemeClr val="bg2"/>
              </a:solidFill>
              <a:ea typeface="MS PGothic" pitchFamily="34" charset="-128"/>
            </a:endParaRPr>
          </a:p>
        </p:txBody>
      </p:sp>
      <p:pic>
        <p:nvPicPr>
          <p:cNvPr id="3174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957763"/>
            <a:ext cx="13779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19075" y="341313"/>
            <a:ext cx="2552700" cy="5429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Save</a:t>
            </a:r>
          </a:p>
          <a:p>
            <a:pPr fontAlgn="auto">
              <a:spcAft>
                <a:spcPts val="0"/>
              </a:spcAft>
              <a:defRPr/>
            </a:pPr>
            <a:endParaRPr lang="fr-FR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sz="2400" dirty="0" err="1">
                <a:solidFill>
                  <a:schemeClr val="accent3"/>
                </a:solidFill>
              </a:rPr>
              <a:t>Lists</a:t>
            </a:r>
            <a:endParaRPr lang="fr-FR" sz="2400" dirty="0">
              <a:solidFill>
                <a:schemeClr val="accent3"/>
              </a:solidFill>
            </a:endParaRPr>
          </a:p>
        </p:txBody>
      </p: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4402138" y="4973638"/>
            <a:ext cx="4741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fr-FR" sz="1800">
                <a:solidFill>
                  <a:schemeClr val="bg2"/>
                </a:solidFill>
              </a:rPr>
              <a:t>Lists should not be confused with workfiles</a:t>
            </a:r>
          </a:p>
          <a:p>
            <a:pPr>
              <a:spcBef>
                <a:spcPct val="0"/>
              </a:spcBef>
            </a:pPr>
            <a:r>
              <a:rPr lang="en-US" altLang="fr-FR" sz="1800">
                <a:solidFill>
                  <a:schemeClr val="bg2"/>
                </a:solidFill>
              </a:rPr>
              <a:t>Directories are the only ones that can be shared and evaluated</a:t>
            </a:r>
            <a:r>
              <a:rPr lang="fr-FR" altLang="fr-FR" sz="1800">
                <a:solidFill>
                  <a:schemeClr val="bg2"/>
                </a:solidFill>
              </a:rPr>
              <a:t>. </a:t>
            </a:r>
          </a:p>
          <a:p>
            <a:pPr>
              <a:spcBef>
                <a:spcPct val="0"/>
              </a:spcBef>
            </a:pPr>
            <a:r>
              <a:rPr lang="en-US" altLang="fr-FR" sz="1800">
                <a:solidFill>
                  <a:schemeClr val="bg2"/>
                </a:solidFill>
              </a:rPr>
              <a:t>Workfiles are linked to the folders module</a:t>
            </a:r>
            <a:endParaRPr lang="fr-FR" altLang="fr-FR" sz="1800">
              <a:solidFill>
                <a:schemeClr val="bg2"/>
              </a:solidFill>
            </a:endParaRPr>
          </a:p>
        </p:txBody>
      </p:sp>
      <p:pic>
        <p:nvPicPr>
          <p:cNvPr id="3175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075" y="341313"/>
            <a:ext cx="1965325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fld id="{93FEE687-3AD9-43A2-BF3D-878D79993456}" type="slidenum">
              <a:rPr lang="fr-FR" altLang="fr-FR" smtClean="0"/>
              <a:pPr>
                <a:spcBef>
                  <a:spcPct val="0"/>
                </a:spcBef>
                <a:defRPr/>
              </a:pPr>
              <a:t>28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000375" y="612775"/>
            <a:ext cx="59340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en-US" altLang="fr-FR" sz="1800" b="1" dirty="0">
                <a:solidFill>
                  <a:srgbClr val="000066"/>
                </a:solidFill>
                <a:ea typeface="MS PGothic" pitchFamily="34" charset="-128"/>
              </a:rPr>
              <a:t>From the search history or the results list: </a:t>
            </a:r>
            <a:r>
              <a:rPr lang="en-US" altLang="fr-FR" sz="1800" dirty="0">
                <a:solidFill>
                  <a:srgbClr val="000066"/>
                </a:solidFill>
                <a:ea typeface="MS PGothic" pitchFamily="34" charset="-128"/>
              </a:rPr>
              <a:t>ability to save search script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marL="0" indent="0" algn="ctr" eaLnBrk="1" hangingPunct="1">
              <a:spcBef>
                <a:spcPct val="50000"/>
              </a:spcBef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or</a:t>
            </a: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Script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executed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b="1" dirty="0" err="1">
                <a:solidFill>
                  <a:srgbClr val="000066"/>
                </a:solidFill>
                <a:ea typeface="MS PGothic" pitchFamily="34" charset="-128"/>
              </a:rPr>
              <a:t>manually</a:t>
            </a:r>
            <a:endParaRPr lang="fr-FR" altLang="fr-FR" sz="1800" b="1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No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limit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on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saved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searches</a:t>
            </a:r>
            <a:endParaRPr lang="fr-FR" altLang="fr-FR" sz="1800" dirty="0">
              <a:solidFill>
                <a:srgbClr val="000066"/>
              </a:solidFill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 typeface="Comic Sans MS" pitchFamily="66" charset="0"/>
              <a:buChar char="–"/>
              <a:defRPr/>
            </a:pPr>
            <a:r>
              <a:rPr lang="fr-FR" altLang="fr-FR" sz="1800" dirty="0" err="1">
                <a:solidFill>
                  <a:srgbClr val="000066"/>
                </a:solidFill>
                <a:ea typeface="MS PGothic" pitchFamily="34" charset="-128"/>
              </a:rPr>
              <a:t>Stored</a:t>
            </a:r>
            <a:r>
              <a:rPr lang="fr-FR" altLang="fr-FR" sz="1800" dirty="0">
                <a:solidFill>
                  <a:srgbClr val="000066"/>
                </a:solidFill>
                <a:ea typeface="MS PGothic" pitchFamily="34" charset="-128"/>
              </a:rPr>
              <a:t> in</a:t>
            </a:r>
          </a:p>
        </p:txBody>
      </p:sp>
      <p:sp>
        <p:nvSpPr>
          <p:cNvPr id="32772" name="Titre 1"/>
          <p:cNvSpPr txBox="1">
            <a:spLocks/>
          </p:cNvSpPr>
          <p:nvPr/>
        </p:nvSpPr>
        <p:spPr bwMode="auto">
          <a:xfrm>
            <a:off x="219075" y="341313"/>
            <a:ext cx="25527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chemeClr val="bg1"/>
                </a:solidFill>
              </a:rPr>
              <a:t>Save</a:t>
            </a:r>
          </a:p>
          <a:p>
            <a:pPr eaLnBrk="1" hangingPunct="1">
              <a:spcBef>
                <a:spcPct val="0"/>
              </a:spcBef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2400">
                <a:solidFill>
                  <a:srgbClr val="78C8FF"/>
                </a:solidFill>
              </a:rPr>
              <a:t>Save search</a:t>
            </a:r>
          </a:p>
        </p:txBody>
      </p:sp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300163"/>
            <a:ext cx="1458912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3663" y="1339850"/>
            <a:ext cx="550862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8738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FF14BF96-00B1-41BC-8E52-9D9D24912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Display the citation </a:t>
            </a:r>
            <a:r>
              <a:rPr lang="fr-FR" dirty="0" err="1"/>
              <a:t>tree</a:t>
            </a:r>
            <a:r>
              <a:rPr lang="fr-FR" dirty="0"/>
              <a:t> of the patent US9395727</a:t>
            </a:r>
          </a:p>
          <a:p>
            <a:endParaRPr lang="fr-FR" dirty="0"/>
          </a:p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company</a:t>
            </a:r>
            <a:r>
              <a:rPr lang="fr-FR" dirty="0"/>
              <a:t> </a:t>
            </a:r>
            <a:r>
              <a:rPr lang="fr-FR" dirty="0" err="1"/>
              <a:t>citing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document the </a:t>
            </a:r>
            <a:r>
              <a:rPr lang="fr-FR" dirty="0" err="1"/>
              <a:t>most</a:t>
            </a:r>
            <a:r>
              <a:rPr lang="fr-FR" dirty="0"/>
              <a:t>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AFDB96AE-6253-4FE0-A974-67FBF761A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5</a:t>
            </a:r>
            <a:br>
              <a:rPr lang="fr-FR" dirty="0"/>
            </a:br>
            <a:r>
              <a:rPr lang="fr-FR" dirty="0"/>
              <a:t>Citation </a:t>
            </a:r>
            <a:r>
              <a:rPr lang="fr-FR" dirty="0" err="1"/>
              <a:t>tree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6050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8A87B15-AD9B-412D-AA86-E2A250C1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94" y="188640"/>
            <a:ext cx="8760390" cy="540000"/>
          </a:xfrm>
        </p:spPr>
        <p:txBody>
          <a:bodyPr>
            <a:normAutofit/>
          </a:bodyPr>
          <a:lstStyle/>
          <a:p>
            <a:r>
              <a:rPr lang="en-US" sz="2000" b="1" dirty="0"/>
              <a:t>Patent Families vs. Patents</a:t>
            </a:r>
            <a:endParaRPr lang="fr-FR" sz="2000" b="1" dirty="0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xmlns="" id="{6ABD27A3-D125-4E28-96C0-6F5E3E75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7" y="1610638"/>
            <a:ext cx="3923881" cy="3169289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xmlns="" id="{68266D1F-E7BD-49AC-B1AB-BBC4C4EC5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641574"/>
            <a:ext cx="3881563" cy="3107416"/>
          </a:xfrm>
          <a:prstGeom prst="rect">
            <a:avLst/>
          </a:prstGeom>
        </p:spPr>
      </p:pic>
      <p:sp>
        <p:nvSpPr>
          <p:cNvPr id="8" name="Flèche droite 8">
            <a:extLst>
              <a:ext uri="{FF2B5EF4-FFF2-40B4-BE49-F238E27FC236}">
                <a16:creationId xmlns:a16="http://schemas.microsoft.com/office/drawing/2014/main" xmlns="" id="{5142DA97-CB99-43EF-AA69-640C93C47E4A}"/>
              </a:ext>
            </a:extLst>
          </p:cNvPr>
          <p:cNvSpPr/>
          <p:nvPr/>
        </p:nvSpPr>
        <p:spPr>
          <a:xfrm>
            <a:off x="4365398" y="2986296"/>
            <a:ext cx="357103" cy="267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xmlns="" id="{050E25FB-F68B-41D1-8C23-D704931B19E5}"/>
              </a:ext>
            </a:extLst>
          </p:cNvPr>
          <p:cNvSpPr txBox="1"/>
          <p:nvPr/>
        </p:nvSpPr>
        <p:spPr>
          <a:xfrm>
            <a:off x="185509" y="4953942"/>
            <a:ext cx="4027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FamPat</a:t>
            </a:r>
            <a:r>
              <a:rPr lang="fr-FR" b="1" dirty="0">
                <a:solidFill>
                  <a:schemeClr val="tx2"/>
                </a:solidFill>
              </a:rPr>
              <a:t>: </a:t>
            </a:r>
            <a:r>
              <a:rPr lang="fr-FR" dirty="0">
                <a:solidFill>
                  <a:schemeClr val="tx2"/>
                </a:solidFill>
              </a:rPr>
              <a:t>Patents </a:t>
            </a:r>
            <a:r>
              <a:rPr lang="fr-FR" dirty="0" err="1">
                <a:solidFill>
                  <a:schemeClr val="tx2"/>
                </a:solidFill>
              </a:rPr>
              <a:t>protecting</a:t>
            </a:r>
            <a:r>
              <a:rPr lang="fr-FR" dirty="0">
                <a:solidFill>
                  <a:schemeClr val="tx2"/>
                </a:solidFill>
              </a:rPr>
              <a:t> the </a:t>
            </a:r>
            <a:r>
              <a:rPr lang="fr-FR" dirty="0" err="1">
                <a:solidFill>
                  <a:schemeClr val="tx2"/>
                </a:solidFill>
              </a:rPr>
              <a:t>same</a:t>
            </a:r>
            <a:r>
              <a:rPr lang="fr-FR" dirty="0">
                <a:solidFill>
                  <a:schemeClr val="tx2"/>
                </a:solidFill>
              </a:rPr>
              <a:t> invention in </a:t>
            </a:r>
            <a:r>
              <a:rPr lang="fr-FR" dirty="0" err="1">
                <a:solidFill>
                  <a:schemeClr val="tx2"/>
                </a:solidFill>
              </a:rPr>
              <a:t>different</a:t>
            </a:r>
            <a:r>
              <a:rPr lang="fr-FR" dirty="0">
                <a:solidFill>
                  <a:schemeClr val="tx2"/>
                </a:solidFill>
              </a:rPr>
              <a:t> countries are </a:t>
            </a:r>
            <a:r>
              <a:rPr lang="fr-FR" dirty="0" err="1">
                <a:solidFill>
                  <a:schemeClr val="tx2"/>
                </a:solidFill>
              </a:rPr>
              <a:t>grouped</a:t>
            </a:r>
            <a:r>
              <a:rPr lang="fr-FR" dirty="0">
                <a:solidFill>
                  <a:schemeClr val="tx2"/>
                </a:solidFill>
              </a:rPr>
              <a:t> in a </a:t>
            </a:r>
            <a:r>
              <a:rPr lang="fr-FR" b="1" dirty="0" err="1">
                <a:solidFill>
                  <a:schemeClr val="tx2"/>
                </a:solidFill>
              </a:rPr>
              <a:t>family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C5E8E62-7B5A-428C-A7BD-DB6E21770FE6}"/>
              </a:ext>
            </a:extLst>
          </p:cNvPr>
          <p:cNvSpPr txBox="1"/>
          <p:nvPr/>
        </p:nvSpPr>
        <p:spPr>
          <a:xfrm>
            <a:off x="4931166" y="4953942"/>
            <a:ext cx="4027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FullPat: </a:t>
            </a:r>
            <a:r>
              <a:rPr lang="fr-FR" dirty="0">
                <a:solidFill>
                  <a:schemeClr val="tx2"/>
                </a:solidFill>
              </a:rPr>
              <a:t>Patents </a:t>
            </a:r>
            <a:r>
              <a:rPr lang="fr-FR" dirty="0" err="1">
                <a:solidFill>
                  <a:schemeClr val="tx2"/>
                </a:solidFill>
              </a:rPr>
              <a:t>protecting</a:t>
            </a:r>
            <a:r>
              <a:rPr lang="fr-FR" dirty="0">
                <a:solidFill>
                  <a:schemeClr val="tx2"/>
                </a:solidFill>
              </a:rPr>
              <a:t> the </a:t>
            </a:r>
            <a:r>
              <a:rPr lang="fr-FR" dirty="0" err="1">
                <a:solidFill>
                  <a:schemeClr val="tx2"/>
                </a:solidFill>
              </a:rPr>
              <a:t>same</a:t>
            </a:r>
            <a:r>
              <a:rPr lang="fr-FR" dirty="0">
                <a:solidFill>
                  <a:schemeClr val="tx2"/>
                </a:solidFill>
              </a:rPr>
              <a:t> invention in </a:t>
            </a:r>
            <a:r>
              <a:rPr lang="fr-FR" dirty="0" err="1">
                <a:solidFill>
                  <a:schemeClr val="tx2"/>
                </a:solidFill>
              </a:rPr>
              <a:t>different</a:t>
            </a:r>
            <a:r>
              <a:rPr lang="fr-FR" dirty="0">
                <a:solidFill>
                  <a:schemeClr val="tx2"/>
                </a:solidFill>
              </a:rPr>
              <a:t> countries are </a:t>
            </a:r>
            <a:r>
              <a:rPr lang="fr-FR" b="1" dirty="0" err="1">
                <a:solidFill>
                  <a:schemeClr val="tx2"/>
                </a:solidFill>
              </a:rPr>
              <a:t>individual</a:t>
            </a:r>
            <a:r>
              <a:rPr lang="fr-FR" b="1" dirty="0">
                <a:solidFill>
                  <a:schemeClr val="tx2"/>
                </a:solidFill>
              </a:rPr>
              <a:t> records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450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58E6C18D-E27D-47F9-908B-9572FCAC4F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CD83D63-AA61-4FDD-A95F-3B03A253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599"/>
            <a:ext cx="9144000" cy="52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177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xmlns="" id="{5E791C91-5BF1-4E71-A298-34BB7076D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parent </a:t>
            </a:r>
            <a:r>
              <a:rPr lang="fr-FR" dirty="0" err="1"/>
              <a:t>company</a:t>
            </a:r>
            <a:r>
              <a:rPr lang="fr-FR" dirty="0"/>
              <a:t> of Google?</a:t>
            </a:r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company</a:t>
            </a:r>
            <a:r>
              <a:rPr lang="fr-FR" dirty="0"/>
              <a:t> revenue of Alphabet?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2100AAE8-194A-4E84-9EBC-BE89C4CA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Exercise</a:t>
            </a:r>
            <a:r>
              <a:rPr lang="fr-FR" dirty="0"/>
              <a:t> 6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768095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0F50422-6147-47A9-A447-B31D48F7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70E5D852-4101-45E6-9C5C-C4C6C2F89F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B8BD4A9-F417-4E16-869B-378A294B11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" y="44624"/>
            <a:ext cx="9144000" cy="5999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B1CA5B-3C52-4ED1-9C7C-D7E32E7D66B6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499763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D98AF-7E5D-4982-B41B-2DD25A85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Analytics session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8F5E4DB-3979-4CC2-BD43-233C5FC64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06EA55-64DE-41B2-A7F5-E00C24F1BCC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0"/>
          <a:stretch/>
        </p:blipFill>
        <p:spPr>
          <a:xfrm>
            <a:off x="0" y="2492897"/>
            <a:ext cx="9144000" cy="3442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60DFD4-C5F5-46B8-B0A9-92933F10DA6F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FF4D99-45AD-4465-AD0F-98973FEC8BA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55914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85954" cy="64633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List of features linked to the analysis level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590" y="1126862"/>
            <a:ext cx="8772342" cy="1413748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700"/>
          </a:p>
        </p:txBody>
      </p:sp>
      <p:sp>
        <p:nvSpPr>
          <p:cNvPr id="21" name="Espace réservé du numéro de diapositive 3">
            <a:extLst>
              <a:ext uri="{FF2B5EF4-FFF2-40B4-BE49-F238E27FC236}">
                <a16:creationId xmlns:a16="http://schemas.microsoft.com/office/drawing/2014/main" xmlns="" id="{D1BE101B-9A7F-4A71-8879-C0613D832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590" y="6282332"/>
            <a:ext cx="765512" cy="273844"/>
          </a:xfrm>
        </p:spPr>
        <p:txBody>
          <a:bodyPr/>
          <a:lstStyle/>
          <a:p>
            <a:fld id="{7BB9BC89-BCEB-4297-9195-FB39F0F6ED4A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xmlns="" id="{38487E50-3419-4455-B63F-6A0A80D65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7427629"/>
              </p:ext>
            </p:extLst>
          </p:nvPr>
        </p:nvGraphicFramePr>
        <p:xfrm>
          <a:off x="929064" y="1496194"/>
          <a:ext cx="7371393" cy="4752527"/>
        </p:xfrm>
        <a:graphic>
          <a:graphicData uri="http://schemas.openxmlformats.org/drawingml/2006/table">
            <a:tbl>
              <a:tblPr/>
              <a:tblGrid>
                <a:gridCol w="3524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3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37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94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7501">
                <a:tc>
                  <a:txBody>
                    <a:bodyPr/>
                    <a:lstStyle/>
                    <a:p>
                      <a:pPr marL="0" marR="457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Analysis</a:t>
                      </a: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1000" b="1" dirty="0" err="1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level</a:t>
                      </a:r>
                      <a:endParaRPr lang="fr-FR" sz="1000" b="1" dirty="0"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57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Essential</a:t>
                      </a:r>
                      <a:endParaRPr lang="fr-FR" sz="1000" b="1" dirty="0"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57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Advanced</a:t>
                      </a:r>
                      <a:endParaRPr lang="fr-FR" sz="1000" b="1" dirty="0"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572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0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Premium</a:t>
                      </a:r>
                      <a:endParaRPr lang="fr-FR" sz="1000" b="1" dirty="0"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54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350"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Max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families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in live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analysis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100 000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300 000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2 000 000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417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Max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families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 in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saved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analysis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15 000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20 000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30 000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6892593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Metrics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in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analysis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it-IT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it-IT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009906"/>
                  </a:ext>
                </a:extLst>
              </a:tr>
              <a:tr h="220022"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Benchmark’s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dedicated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graphs: plot,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tabular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, radar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fr-FR" sz="900" b="1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882593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Evaluation modules –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answer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business questions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it-IT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No</a:t>
                      </a:r>
                      <a:endParaRPr lang="it-IT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3501250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Landscape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map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Arial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1952857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Custom axis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215496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Export all data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5781844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Filter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3179950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Browse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selection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4550178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Drill down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2194085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Multiple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selection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9400555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Color</a:t>
                      </a: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 by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3191608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Graph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templates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3942521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Concepts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analysis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9075179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Cloud chart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4282248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Data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rules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7134412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Simple </a:t>
                      </a:r>
                      <a:r>
                        <a:rPr lang="fr-FR" sz="900" dirty="0" err="1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selection</a:t>
                      </a:r>
                      <a:endParaRPr lang="fr-FR" sz="900" dirty="0">
                        <a:solidFill>
                          <a:srgbClr val="444444"/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5538169"/>
                  </a:ext>
                </a:extLst>
              </a:tr>
              <a:tr h="241481"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>
                          <a:solidFill>
                            <a:srgbClr val="444444"/>
                          </a:solidFill>
                          <a:effectLst/>
                          <a:latin typeface="+mn-lt"/>
                        </a:rPr>
                        <a:t>One click report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lvl="0" indent="0" algn="just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kern="1200" dirty="0">
                          <a:solidFill>
                            <a:srgbClr val="444444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45720" algn="just">
                        <a:lnSpc>
                          <a:spcPts val="1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900" b="1" dirty="0">
                          <a:solidFill>
                            <a:srgbClr val="444444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803716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105DC73-D9E8-4574-B7CB-0C5CF99DE236}"/>
              </a:ext>
            </a:extLst>
          </p:cNvPr>
          <p:cNvSpPr/>
          <p:nvPr/>
        </p:nvSpPr>
        <p:spPr>
          <a:xfrm>
            <a:off x="2016751" y="978987"/>
            <a:ext cx="5425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0563C1"/>
                </a:solidFill>
                <a:latin typeface="Calibri" panose="020F0502020204030204" pitchFamily="34" charset="0"/>
                <a:hlinkClick r:id="rId3"/>
              </a:rPr>
              <a:t>https://www.questel.com/orbit-intelligence-levels/</a:t>
            </a:r>
            <a:endParaRPr lang="en-GB" dirty="0">
              <a:solidFill>
                <a:srgbClr val="0563C1"/>
              </a:solidFill>
              <a:latin typeface="Calibri" panose="020F0502020204030204" pitchFamily="34" charset="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588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078" y="109753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Analyze</a:t>
            </a:r>
            <a:r>
              <a:rPr lang="fr-FR" sz="2100" dirty="0"/>
              <a:t> patent </a:t>
            </a:r>
            <a:r>
              <a:rPr lang="fr-FR" sz="2100" dirty="0" err="1"/>
              <a:t>family</a:t>
            </a:r>
            <a:r>
              <a:rPr lang="fr-FR" sz="2100" dirty="0"/>
              <a:t> </a:t>
            </a:r>
            <a:r>
              <a:rPr lang="fr-FR" sz="2100" dirty="0" err="1"/>
              <a:t>instantaneously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4247322" y="1871296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97F9CA0-7170-4E14-967F-A71EE68E371A}"/>
              </a:ext>
            </a:extLst>
          </p:cNvPr>
          <p:cNvSpPr txBox="1"/>
          <p:nvPr/>
        </p:nvSpPr>
        <p:spPr>
          <a:xfrm>
            <a:off x="6341392" y="5687104"/>
            <a:ext cx="179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2,000,000 </a:t>
            </a:r>
          </a:p>
          <a:p>
            <a:endParaRPr lang="fr-FR" sz="2400" dirty="0"/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xmlns="" id="{CD21C076-A9A1-4FCD-8D53-195A47127526}"/>
              </a:ext>
            </a:extLst>
          </p:cNvPr>
          <p:cNvSpPr txBox="1">
            <a:spLocks/>
          </p:cNvSpPr>
          <p:nvPr/>
        </p:nvSpPr>
        <p:spPr bwMode="auto">
          <a:xfrm>
            <a:off x="1403648" y="561381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100,000 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03192E4-01B3-4D64-A66A-0EFCBA582D49}"/>
              </a:ext>
            </a:extLst>
          </p:cNvPr>
          <p:cNvSpPr txBox="1"/>
          <p:nvPr/>
        </p:nvSpPr>
        <p:spPr>
          <a:xfrm>
            <a:off x="3937116" y="5663323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300,000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4D80247-DCBA-499D-97EE-EE045F8359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711" y="669754"/>
            <a:ext cx="3457484" cy="2687238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CC79FC48-05AA-4282-A8FA-F414F62058F0}"/>
              </a:ext>
            </a:extLst>
          </p:cNvPr>
          <p:cNvSpPr/>
          <p:nvPr/>
        </p:nvSpPr>
        <p:spPr>
          <a:xfrm>
            <a:off x="3531870" y="2571176"/>
            <a:ext cx="121920" cy="3009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66F536D-C48A-4ECC-BA4D-A8385F1BA8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4361" y="775386"/>
            <a:ext cx="4146754" cy="2475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BB6E1D-F773-4655-9BC4-D3FFB55E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99" y="3718322"/>
            <a:ext cx="6912593" cy="19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638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806E1E6-259B-499E-A95C-DCC8C1CEB1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4570" y="672698"/>
            <a:ext cx="4194140" cy="9580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885" y="74444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Save and Archive patent </a:t>
            </a:r>
            <a:r>
              <a:rPr lang="fr-FR" sz="2100" dirty="0" err="1"/>
              <a:t>analysis</a:t>
            </a:r>
            <a:r>
              <a:rPr lang="fr-FR" sz="2100" dirty="0"/>
              <a:t> 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4357273" y="1077298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97F9CA0-7170-4E14-967F-A71EE68E371A}"/>
              </a:ext>
            </a:extLst>
          </p:cNvPr>
          <p:cNvSpPr txBox="1"/>
          <p:nvPr/>
        </p:nvSpPr>
        <p:spPr>
          <a:xfrm>
            <a:off x="6458316" y="5608575"/>
            <a:ext cx="156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30,000</a:t>
            </a:r>
            <a:endParaRPr lang="fr-FR" sz="2400" dirty="0"/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xmlns="" id="{CD21C076-A9A1-4FCD-8D53-195A47127526}"/>
              </a:ext>
            </a:extLst>
          </p:cNvPr>
          <p:cNvSpPr txBox="1">
            <a:spLocks/>
          </p:cNvSpPr>
          <p:nvPr/>
        </p:nvSpPr>
        <p:spPr bwMode="auto">
          <a:xfrm>
            <a:off x="1403648" y="5645488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15,000 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03192E4-01B3-4D64-A66A-0EFCBA582D49}"/>
              </a:ext>
            </a:extLst>
          </p:cNvPr>
          <p:cNvSpPr txBox="1"/>
          <p:nvPr/>
        </p:nvSpPr>
        <p:spPr>
          <a:xfrm>
            <a:off x="4047067" y="5641415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20,000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23A0F4B-FD4B-4A8A-B296-64A0F6D89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992" y="620688"/>
            <a:ext cx="944766" cy="225923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xmlns="" id="{3E67A414-883B-4C59-B814-BC46655F1563}"/>
              </a:ext>
            </a:extLst>
          </p:cNvPr>
          <p:cNvSpPr/>
          <p:nvPr/>
        </p:nvSpPr>
        <p:spPr>
          <a:xfrm rot="5400000">
            <a:off x="6682220" y="1971250"/>
            <a:ext cx="25404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510FB26-0726-4E8A-8E1C-F3904F6081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380" y="834978"/>
            <a:ext cx="3950177" cy="19908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6AC949B-CD5F-40D5-8857-ED8800F7B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921" y="764081"/>
            <a:ext cx="974419" cy="2820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2149AC4-4855-4C1F-A607-A1966126476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4910" y="2257696"/>
            <a:ext cx="4217359" cy="1140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4324C4-B580-4E91-AC1E-18C450151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99" y="3718322"/>
            <a:ext cx="6912593" cy="19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431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875" y="82580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Analyze</a:t>
            </a:r>
            <a:r>
              <a:rPr lang="fr-FR" sz="2100" dirty="0"/>
              <a:t> </a:t>
            </a:r>
            <a:r>
              <a:rPr lang="fr-FR" sz="2100" dirty="0" err="1"/>
              <a:t>Workfiles</a:t>
            </a:r>
            <a:r>
              <a:rPr lang="fr-FR" sz="2100" dirty="0"/>
              <a:t>, </a:t>
            </a:r>
            <a:r>
              <a:rPr lang="fr-FR" sz="2100" dirty="0" err="1"/>
              <a:t>including</a:t>
            </a:r>
            <a:r>
              <a:rPr lang="fr-FR" sz="2100" dirty="0"/>
              <a:t> user </a:t>
            </a:r>
            <a:r>
              <a:rPr lang="fr-FR" sz="2100" dirty="0" err="1"/>
              <a:t>fields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3986495" y="2056440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6B7D835-BF97-4C77-82FA-658607DE5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403" y="836712"/>
            <a:ext cx="3568898" cy="27675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F5FDF32-AFD1-4F1B-AE9C-88C8EDEA12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2095" y="836712"/>
            <a:ext cx="4299479" cy="27286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B09FF6-5C6C-4B06-90C6-2D1C21C48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760" y="2533881"/>
            <a:ext cx="741481" cy="2688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E87E359-E651-4883-9F30-0FF76A50A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320" y="3211034"/>
            <a:ext cx="466175" cy="474077"/>
          </a:xfrm>
          <a:prstGeom prst="rect">
            <a:avLst/>
          </a:prstGeom>
        </p:spPr>
      </p:pic>
      <p:sp>
        <p:nvSpPr>
          <p:cNvPr id="14" name="ZoneTexte 17">
            <a:extLst>
              <a:ext uri="{FF2B5EF4-FFF2-40B4-BE49-F238E27FC236}">
                <a16:creationId xmlns:a16="http://schemas.microsoft.com/office/drawing/2014/main" xmlns="" id="{81A09D14-5EF2-48AB-80F8-EED260AD3A76}"/>
              </a:ext>
            </a:extLst>
          </p:cNvPr>
          <p:cNvSpPr txBox="1"/>
          <p:nvPr/>
        </p:nvSpPr>
        <p:spPr>
          <a:xfrm>
            <a:off x="6458316" y="5761234"/>
            <a:ext cx="156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30,000</a:t>
            </a:r>
            <a:endParaRPr lang="fr-FR" sz="2400" dirty="0"/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xmlns="" id="{314FFCEC-F95B-4A31-8649-5BF2F2D033D7}"/>
              </a:ext>
            </a:extLst>
          </p:cNvPr>
          <p:cNvSpPr txBox="1">
            <a:spLocks/>
          </p:cNvSpPr>
          <p:nvPr/>
        </p:nvSpPr>
        <p:spPr bwMode="auto">
          <a:xfrm>
            <a:off x="1403648" y="5798147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15,000 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6" name="ZoneTexte 20">
            <a:extLst>
              <a:ext uri="{FF2B5EF4-FFF2-40B4-BE49-F238E27FC236}">
                <a16:creationId xmlns:a16="http://schemas.microsoft.com/office/drawing/2014/main" xmlns="" id="{48AD6B8F-6C9D-4205-8025-9729D4CFF2B9}"/>
              </a:ext>
            </a:extLst>
          </p:cNvPr>
          <p:cNvSpPr txBox="1"/>
          <p:nvPr/>
        </p:nvSpPr>
        <p:spPr>
          <a:xfrm>
            <a:off x="4047067" y="5794074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20,000</a:t>
            </a:r>
            <a:endParaRPr lang="fr-FR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0365BF-D35B-4EA0-B7B0-20824CA8A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099" y="3870981"/>
            <a:ext cx="6912593" cy="19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06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875" y="85532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Create</a:t>
            </a:r>
            <a:r>
              <a:rPr lang="fr-FR" sz="2100" dirty="0"/>
              <a:t> data </a:t>
            </a:r>
            <a:r>
              <a:rPr lang="fr-FR" sz="2100" dirty="0" err="1"/>
              <a:t>rules</a:t>
            </a:r>
            <a:r>
              <a:rPr lang="fr-FR" sz="2100" dirty="0"/>
              <a:t> (</a:t>
            </a:r>
            <a:r>
              <a:rPr lang="fr-FR" sz="2100" dirty="0" err="1"/>
              <a:t>saved</a:t>
            </a:r>
            <a:r>
              <a:rPr lang="fr-FR" sz="2100" dirty="0"/>
              <a:t> </a:t>
            </a:r>
            <a:r>
              <a:rPr lang="fr-FR" sz="2100" dirty="0" err="1"/>
              <a:t>analysis</a:t>
            </a:r>
            <a:r>
              <a:rPr lang="fr-FR" sz="2100" dirty="0"/>
              <a:t>)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4282308" y="1989837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97F9CA0-7170-4E14-967F-A71EE68E371A}"/>
              </a:ext>
            </a:extLst>
          </p:cNvPr>
          <p:cNvSpPr txBox="1"/>
          <p:nvPr/>
        </p:nvSpPr>
        <p:spPr>
          <a:xfrm>
            <a:off x="6557107" y="5334681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xmlns="" id="{CD21C076-A9A1-4FCD-8D53-195A47127526}"/>
              </a:ext>
            </a:extLst>
          </p:cNvPr>
          <p:cNvSpPr txBox="1">
            <a:spLocks/>
          </p:cNvSpPr>
          <p:nvPr/>
        </p:nvSpPr>
        <p:spPr bwMode="auto">
          <a:xfrm>
            <a:off x="1475656" y="5503518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03192E4-01B3-4D64-A66A-0EFCBA582D49}"/>
              </a:ext>
            </a:extLst>
          </p:cNvPr>
          <p:cNvSpPr txBox="1"/>
          <p:nvPr/>
        </p:nvSpPr>
        <p:spPr>
          <a:xfrm>
            <a:off x="4239766" y="5444785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8A1716-8AC7-4A72-8EAA-0B79978FD5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57" y="902301"/>
            <a:ext cx="4252151" cy="24546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0E7C551-C5B6-4D02-8C10-3A589CA1F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62" y="854619"/>
            <a:ext cx="628651" cy="2250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99B7890-8F20-41B5-92FC-AFC4DB0B9B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8970" y="1105836"/>
            <a:ext cx="4334873" cy="2047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BA8952-808D-467D-91B3-5F34A2234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115034" y="4155110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2887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891" y="139031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Concepts </a:t>
            </a:r>
            <a:r>
              <a:rPr lang="fr-FR" sz="2100" dirty="0" err="1"/>
              <a:t>analysis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4442174" y="2342813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E97F9CA0-7170-4E14-967F-A71EE68E371A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xmlns="" id="{CD21C076-A9A1-4FCD-8D53-195A47127526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03192E4-01B3-4D64-A66A-0EFCBA582D49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F9C090-D081-4135-ABBC-CD54B783C5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6466" y="1085649"/>
            <a:ext cx="3227664" cy="21025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6056061-DDDD-4E10-A42F-C90FDD7736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0760" y="2431965"/>
            <a:ext cx="3043793" cy="19570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B7D5286-1BF8-41E5-A973-F1740C21A3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48" y="1545219"/>
            <a:ext cx="4210454" cy="216506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D2CC2A-295A-496C-AB76-D203F4188A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7532" y="2614651"/>
            <a:ext cx="2206526" cy="13037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4E35800-1533-4DDC-A0DA-6987536B540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9109" y="2941644"/>
            <a:ext cx="3210182" cy="1505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5D1A0A-0CE9-41AD-997F-1419C37CDC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641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92C300B2-277A-4356-AF6B-47CB139433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C60C250A-84E4-4448-A789-6654539A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6BCFC5B-567B-43E3-9441-8E5B5CFF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565"/>
            <a:ext cx="9144000" cy="63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4055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133" y="17793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Landscape</a:t>
            </a:r>
            <a:r>
              <a:rPr lang="fr-FR" sz="2100" dirty="0"/>
              <a:t> </a:t>
            </a:r>
            <a:r>
              <a:rPr lang="fr-FR" sz="2100" dirty="0" err="1"/>
              <a:t>map</a:t>
            </a:r>
            <a:endParaRPr lang="fr-FR" sz="2100" i="1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ED49D8ED-DFF7-4949-838E-42E4F96D14EB}"/>
              </a:ext>
            </a:extLst>
          </p:cNvPr>
          <p:cNvSpPr/>
          <p:nvPr/>
        </p:nvSpPr>
        <p:spPr>
          <a:xfrm>
            <a:off x="4457892" y="2734204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6A79BD3-13DB-4CDC-956C-09C9407296B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7905" y="1733513"/>
            <a:ext cx="2847777" cy="22286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51F5AA2-3AB5-4EB3-A2F7-B0D4BA19E8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338" y="1517599"/>
            <a:ext cx="3812346" cy="26604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8D9094E-421B-4B94-8AAF-A3CD9E44B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17" y="3039004"/>
            <a:ext cx="1224020" cy="13542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xmlns="" id="{96FF00BD-03F5-4FB8-ACD6-EA4AE21F9640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xmlns="" id="{F3363E14-31FC-42A3-A915-4BA04693A5F7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xmlns="" id="{1B9D9B4C-491C-4E65-A07F-71822CB7C215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E72BD0-DFFA-484A-B149-4704BD0CA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043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875" y="95266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Simple </a:t>
            </a:r>
            <a:r>
              <a:rPr lang="fr-FR" sz="2100" dirty="0" err="1"/>
              <a:t>selection</a:t>
            </a:r>
            <a:endParaRPr lang="fr-FR" sz="21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8E7B6BF-41B3-4904-A5B9-FA2969B594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966" y="1768934"/>
            <a:ext cx="8198069" cy="2320312"/>
          </a:xfrm>
          <a:prstGeom prst="rect">
            <a:avLst/>
          </a:prstGeom>
        </p:spPr>
      </p:pic>
      <p:sp>
        <p:nvSpPr>
          <p:cNvPr id="10" name="ZoneTexte 17">
            <a:extLst>
              <a:ext uri="{FF2B5EF4-FFF2-40B4-BE49-F238E27FC236}">
                <a16:creationId xmlns:a16="http://schemas.microsoft.com/office/drawing/2014/main" xmlns="" id="{F9D874E7-E698-457E-81B0-ACAFFDD1E99E}"/>
              </a:ext>
            </a:extLst>
          </p:cNvPr>
          <p:cNvSpPr txBox="1"/>
          <p:nvPr/>
        </p:nvSpPr>
        <p:spPr>
          <a:xfrm>
            <a:off x="6552090" y="5444785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xmlns="" id="{805DE4A4-3ABD-4282-9593-7D958A2958FE}"/>
              </a:ext>
            </a:extLst>
          </p:cNvPr>
          <p:cNvSpPr txBox="1">
            <a:spLocks/>
          </p:cNvSpPr>
          <p:nvPr/>
        </p:nvSpPr>
        <p:spPr bwMode="auto">
          <a:xfrm>
            <a:off x="1451437" y="5395036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xmlns="" id="{288AA53F-848B-4292-990F-792398E2191B}"/>
              </a:ext>
            </a:extLst>
          </p:cNvPr>
          <p:cNvSpPr txBox="1"/>
          <p:nvPr/>
        </p:nvSpPr>
        <p:spPr>
          <a:xfrm>
            <a:off x="4239766" y="5444785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7270EB-6055-45E8-99C1-7C0C3D2C4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2"/>
          <a:stretch/>
        </p:blipFill>
        <p:spPr>
          <a:xfrm>
            <a:off x="1115034" y="4155110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2197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43461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Multiple </a:t>
            </a:r>
            <a:r>
              <a:rPr lang="fr-FR" sz="2100" dirty="0" err="1"/>
              <a:t>selection</a:t>
            </a:r>
            <a:endParaRPr lang="fr-FR" sz="21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7C25F85-BDFC-43A4-8E6A-858107B643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1586" y="1016509"/>
            <a:ext cx="6859600" cy="2985700"/>
          </a:xfrm>
          <a:prstGeom prst="rect">
            <a:avLst/>
          </a:prstGeom>
        </p:spPr>
      </p:pic>
      <p:sp>
        <p:nvSpPr>
          <p:cNvPr id="10" name="ZoneTexte 17">
            <a:extLst>
              <a:ext uri="{FF2B5EF4-FFF2-40B4-BE49-F238E27FC236}">
                <a16:creationId xmlns:a16="http://schemas.microsoft.com/office/drawing/2014/main" xmlns="" id="{442A7A4A-765F-43F5-8E63-A856E3B38825}"/>
              </a:ext>
            </a:extLst>
          </p:cNvPr>
          <p:cNvSpPr txBox="1"/>
          <p:nvPr/>
        </p:nvSpPr>
        <p:spPr>
          <a:xfrm>
            <a:off x="6730563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xmlns="" id="{186BCD26-7F9A-4524-9ED2-76740BB42F0C}"/>
              </a:ext>
            </a:extLst>
          </p:cNvPr>
          <p:cNvSpPr txBox="1">
            <a:spLocks/>
          </p:cNvSpPr>
          <p:nvPr/>
        </p:nvSpPr>
        <p:spPr bwMode="auto">
          <a:xfrm>
            <a:off x="1687649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xmlns="" id="{A1EDBC65-C1E7-4DC1-BD8F-AF2A3AF7CFFF}"/>
              </a:ext>
            </a:extLst>
          </p:cNvPr>
          <p:cNvSpPr txBox="1"/>
          <p:nvPr/>
        </p:nvSpPr>
        <p:spPr>
          <a:xfrm>
            <a:off x="4426688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3E273B-885F-4265-AB0C-E49DB8CF5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2"/>
          <a:stretch/>
        </p:blipFill>
        <p:spPr>
          <a:xfrm>
            <a:off x="1331640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08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875" y="116632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Drill down</a:t>
            </a:r>
            <a:endParaRPr lang="fr-FR" sz="21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DB88919-C145-4A04-AD4C-DFC25AFFC2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045" y="764704"/>
            <a:ext cx="6654626" cy="2892879"/>
          </a:xfrm>
          <a:prstGeom prst="rect">
            <a:avLst/>
          </a:prstGeom>
        </p:spPr>
      </p:pic>
      <p:sp>
        <p:nvSpPr>
          <p:cNvPr id="10" name="ZoneTexte 17">
            <a:extLst>
              <a:ext uri="{FF2B5EF4-FFF2-40B4-BE49-F238E27FC236}">
                <a16:creationId xmlns:a16="http://schemas.microsoft.com/office/drawing/2014/main" xmlns="" id="{97F8D9BA-7099-4486-A947-158B8CC40254}"/>
              </a:ext>
            </a:extLst>
          </p:cNvPr>
          <p:cNvSpPr txBox="1"/>
          <p:nvPr/>
        </p:nvSpPr>
        <p:spPr>
          <a:xfrm>
            <a:off x="6874579" y="5583763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xmlns="" id="{1C8F1F98-4DF1-41CC-AEF7-01EE39EE945C}"/>
              </a:ext>
            </a:extLst>
          </p:cNvPr>
          <p:cNvSpPr txBox="1">
            <a:spLocks/>
          </p:cNvSpPr>
          <p:nvPr/>
        </p:nvSpPr>
        <p:spPr bwMode="auto">
          <a:xfrm>
            <a:off x="1831665" y="5555570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xmlns="" id="{CB68484F-C0D3-44EA-9695-AD62007188B6}"/>
              </a:ext>
            </a:extLst>
          </p:cNvPr>
          <p:cNvSpPr txBox="1"/>
          <p:nvPr/>
        </p:nvSpPr>
        <p:spPr>
          <a:xfrm>
            <a:off x="4570704" y="5580323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0F5EED-9865-4CC6-83AD-2C7FE12F6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2"/>
          <a:stretch/>
        </p:blipFill>
        <p:spPr>
          <a:xfrm>
            <a:off x="1475656" y="4365104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482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FEA60C0-8B6F-4333-B870-0EDAFE868C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586" y="1585617"/>
            <a:ext cx="3804755" cy="28042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875" y="104162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Color</a:t>
            </a:r>
            <a:r>
              <a:rPr lang="fr-FR" sz="2100" dirty="0"/>
              <a:t> by (</a:t>
            </a:r>
            <a:r>
              <a:rPr lang="fr-FR" sz="2100" dirty="0" err="1"/>
              <a:t>including</a:t>
            </a:r>
            <a:r>
              <a:rPr lang="fr-FR" sz="2100" dirty="0"/>
              <a:t> </a:t>
            </a:r>
            <a:r>
              <a:rPr lang="fr-FR" sz="2100" dirty="0" err="1"/>
              <a:t>lists</a:t>
            </a:r>
            <a:r>
              <a:rPr lang="fr-FR" sz="2100" dirty="0"/>
              <a:t> or </a:t>
            </a:r>
            <a:r>
              <a:rPr lang="fr-FR" sz="2100" dirty="0" err="1"/>
              <a:t>workfiles</a:t>
            </a:r>
            <a:r>
              <a:rPr lang="fr-FR" sz="2100" dirty="0"/>
              <a:t>)</a:t>
            </a:r>
            <a:endParaRPr lang="fr-FR" sz="21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BC21B6B-EC06-4D72-8DBE-2834300A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50" y="1855106"/>
            <a:ext cx="465138" cy="19768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97BBB4C2-53D0-44CC-A16D-A275CCF2C804}"/>
              </a:ext>
            </a:extLst>
          </p:cNvPr>
          <p:cNvSpPr/>
          <p:nvPr/>
        </p:nvSpPr>
        <p:spPr>
          <a:xfrm>
            <a:off x="4457892" y="2734204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79BA934-B03C-4757-B29F-DA092A6A53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6466" y="1852827"/>
            <a:ext cx="4090499" cy="2383672"/>
          </a:xfrm>
          <a:prstGeom prst="rect">
            <a:avLst/>
          </a:prstGeom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xmlns="" id="{D0C8C06D-8B72-450D-A172-B6AB038DF177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xmlns="" id="{CB4F4D33-6B43-40C1-9FF6-F7EE814FFB5C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xmlns="" id="{E323A316-505F-4573-8C21-6676D5A43331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28F75B-21D0-44F3-83CA-7D27251F3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691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6789" y="134435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Custom axis</a:t>
            </a:r>
            <a:endParaRPr lang="fr-FR" sz="2100" i="1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xmlns="" id="{D6056D05-7583-462C-8800-DE743F024843}"/>
              </a:ext>
            </a:extLst>
          </p:cNvPr>
          <p:cNvSpPr/>
          <p:nvPr/>
        </p:nvSpPr>
        <p:spPr>
          <a:xfrm>
            <a:off x="4427750" y="2075702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AD938BB-5C5C-4F3F-BA17-CA5A56EE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081" y="1182098"/>
            <a:ext cx="3973469" cy="239680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51DCFBF-2F32-4F93-B144-0274269934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033" y="836712"/>
            <a:ext cx="3464939" cy="2983224"/>
          </a:xfrm>
          <a:prstGeom prst="rect">
            <a:avLst/>
          </a:prstGeom>
        </p:spPr>
      </p:pic>
      <p:sp>
        <p:nvSpPr>
          <p:cNvPr id="12" name="ZoneTexte 17">
            <a:extLst>
              <a:ext uri="{FF2B5EF4-FFF2-40B4-BE49-F238E27FC236}">
                <a16:creationId xmlns:a16="http://schemas.microsoft.com/office/drawing/2014/main" xmlns="" id="{04293843-080B-4BE8-826B-7AEBFAAEDDFF}"/>
              </a:ext>
            </a:extLst>
          </p:cNvPr>
          <p:cNvSpPr txBox="1"/>
          <p:nvPr/>
        </p:nvSpPr>
        <p:spPr>
          <a:xfrm>
            <a:off x="6874579" y="5737802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xmlns="" id="{E2D736E6-7FFC-451B-8AC5-785A7A092D65}"/>
              </a:ext>
            </a:extLst>
          </p:cNvPr>
          <p:cNvSpPr txBox="1">
            <a:spLocks/>
          </p:cNvSpPr>
          <p:nvPr/>
        </p:nvSpPr>
        <p:spPr bwMode="auto">
          <a:xfrm>
            <a:off x="1831665" y="5709609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4" name="ZoneTexte 20">
            <a:extLst>
              <a:ext uri="{FF2B5EF4-FFF2-40B4-BE49-F238E27FC236}">
                <a16:creationId xmlns:a16="http://schemas.microsoft.com/office/drawing/2014/main" xmlns="" id="{4EF2D08F-66A3-42C1-B270-CDDECF239407}"/>
              </a:ext>
            </a:extLst>
          </p:cNvPr>
          <p:cNvSpPr txBox="1"/>
          <p:nvPr/>
        </p:nvSpPr>
        <p:spPr>
          <a:xfrm>
            <a:off x="4570704" y="5734362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F17B6A-6588-4F56-B88B-38DF07B7F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172"/>
          <a:stretch/>
        </p:blipFill>
        <p:spPr>
          <a:xfrm>
            <a:off x="1475656" y="4519143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270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7686A1-BAFC-4BCF-8DF5-B40AF154BF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886" y="987958"/>
            <a:ext cx="3918041" cy="28513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886" y="151563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Save chart </a:t>
            </a:r>
            <a:r>
              <a:rPr lang="fr-FR" sz="2100" dirty="0" err="1"/>
              <a:t>templates</a:t>
            </a:r>
            <a:endParaRPr lang="fr-FR" sz="2100" i="1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xmlns="" id="{D6056D05-7583-462C-8800-DE743F024843}"/>
              </a:ext>
            </a:extLst>
          </p:cNvPr>
          <p:cNvSpPr/>
          <p:nvPr/>
        </p:nvSpPr>
        <p:spPr>
          <a:xfrm>
            <a:off x="4239882" y="2323151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34B5BAB-4A0C-4F37-BE61-94009EF35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273" y="1255768"/>
            <a:ext cx="275216" cy="22390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6AD738-C4EC-4AF1-8C16-140B6E10CF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2269" y="980728"/>
            <a:ext cx="4382537" cy="2865798"/>
          </a:xfrm>
          <a:prstGeom prst="rect">
            <a:avLst/>
          </a:prstGeom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xmlns="" id="{843E923E-B7F6-4506-B653-E2A8ADBF180E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xmlns="" id="{F5323192-6111-4677-900C-EC4D4EF339E7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xmlns="" id="{AF7D073C-1F89-4C36-88ED-6840AD6061D2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5358E8E-077C-4C6A-924C-34627C8C9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558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41734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/>
              <a:t>One click report + </a:t>
            </a:r>
            <a:r>
              <a:rPr lang="fr-FR" sz="2100" dirty="0" err="1"/>
              <a:t>automatic</a:t>
            </a:r>
            <a:r>
              <a:rPr lang="fr-FR" sz="2100" dirty="0"/>
              <a:t> description</a:t>
            </a:r>
            <a:endParaRPr lang="fr-FR" sz="21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E2D45B8-32AD-4F95-A016-B207B53DD8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5656" y="1605576"/>
            <a:ext cx="4250669" cy="2739259"/>
          </a:xfrm>
          <a:prstGeom prst="rect">
            <a:avLst/>
          </a:prstGeom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xmlns="" id="{EA74FDF5-91C6-4C98-BAE3-7DB90EDC9BF1}"/>
              </a:ext>
            </a:extLst>
          </p:cNvPr>
          <p:cNvSpPr/>
          <p:nvPr/>
        </p:nvSpPr>
        <p:spPr>
          <a:xfrm>
            <a:off x="4206852" y="2717369"/>
            <a:ext cx="404191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329271-60D6-4604-8D77-13E446841D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507" y="1527817"/>
            <a:ext cx="4044433" cy="29559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2BDD397-A78A-44FF-88D4-4D9FB717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583" y="1477581"/>
            <a:ext cx="892088" cy="2559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xmlns="" id="{2F4250F8-8C54-47D4-BD5A-51C83FFABACB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xmlns="" id="{2D537C4E-EB23-4747-B0E1-2E6857A416C7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5" name="ZoneTexte 20">
            <a:extLst>
              <a:ext uri="{FF2B5EF4-FFF2-40B4-BE49-F238E27FC236}">
                <a16:creationId xmlns:a16="http://schemas.microsoft.com/office/drawing/2014/main" xmlns="" id="{40B1A365-78E1-4FF5-9146-C2637C761463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276CECC-E2A3-4548-A8BC-5E16E384F9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337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72966" cy="757952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100" dirty="0" err="1"/>
              <a:t>Answer</a:t>
            </a:r>
            <a:r>
              <a:rPr lang="fr-FR" sz="2100" dirty="0"/>
              <a:t> business questions</a:t>
            </a:r>
            <a:endParaRPr lang="fr-FR" sz="21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EA9552-302A-43AF-A98F-8B50E750FFC0}"/>
              </a:ext>
            </a:extLst>
          </p:cNvPr>
          <p:cNvSpPr txBox="1"/>
          <p:nvPr/>
        </p:nvSpPr>
        <p:spPr>
          <a:xfrm>
            <a:off x="885393" y="1011554"/>
            <a:ext cx="212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Evaluation modules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8AF260D-A79C-4388-96E9-9524459D7543}"/>
              </a:ext>
            </a:extLst>
          </p:cNvPr>
          <p:cNvSpPr txBox="1"/>
          <p:nvPr/>
        </p:nvSpPr>
        <p:spPr>
          <a:xfrm>
            <a:off x="3807879" y="1021737"/>
            <a:ext cx="21256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Metrics</a:t>
            </a:r>
            <a:r>
              <a:rPr lang="fr-FR" sz="1350" dirty="0"/>
              <a:t> in the </a:t>
            </a:r>
            <a:r>
              <a:rPr lang="fr-FR" sz="1350" dirty="0" err="1"/>
              <a:t>analysis</a:t>
            </a:r>
            <a:endParaRPr lang="fr-FR" sz="135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505B809-3D05-4425-A913-7408DC5436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1964"/>
          <a:stretch/>
        </p:blipFill>
        <p:spPr>
          <a:xfrm>
            <a:off x="939610" y="1426504"/>
            <a:ext cx="1671161" cy="24979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FB01E04-AD2A-414A-9C2D-69A0656979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8286" y="1388907"/>
            <a:ext cx="4783829" cy="24979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565922E-3151-4F10-9F02-0A7E634A33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2348880"/>
            <a:ext cx="866618" cy="9390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2483363-C52C-4087-B0B0-78E5F69FE7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2086" y="2986485"/>
            <a:ext cx="2909830" cy="946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ZoneTexte 17">
            <a:extLst>
              <a:ext uri="{FF2B5EF4-FFF2-40B4-BE49-F238E27FC236}">
                <a16:creationId xmlns:a16="http://schemas.microsoft.com/office/drawing/2014/main" xmlns="" id="{CCCC94D5-54B4-4106-AFE2-A9CAEF1099E0}"/>
              </a:ext>
            </a:extLst>
          </p:cNvPr>
          <p:cNvSpPr txBox="1"/>
          <p:nvPr/>
        </p:nvSpPr>
        <p:spPr>
          <a:xfrm>
            <a:off x="7018595" y="5619839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xmlns="" id="{884A3325-79C0-4073-9068-A0D5BFAC803B}"/>
              </a:ext>
            </a:extLst>
          </p:cNvPr>
          <p:cNvSpPr txBox="1">
            <a:spLocks/>
          </p:cNvSpPr>
          <p:nvPr/>
        </p:nvSpPr>
        <p:spPr bwMode="auto">
          <a:xfrm>
            <a:off x="1975681" y="5591646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xmlns="" id="{C7408E5C-2BA9-48EC-909D-1EFF8B92D7F1}"/>
              </a:ext>
            </a:extLst>
          </p:cNvPr>
          <p:cNvSpPr txBox="1"/>
          <p:nvPr/>
        </p:nvSpPr>
        <p:spPr>
          <a:xfrm>
            <a:off x="4714720" y="5616399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442488F-57F9-45B8-92CD-5F6EE29E9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4172"/>
          <a:stretch/>
        </p:blipFill>
        <p:spPr>
          <a:xfrm>
            <a:off x="1619672" y="4401180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154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B2090A-041C-4DB3-B492-B9E4C015F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5" y="200257"/>
            <a:ext cx="8772966" cy="1010603"/>
          </a:xfrm>
        </p:spPr>
        <p:txBody>
          <a:bodyPr/>
          <a:lstStyle/>
          <a:p>
            <a:r>
              <a:rPr lang="fr-FR" dirty="0"/>
              <a:t>Key </a:t>
            </a:r>
            <a:r>
              <a:rPr lang="fr-FR" dirty="0" err="1"/>
              <a:t>metrics</a:t>
            </a:r>
            <a:r>
              <a:rPr lang="fr-FR" dirty="0"/>
              <a:t> in </a:t>
            </a:r>
            <a:r>
              <a:rPr lang="fr-FR" dirty="0" err="1"/>
              <a:t>analysis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31B88145-E6CD-4F46-B7B8-4D63AA8C7D6D}"/>
              </a:ext>
            </a:extLst>
          </p:cNvPr>
          <p:cNvGrpSpPr/>
          <p:nvPr/>
        </p:nvGrpSpPr>
        <p:grpSpPr>
          <a:xfrm>
            <a:off x="611560" y="864061"/>
            <a:ext cx="7461448" cy="3110777"/>
            <a:chOff x="1013772" y="1051035"/>
            <a:chExt cx="9891087" cy="49514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8F27C1C0-192F-45F4-8386-9E24206C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40289"/>
            <a:stretch/>
          </p:blipFill>
          <p:spPr>
            <a:xfrm>
              <a:off x="4550229" y="1051035"/>
              <a:ext cx="6354630" cy="495148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CFCDDC7-EC74-4969-8511-3C6681308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66769"/>
            <a:stretch/>
          </p:blipFill>
          <p:spPr>
            <a:xfrm>
              <a:off x="1013772" y="1051035"/>
              <a:ext cx="3536457" cy="4951488"/>
            </a:xfrm>
            <a:prstGeom prst="rect">
              <a:avLst/>
            </a:prstGeom>
          </p:spPr>
        </p:pic>
      </p:grpSp>
      <p:sp>
        <p:nvSpPr>
          <p:cNvPr id="15" name="ZoneTexte 17">
            <a:extLst>
              <a:ext uri="{FF2B5EF4-FFF2-40B4-BE49-F238E27FC236}">
                <a16:creationId xmlns:a16="http://schemas.microsoft.com/office/drawing/2014/main" xmlns="" id="{504B8B29-C9F9-4D5B-8C54-422091CAE3E4}"/>
              </a:ext>
            </a:extLst>
          </p:cNvPr>
          <p:cNvSpPr txBox="1"/>
          <p:nvPr/>
        </p:nvSpPr>
        <p:spPr>
          <a:xfrm>
            <a:off x="6658555" y="5857301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xmlns="" id="{F8F843C0-B244-4463-8DEB-8E51B3A5A41C}"/>
              </a:ext>
            </a:extLst>
          </p:cNvPr>
          <p:cNvSpPr txBox="1">
            <a:spLocks/>
          </p:cNvSpPr>
          <p:nvPr/>
        </p:nvSpPr>
        <p:spPr bwMode="auto">
          <a:xfrm>
            <a:off x="1615641" y="5829108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7" name="ZoneTexte 20">
            <a:extLst>
              <a:ext uri="{FF2B5EF4-FFF2-40B4-BE49-F238E27FC236}">
                <a16:creationId xmlns:a16="http://schemas.microsoft.com/office/drawing/2014/main" xmlns="" id="{C7A50782-8C9D-4E2D-9EB9-C6311DC380C4}"/>
              </a:ext>
            </a:extLst>
          </p:cNvPr>
          <p:cNvSpPr txBox="1"/>
          <p:nvPr/>
        </p:nvSpPr>
        <p:spPr>
          <a:xfrm>
            <a:off x="4354680" y="5853861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D88FA30-8124-4FB9-99A9-49B900F62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172"/>
          <a:stretch/>
        </p:blipFill>
        <p:spPr>
          <a:xfrm>
            <a:off x="1259632" y="4638642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06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723B0D-22CD-4BF1-8F2B-B236542089D6}"/>
              </a:ext>
            </a:extLst>
          </p:cNvPr>
          <p:cNvSpPr/>
          <p:nvPr/>
        </p:nvSpPr>
        <p:spPr>
          <a:xfrm>
            <a:off x="467544" y="980728"/>
            <a:ext cx="853084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Preferred database: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FullPat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 Better to focus on individual countries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	 Native language when possible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Limitation: </a:t>
            </a:r>
            <a:endParaRPr lang="en-US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Legal status</a:t>
            </a:r>
            <a:r>
              <a:rPr lang="en-US" dirty="0">
                <a:solidFill>
                  <a:schemeClr val="bg1"/>
                </a:solidFill>
              </a:rPr>
              <a:t>: Only alive patents can block you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	 Advice: choose “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Alive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” (but be careful with lapsed publications)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Validity date of the patents</a:t>
            </a:r>
            <a:r>
              <a:rPr lang="en-US" dirty="0">
                <a:solidFill>
                  <a:schemeClr val="bg1"/>
                </a:solidFill>
              </a:rPr>
              <a:t>: if the patent is lapsed/dead/expired, you are typically free to operate</a:t>
            </a:r>
          </a:p>
          <a:p>
            <a:pPr marL="1201738" indent="-287338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 Advice: choose “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Priority date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” and search “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21 years ago to present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”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Specific geographic areas: where you are trying to determine FTO</a:t>
            </a:r>
          </a:p>
          <a:p>
            <a:pPr lvl="2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 Advice: consider searching by country level for clearance in a particular country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endParaRPr lang="en-US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Field</a:t>
            </a:r>
            <a:r>
              <a:rPr lang="en-US" dirty="0">
                <a:solidFill>
                  <a:schemeClr val="bg1"/>
                </a:solidFill>
              </a:rPr>
              <a:t>: claims characterize and limit the scope 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	 Advice: choose </a:t>
            </a: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“Claims”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6E279A3-8D4B-4A74-8FAC-6A805D40C416}"/>
              </a:ext>
            </a:extLst>
          </p:cNvPr>
          <p:cNvSpPr txBox="1"/>
          <p:nvPr/>
        </p:nvSpPr>
        <p:spPr>
          <a:xfrm>
            <a:off x="251520" y="18864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0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FTO </a:t>
            </a:r>
            <a:r>
              <a:rPr lang="fr-FR" sz="2400" dirty="0" err="1"/>
              <a:t>search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18908844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2C46E6-796E-45CF-903E-EFE75F6F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5" y="190185"/>
            <a:ext cx="8772966" cy="1010603"/>
          </a:xfrm>
        </p:spPr>
        <p:txBody>
          <a:bodyPr/>
          <a:lstStyle/>
          <a:p>
            <a:r>
              <a:rPr lang="fr-FR" dirty="0"/>
              <a:t>New charts for </a:t>
            </a:r>
            <a:r>
              <a:rPr lang="fr-FR" dirty="0" err="1"/>
              <a:t>better</a:t>
            </a:r>
            <a:r>
              <a:rPr lang="fr-FR" dirty="0"/>
              <a:t> benchmarks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5D36154-1C40-4A7B-A29B-FC21B6101A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039052"/>
            <a:ext cx="2594408" cy="17242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50849E2-CD7B-4910-95F5-21D2EF8A01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0790" y="2205850"/>
            <a:ext cx="3241637" cy="14418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E3F3EC8-D428-4691-98F8-3EF116F1CC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9536" y="1781845"/>
            <a:ext cx="2817955" cy="2175641"/>
          </a:xfrm>
          <a:prstGeom prst="rect">
            <a:avLst/>
          </a:prstGeom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xmlns="" id="{0824CD41-994F-49CA-9456-003D21204502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xmlns="" id="{D7ADBCDA-5F3B-4D02-A701-3725F88C898F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6" name="ZoneTexte 20">
            <a:extLst>
              <a:ext uri="{FF2B5EF4-FFF2-40B4-BE49-F238E27FC236}">
                <a16:creationId xmlns:a16="http://schemas.microsoft.com/office/drawing/2014/main" xmlns="" id="{649B513B-96AC-4C82-A0E4-BF95DAFF258F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82408D3-F6F3-4AC2-8F47-9F9CDF951B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0364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6D745D8-A607-4D3A-A835-45D9857875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124744"/>
            <a:ext cx="5997023" cy="34163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118145-B14E-46D8-9442-A2C51EE9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17" y="188640"/>
            <a:ext cx="8772966" cy="1010603"/>
          </a:xfrm>
        </p:spPr>
        <p:txBody>
          <a:bodyPr/>
          <a:lstStyle/>
          <a:p>
            <a:r>
              <a:rPr lang="fr-FR" dirty="0"/>
              <a:t>Patent Impact, Portfolio Value, </a:t>
            </a:r>
            <a:r>
              <a:rPr lang="fr-FR" dirty="0" err="1"/>
              <a:t>Estimated</a:t>
            </a:r>
            <a:r>
              <a:rPr lang="fr-FR" dirty="0"/>
              <a:t> </a:t>
            </a:r>
            <a:r>
              <a:rPr lang="fr-FR" dirty="0" err="1"/>
              <a:t>Cost</a:t>
            </a:r>
            <a:r>
              <a:rPr lang="fr-FR" dirty="0"/>
              <a:t>, </a:t>
            </a:r>
            <a:r>
              <a:rPr lang="fr-FR" dirty="0" err="1"/>
              <a:t>Company</a:t>
            </a:r>
            <a:r>
              <a:rPr lang="fr-FR" dirty="0"/>
              <a:t> revenue</a:t>
            </a:r>
          </a:p>
        </p:txBody>
      </p:sp>
      <p:sp>
        <p:nvSpPr>
          <p:cNvPr id="12" name="ZoneTexte 17">
            <a:extLst>
              <a:ext uri="{FF2B5EF4-FFF2-40B4-BE49-F238E27FC236}">
                <a16:creationId xmlns:a16="http://schemas.microsoft.com/office/drawing/2014/main" xmlns="" id="{3DA3C9AD-D17A-4158-8DE2-4162D1A69B88}"/>
              </a:ext>
            </a:extLst>
          </p:cNvPr>
          <p:cNvSpPr txBox="1"/>
          <p:nvPr/>
        </p:nvSpPr>
        <p:spPr>
          <a:xfrm>
            <a:off x="7079281" y="5909888"/>
            <a:ext cx="1116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Yes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xmlns="" id="{649BA4B7-18EA-4905-B7D8-B87169332A48}"/>
              </a:ext>
            </a:extLst>
          </p:cNvPr>
          <p:cNvSpPr txBox="1">
            <a:spLocks/>
          </p:cNvSpPr>
          <p:nvPr/>
        </p:nvSpPr>
        <p:spPr bwMode="auto">
          <a:xfrm>
            <a:off x="2036367" y="5881695"/>
            <a:ext cx="1564376" cy="51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4" rIns="68567" bIns="34284" numCol="1" anchor="t" anchorCtr="0" compatLnSpc="1">
            <a:prstTxWarp prst="textNoShape">
              <a:avLst/>
            </a:prstTxWarp>
          </a:bodyPr>
          <a:lstStyle>
            <a:lvl1pPr marL="0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457116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2pPr>
            <a:lvl3pPr marL="914232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3pPr>
            <a:lvl4pPr marL="1371348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4pPr>
            <a:lvl5pPr marL="1828464" indent="0" algn="ctr" defTabSz="45628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+mn-cs"/>
              </a:defRPr>
            </a:lvl5pPr>
            <a:lvl6pPr marL="228558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698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13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30" indent="0" algn="ctr" defTabSz="457116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14" name="ZoneTexte 20">
            <a:extLst>
              <a:ext uri="{FF2B5EF4-FFF2-40B4-BE49-F238E27FC236}">
                <a16:creationId xmlns:a16="http://schemas.microsoft.com/office/drawing/2014/main" xmlns="" id="{8B8F88DA-94A5-4D72-9DDA-91A9C1159A25}"/>
              </a:ext>
            </a:extLst>
          </p:cNvPr>
          <p:cNvSpPr txBox="1"/>
          <p:nvPr/>
        </p:nvSpPr>
        <p:spPr>
          <a:xfrm>
            <a:off x="4775406" y="5906448"/>
            <a:ext cx="142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515D2A-FB50-4022-9AF3-2BC8C472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172"/>
          <a:stretch/>
        </p:blipFill>
        <p:spPr>
          <a:xfrm>
            <a:off x="1680358" y="4691229"/>
            <a:ext cx="6905625" cy="11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991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D98AF-7E5D-4982-B41B-2DD25A85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Analytics session</a:t>
            </a:r>
            <a:br>
              <a:rPr lang="fr-FR" dirty="0"/>
            </a:br>
            <a:r>
              <a:rPr lang="fr-FR" dirty="0"/>
              <a:t>Metrics </a:t>
            </a:r>
            <a:r>
              <a:rPr lang="fr-FR" dirty="0" err="1"/>
              <a:t>explanation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8F5E4DB-3979-4CC2-BD43-233C5FC64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06EA55-64DE-41B2-A7F5-E00C24F1BCC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00"/>
          <a:stretch/>
        </p:blipFill>
        <p:spPr>
          <a:xfrm>
            <a:off x="0" y="2492897"/>
            <a:ext cx="9144000" cy="34428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60DFD4-C5F5-46B8-B0A9-92933F10DA6F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FF4D99-45AD-4465-AD0F-98973FEC8BA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496264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79516" y="342106"/>
            <a:ext cx="2736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Orbit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78C8FF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C8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New patent metrics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971DDF-35EF-A24A-A147-5C35D06E328E}"/>
              </a:ext>
            </a:extLst>
          </p:cNvPr>
          <p:cNvSpPr txBox="1"/>
          <p:nvPr/>
        </p:nvSpPr>
        <p:spPr>
          <a:xfrm>
            <a:off x="3131840" y="342106"/>
            <a:ext cx="5544616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All available in live</a:t>
            </a:r>
          </a:p>
          <a:p>
            <a:pPr lvl="0">
              <a:lnSpc>
                <a:spcPct val="150000"/>
              </a:lnSpc>
              <a:defRPr/>
            </a:pPr>
            <a:r>
              <a:rPr lang="en-US" dirty="0">
                <a:solidFill>
                  <a:srgbClr val="333333"/>
                </a:solidFill>
                <a:latin typeface="Arial"/>
              </a:rPr>
              <a:t>Platinum only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6BF1FD-DCD2-E74B-BACB-A5BB0088EDD9}"/>
              </a:ext>
            </a:extLst>
          </p:cNvPr>
          <p:cNvSpPr/>
          <p:nvPr/>
        </p:nvSpPr>
        <p:spPr>
          <a:xfrm>
            <a:off x="566584" y="1911766"/>
            <a:ext cx="8136904" cy="409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Impact		</a:t>
            </a:r>
            <a:r>
              <a:rPr lang="en-US" dirty="0">
                <a:solidFill>
                  <a:schemeClr val="tx2"/>
                </a:solidFill>
              </a:rPr>
              <a:t>&lt;&lt; Avg patent now has a score of 1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Market strategy	</a:t>
            </a:r>
            <a:r>
              <a:rPr lang="en-US" dirty="0">
                <a:solidFill>
                  <a:schemeClr val="tx2"/>
                </a:solidFill>
              </a:rPr>
              <a:t>&lt;&lt; Dead countries now included if granted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Patent strength 	</a:t>
            </a:r>
            <a:r>
              <a:rPr lang="en-US" dirty="0">
                <a:solidFill>
                  <a:schemeClr val="tx2"/>
                </a:solidFill>
              </a:rPr>
              <a:t>&lt;&lt; Available for dead patent families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Patent value	</a:t>
            </a:r>
            <a:r>
              <a:rPr lang="en-US" dirty="0">
                <a:solidFill>
                  <a:schemeClr val="tx2"/>
                </a:solidFill>
              </a:rPr>
              <a:t>	&lt;&lt; Score reduced by remaining life factor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Portfolio value		</a:t>
            </a:r>
            <a:r>
              <a:rPr lang="en-US" dirty="0">
                <a:solidFill>
                  <a:schemeClr val="tx2"/>
                </a:solidFill>
              </a:rPr>
              <a:t>&lt;&lt; Sum of patent value</a:t>
            </a:r>
          </a:p>
        </p:txBody>
      </p:sp>
    </p:spTree>
    <p:extLst>
      <p:ext uri="{BB962C8B-B14F-4D97-AF65-F5344CB8AC3E}">
        <p14:creationId xmlns:p14="http://schemas.microsoft.com/office/powerpoint/2010/main" xmlns="" val="2434321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2BB557F9-90E0-4557-A5D8-DE9C9A10AE8F}"/>
              </a:ext>
            </a:extLst>
          </p:cNvPr>
          <p:cNvSpPr/>
          <p:nvPr/>
        </p:nvSpPr>
        <p:spPr>
          <a:xfrm>
            <a:off x="1523224" y="745902"/>
            <a:ext cx="7402333" cy="362168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3353866-A91C-41C9-96C0-5FF6476DAD55}"/>
              </a:ext>
            </a:extLst>
          </p:cNvPr>
          <p:cNvGrpSpPr/>
          <p:nvPr/>
        </p:nvGrpSpPr>
        <p:grpSpPr>
          <a:xfrm>
            <a:off x="385860" y="3974015"/>
            <a:ext cx="1751316" cy="1061680"/>
            <a:chOff x="1758214" y="924704"/>
            <a:chExt cx="2335087" cy="141557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D435C8E9-0002-45B9-B2C0-2A47BD8E3A2C}"/>
                </a:ext>
              </a:extLst>
            </p:cNvPr>
            <p:cNvSpPr/>
            <p:nvPr/>
          </p:nvSpPr>
          <p:spPr>
            <a:xfrm>
              <a:off x="1957673" y="1274080"/>
              <a:ext cx="1846982" cy="32829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633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Alive - Granted</a:t>
              </a: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xmlns="" id="{06028785-2486-422D-8D52-D6B945E1B8F3}"/>
                </a:ext>
              </a:extLst>
            </p:cNvPr>
            <p:cNvSpPr/>
            <p:nvPr/>
          </p:nvSpPr>
          <p:spPr>
            <a:xfrm>
              <a:off x="1758214" y="1340652"/>
              <a:ext cx="216000" cy="21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xmlns="" id="{3DD7A0F6-5297-40CC-9FDD-DCBA64911194}"/>
                </a:ext>
              </a:extLst>
            </p:cNvPr>
            <p:cNvSpPr/>
            <p:nvPr/>
          </p:nvSpPr>
          <p:spPr>
            <a:xfrm>
              <a:off x="1758214" y="1713341"/>
              <a:ext cx="216000" cy="21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499CE6CF-C76F-493E-94CA-95F6FA2D1D31}"/>
                </a:ext>
              </a:extLst>
            </p:cNvPr>
            <p:cNvSpPr/>
            <p:nvPr/>
          </p:nvSpPr>
          <p:spPr>
            <a:xfrm>
              <a:off x="1972601" y="1654883"/>
              <a:ext cx="1389697" cy="32829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633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Alive - Pending</a:t>
              </a:r>
            </a:p>
          </p:txBody>
        </p:sp>
        <p:sp>
          <p:nvSpPr>
            <p:cNvPr id="55" name="Ellipse 59">
              <a:extLst>
                <a:ext uri="{FF2B5EF4-FFF2-40B4-BE49-F238E27FC236}">
                  <a16:creationId xmlns:a16="http://schemas.microsoft.com/office/drawing/2014/main" xmlns="" id="{C089A96E-B6A1-45AF-BE8F-EC62C10DEBF5}"/>
                </a:ext>
              </a:extLst>
            </p:cNvPr>
            <p:cNvSpPr/>
            <p:nvPr/>
          </p:nvSpPr>
          <p:spPr>
            <a:xfrm>
              <a:off x="1758214" y="2066532"/>
              <a:ext cx="216000" cy="216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29492625-6379-4813-B767-D43E2E9F6D41}"/>
                </a:ext>
              </a:extLst>
            </p:cNvPr>
            <p:cNvSpPr/>
            <p:nvPr/>
          </p:nvSpPr>
          <p:spPr>
            <a:xfrm>
              <a:off x="1968962" y="2011983"/>
              <a:ext cx="652315" cy="32829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633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Dead</a:t>
              </a: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xmlns="" id="{2A99AA97-2433-448F-BEE4-BD32EDCE800F}"/>
                </a:ext>
              </a:extLst>
            </p:cNvPr>
            <p:cNvSpPr/>
            <p:nvPr/>
          </p:nvSpPr>
          <p:spPr>
            <a:xfrm>
              <a:off x="1758214" y="984665"/>
              <a:ext cx="216000" cy="21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9CE3E4D5-E15F-4009-AE96-AD5D3B6CB35E}"/>
                </a:ext>
              </a:extLst>
            </p:cNvPr>
            <p:cNvSpPr/>
            <p:nvPr/>
          </p:nvSpPr>
          <p:spPr>
            <a:xfrm>
              <a:off x="1957673" y="924704"/>
              <a:ext cx="2135628" cy="32829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633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EU Granted/PCT Lapsed</a:t>
              </a:r>
            </a:p>
          </p:txBody>
        </p:sp>
      </p:grpSp>
      <p:sp>
        <p:nvSpPr>
          <p:cNvPr id="46" name="Ellipse 45">
            <a:extLst>
              <a:ext uri="{FF2B5EF4-FFF2-40B4-BE49-F238E27FC236}">
                <a16:creationId xmlns:a16="http://schemas.microsoft.com/office/drawing/2014/main" xmlns="" id="{06DB0CCC-80B4-4BFF-B5D3-6DDE580D322E}"/>
              </a:ext>
            </a:extLst>
          </p:cNvPr>
          <p:cNvSpPr/>
          <p:nvPr/>
        </p:nvSpPr>
        <p:spPr>
          <a:xfrm>
            <a:off x="3025495" y="1117746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xmlns="" id="{413A63D6-7A85-46AE-94A9-F9914B24163D}"/>
              </a:ext>
            </a:extLst>
          </p:cNvPr>
          <p:cNvSpPr/>
          <p:nvPr/>
        </p:nvSpPr>
        <p:spPr>
          <a:xfrm>
            <a:off x="2926022" y="2496646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xmlns="" id="{4A764258-B31B-454B-A7F2-8B6641D6CCF3}"/>
              </a:ext>
            </a:extLst>
          </p:cNvPr>
          <p:cNvSpPr/>
          <p:nvPr/>
        </p:nvSpPr>
        <p:spPr>
          <a:xfrm>
            <a:off x="3419723" y="2662316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xmlns="" id="{33C6114C-9D87-43DE-BA4A-7AB1B5EF21F1}"/>
              </a:ext>
            </a:extLst>
          </p:cNvPr>
          <p:cNvSpPr/>
          <p:nvPr/>
        </p:nvSpPr>
        <p:spPr>
          <a:xfrm>
            <a:off x="3592523" y="2953623"/>
            <a:ext cx="172800" cy="17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xmlns="" id="{560800D0-9E5B-4217-A83F-27FECAC68C64}"/>
              </a:ext>
            </a:extLst>
          </p:cNvPr>
          <p:cNvSpPr/>
          <p:nvPr/>
        </p:nvSpPr>
        <p:spPr>
          <a:xfrm>
            <a:off x="3298031" y="3192415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xmlns="" id="{81C83B1E-7DDC-4828-ABE1-AEE00ADADDA3}"/>
              </a:ext>
            </a:extLst>
          </p:cNvPr>
          <p:cNvSpPr/>
          <p:nvPr/>
        </p:nvSpPr>
        <p:spPr>
          <a:xfrm>
            <a:off x="3035460" y="2934169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GB</a:t>
            </a:r>
            <a:endParaRPr kumimoji="0" lang="en-US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xmlns="" id="{A3CC76B5-CD28-4AE5-B66D-E4CE7D916EEE}"/>
              </a:ext>
            </a:extLst>
          </p:cNvPr>
          <p:cNvSpPr/>
          <p:nvPr/>
        </p:nvSpPr>
        <p:spPr>
          <a:xfrm>
            <a:off x="3109325" y="2637694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DFAEB664-17AD-4DBB-85D6-65DDA34F9EB5}"/>
              </a:ext>
            </a:extLst>
          </p:cNvPr>
          <p:cNvSpPr/>
          <p:nvPr/>
        </p:nvSpPr>
        <p:spPr>
          <a:xfrm>
            <a:off x="7177469" y="2809030"/>
            <a:ext cx="15937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E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0.23 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xmlns="" id="{4ABC3838-7AC6-42C3-8304-D4723F1687B1}"/>
              </a:ext>
            </a:extLst>
          </p:cNvPr>
          <p:cNvSpPr/>
          <p:nvPr/>
        </p:nvSpPr>
        <p:spPr>
          <a:xfrm>
            <a:off x="4476293" y="950781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xmlns="" id="{52A9DC1E-4DAB-4F59-BBBF-7D52CEEE96DE}"/>
              </a:ext>
            </a:extLst>
          </p:cNvPr>
          <p:cNvSpPr/>
          <p:nvPr/>
        </p:nvSpPr>
        <p:spPr>
          <a:xfrm>
            <a:off x="4848893" y="1270218"/>
            <a:ext cx="172800" cy="172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B802E135-123A-416B-B012-DA37D426AF15}"/>
              </a:ext>
            </a:extLst>
          </p:cNvPr>
          <p:cNvSpPr/>
          <p:nvPr/>
        </p:nvSpPr>
        <p:spPr>
          <a:xfrm>
            <a:off x="2820210" y="2047364"/>
            <a:ext cx="13211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A</a:t>
            </a:r>
          </a:p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Strategy: 1 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xmlns="" id="{C11DCC74-1D2A-4F63-AAE8-876AEF48023E}"/>
              </a:ext>
            </a:extLst>
          </p:cNvPr>
          <p:cNvSpPr/>
          <p:nvPr/>
        </p:nvSpPr>
        <p:spPr>
          <a:xfrm>
            <a:off x="3387227" y="1447219"/>
            <a:ext cx="172800" cy="172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xmlns="" id="{6B429A00-D00D-46B6-A54C-89182A61C9D0}"/>
              </a:ext>
            </a:extLst>
          </p:cNvPr>
          <p:cNvSpPr/>
          <p:nvPr/>
        </p:nvSpPr>
        <p:spPr>
          <a:xfrm>
            <a:off x="3358424" y="2965346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xmlns="" id="{673D50EC-44AD-473A-9738-E556213E6244}"/>
              </a:ext>
            </a:extLst>
          </p:cNvPr>
          <p:cNvSpPr/>
          <p:nvPr/>
        </p:nvSpPr>
        <p:spPr>
          <a:xfrm>
            <a:off x="4181027" y="1884741"/>
            <a:ext cx="15183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B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5EB26DA9-3A18-4B70-A8CB-ECF9DC99D939}"/>
              </a:ext>
            </a:extLst>
          </p:cNvPr>
          <p:cNvSpPr/>
          <p:nvPr/>
        </p:nvSpPr>
        <p:spPr>
          <a:xfrm>
            <a:off x="2612657" y="3439078"/>
            <a:ext cx="15937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D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0.65 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xmlns="" id="{ED637C63-A64F-47E6-992D-9F1485C7043F}"/>
              </a:ext>
            </a:extLst>
          </p:cNvPr>
          <p:cNvSpPr/>
          <p:nvPr/>
        </p:nvSpPr>
        <p:spPr>
          <a:xfrm>
            <a:off x="4434987" y="2685083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xmlns="" id="{E4846AF8-1B93-45ED-87C0-A3D3BC7BCE51}"/>
              </a:ext>
            </a:extLst>
          </p:cNvPr>
          <p:cNvSpPr/>
          <p:nvPr/>
        </p:nvSpPr>
        <p:spPr>
          <a:xfrm>
            <a:off x="4169353" y="3630445"/>
            <a:ext cx="15568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F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0.59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xmlns="" id="{4946F039-269C-48D5-992B-A864F3CB983F}"/>
              </a:ext>
            </a:extLst>
          </p:cNvPr>
          <p:cNvSpPr/>
          <p:nvPr/>
        </p:nvSpPr>
        <p:spPr>
          <a:xfrm>
            <a:off x="7480386" y="1869089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xmlns="" id="{B8CDFE10-7980-4E31-822A-5C12EEAF0B84}"/>
              </a:ext>
            </a:extLst>
          </p:cNvPr>
          <p:cNvSpPr/>
          <p:nvPr/>
        </p:nvSpPr>
        <p:spPr>
          <a:xfrm>
            <a:off x="4852393" y="3008720"/>
            <a:ext cx="172800" cy="172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</a:t>
            </a:r>
            <a:endParaRPr kumimoji="0" lang="en-US" sz="52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xmlns="" id="{3C5B80BC-9BB1-49D3-9B2D-97E758714DC3}"/>
              </a:ext>
            </a:extLst>
          </p:cNvPr>
          <p:cNvSpPr/>
          <p:nvPr/>
        </p:nvSpPr>
        <p:spPr>
          <a:xfrm>
            <a:off x="7991076" y="2256593"/>
            <a:ext cx="172800" cy="172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Ellipse 96">
            <a:extLst>
              <a:ext uri="{FF2B5EF4-FFF2-40B4-BE49-F238E27FC236}">
                <a16:creationId xmlns:a16="http://schemas.microsoft.com/office/drawing/2014/main" xmlns="" id="{CBA7649C-4310-3E40-91B2-4C7AD1E91D31}"/>
              </a:ext>
            </a:extLst>
          </p:cNvPr>
          <p:cNvSpPr/>
          <p:nvPr/>
        </p:nvSpPr>
        <p:spPr>
          <a:xfrm>
            <a:off x="5982618" y="2556747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Ellipse 107">
            <a:extLst>
              <a:ext uri="{FF2B5EF4-FFF2-40B4-BE49-F238E27FC236}">
                <a16:creationId xmlns:a16="http://schemas.microsoft.com/office/drawing/2014/main" xmlns="" id="{F938E9F3-F15E-4847-91CF-E03020A20AFB}"/>
              </a:ext>
            </a:extLst>
          </p:cNvPr>
          <p:cNvSpPr/>
          <p:nvPr/>
        </p:nvSpPr>
        <p:spPr>
          <a:xfrm>
            <a:off x="6256633" y="2686392"/>
            <a:ext cx="184985" cy="188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</a:t>
            </a:r>
            <a:endParaRPr kumimoji="0" lang="en-US" sz="52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Ellipse 107">
            <a:extLst>
              <a:ext uri="{FF2B5EF4-FFF2-40B4-BE49-F238E27FC236}">
                <a16:creationId xmlns:a16="http://schemas.microsoft.com/office/drawing/2014/main" xmlns="" id="{B765EA80-6E7A-2E42-A868-0F7F68900DA4}"/>
              </a:ext>
            </a:extLst>
          </p:cNvPr>
          <p:cNvSpPr/>
          <p:nvPr/>
        </p:nvSpPr>
        <p:spPr>
          <a:xfrm>
            <a:off x="6065350" y="2941461"/>
            <a:ext cx="184985" cy="188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</a:t>
            </a:r>
            <a:endParaRPr kumimoji="0" lang="en-US" sz="52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Ellipse 107">
            <a:extLst>
              <a:ext uri="{FF2B5EF4-FFF2-40B4-BE49-F238E27FC236}">
                <a16:creationId xmlns:a16="http://schemas.microsoft.com/office/drawing/2014/main" xmlns="" id="{2E31FFA1-766D-F543-A5FA-E9705EEB3E68}"/>
              </a:ext>
            </a:extLst>
          </p:cNvPr>
          <p:cNvSpPr/>
          <p:nvPr/>
        </p:nvSpPr>
        <p:spPr>
          <a:xfrm>
            <a:off x="6544852" y="2742289"/>
            <a:ext cx="184985" cy="18863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endParaRPr kumimoji="0" lang="en-US" sz="53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Ellipse 107">
            <a:extLst>
              <a:ext uri="{FF2B5EF4-FFF2-40B4-BE49-F238E27FC236}">
                <a16:creationId xmlns:a16="http://schemas.microsoft.com/office/drawing/2014/main" xmlns="" id="{19816E36-0E48-8149-8483-D6D4AAF105D9}"/>
              </a:ext>
            </a:extLst>
          </p:cNvPr>
          <p:cNvSpPr/>
          <p:nvPr/>
        </p:nvSpPr>
        <p:spPr>
          <a:xfrm>
            <a:off x="6276512" y="3153449"/>
            <a:ext cx="184985" cy="18863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</a:t>
            </a:r>
            <a:endParaRPr kumimoji="0" lang="en-US" sz="53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Ellipse 107">
            <a:extLst>
              <a:ext uri="{FF2B5EF4-FFF2-40B4-BE49-F238E27FC236}">
                <a16:creationId xmlns:a16="http://schemas.microsoft.com/office/drawing/2014/main" xmlns="" id="{90001C33-728A-F149-8412-8DA2D0FC7261}"/>
              </a:ext>
            </a:extLst>
          </p:cNvPr>
          <p:cNvSpPr/>
          <p:nvPr/>
        </p:nvSpPr>
        <p:spPr>
          <a:xfrm>
            <a:off x="6588534" y="3059130"/>
            <a:ext cx="184985" cy="18863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en-US" sz="53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Ellipse 107">
            <a:extLst>
              <a:ext uri="{FF2B5EF4-FFF2-40B4-BE49-F238E27FC236}">
                <a16:creationId xmlns:a16="http://schemas.microsoft.com/office/drawing/2014/main" xmlns="" id="{F972427F-BAE5-314D-A850-27AFF26C2277}"/>
              </a:ext>
            </a:extLst>
          </p:cNvPr>
          <p:cNvSpPr/>
          <p:nvPr/>
        </p:nvSpPr>
        <p:spPr>
          <a:xfrm>
            <a:off x="392635" y="5100556"/>
            <a:ext cx="184985" cy="188638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87BD985E-AA39-6848-ACD8-C0ABD220C395}"/>
              </a:ext>
            </a:extLst>
          </p:cNvPr>
          <p:cNvSpPr/>
          <p:nvPr/>
        </p:nvSpPr>
        <p:spPr>
          <a:xfrm>
            <a:off x="571056" y="5098211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Granted but now dead.</a:t>
            </a:r>
          </a:p>
        </p:txBody>
      </p:sp>
      <p:sp>
        <p:nvSpPr>
          <p:cNvPr id="80" name="Ellipse 96">
            <a:extLst>
              <a:ext uri="{FF2B5EF4-FFF2-40B4-BE49-F238E27FC236}">
                <a16:creationId xmlns:a16="http://schemas.microsoft.com/office/drawing/2014/main" xmlns="" id="{21A5077C-C80D-1644-83D3-970D4C92192E}"/>
              </a:ext>
            </a:extLst>
          </p:cNvPr>
          <p:cNvSpPr/>
          <p:nvPr/>
        </p:nvSpPr>
        <p:spPr>
          <a:xfrm>
            <a:off x="5995322" y="1079321"/>
            <a:ext cx="918000" cy="918000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2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Ellipse 100">
            <a:extLst>
              <a:ext uri="{FF2B5EF4-FFF2-40B4-BE49-F238E27FC236}">
                <a16:creationId xmlns:a16="http://schemas.microsoft.com/office/drawing/2014/main" xmlns="" id="{03AF15F6-C65B-5343-84B8-0D5040AA8D55}"/>
              </a:ext>
            </a:extLst>
          </p:cNvPr>
          <p:cNvSpPr/>
          <p:nvPr/>
        </p:nvSpPr>
        <p:spPr>
          <a:xfrm>
            <a:off x="6196880" y="1401884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FC44F9C3-6F5D-1648-BB63-F8E9018F2BB2}"/>
              </a:ext>
            </a:extLst>
          </p:cNvPr>
          <p:cNvSpPr/>
          <p:nvPr/>
        </p:nvSpPr>
        <p:spPr>
          <a:xfrm>
            <a:off x="5756161" y="2013281"/>
            <a:ext cx="14061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C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84" name="Ellipse 100">
            <a:extLst>
              <a:ext uri="{FF2B5EF4-FFF2-40B4-BE49-F238E27FC236}">
                <a16:creationId xmlns:a16="http://schemas.microsoft.com/office/drawing/2014/main" xmlns="" id="{B369922D-D0FC-F243-97AF-F5F04BE875FB}"/>
              </a:ext>
            </a:extLst>
          </p:cNvPr>
          <p:cNvSpPr/>
          <p:nvPr/>
        </p:nvSpPr>
        <p:spPr>
          <a:xfrm>
            <a:off x="6509041" y="1404029"/>
            <a:ext cx="172800" cy="17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7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en-US" sz="675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A175EC6B-9CD9-054B-B71B-466F760E5EF3}"/>
              </a:ext>
            </a:extLst>
          </p:cNvPr>
          <p:cNvSpPr/>
          <p:nvPr/>
        </p:nvSpPr>
        <p:spPr>
          <a:xfrm>
            <a:off x="5706907" y="3494366"/>
            <a:ext cx="15568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33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G</a:t>
            </a:r>
          </a:p>
          <a:p>
            <a:pPr lvl="0" algn="ctr" defTabSz="633062"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</a:t>
            </a:r>
            <a:r>
              <a:rPr lang="en-US" sz="1050" kern="0" dirty="0">
                <a:solidFill>
                  <a:srgbClr val="FFFFFF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: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9BCE64F-452D-4924-9168-3641B442B93A}"/>
              </a:ext>
            </a:extLst>
          </p:cNvPr>
          <p:cNvSpPr/>
          <p:nvPr/>
        </p:nvSpPr>
        <p:spPr>
          <a:xfrm>
            <a:off x="189199" y="154667"/>
            <a:ext cx="6761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0285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Strategy Index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5B5EE17-D8E9-4D57-BA0C-6BAC2E812A0F}"/>
              </a:ext>
            </a:extLst>
          </p:cNvPr>
          <p:cNvSpPr/>
          <p:nvPr/>
        </p:nvSpPr>
        <p:spPr>
          <a:xfrm>
            <a:off x="7691516" y="962299"/>
            <a:ext cx="1023037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6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Portfolio</a:t>
            </a:r>
          </a:p>
        </p:txBody>
      </p:sp>
      <p:sp>
        <p:nvSpPr>
          <p:cNvPr id="65" name="Titre 1">
            <a:extLst>
              <a:ext uri="{FF2B5EF4-FFF2-40B4-BE49-F238E27FC236}">
                <a16:creationId xmlns:a16="http://schemas.microsoft.com/office/drawing/2014/main" xmlns="" id="{6BCFD4AB-ACE7-43C2-9D1E-ED144BBDDB37}"/>
              </a:ext>
            </a:extLst>
          </p:cNvPr>
          <p:cNvSpPr txBox="1">
            <a:spLocks/>
          </p:cNvSpPr>
          <p:nvPr/>
        </p:nvSpPr>
        <p:spPr>
          <a:xfrm>
            <a:off x="1339752" y="4713321"/>
            <a:ext cx="7598051" cy="1889719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size of the market in the countries where patents are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8C8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pending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8C8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have been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granted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Wingdings" panose="05000000000000000000" pitchFamily="2" charset="2"/>
              </a:rPr>
              <a:t>size calculated using GDP)</a:t>
            </a:r>
          </a:p>
          <a:p>
            <a:pPr marL="285750" marR="0" lvl="0" indent="-28575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 reduction of 40% is given to pending countries.</a:t>
            </a:r>
          </a:p>
          <a:p>
            <a:pPr marL="285750" marR="0" lvl="0" indent="-28575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WO/EPs figures are calculated based on the countries where WO/EPs tend to be granted.</a:t>
            </a:r>
          </a:p>
          <a:p>
            <a:pPr marL="285750" marR="0" lvl="0" indent="-28575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Countries where patents where granted but are now dead are included.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4BDAEF-499D-4709-9700-259C76AF149C}"/>
              </a:ext>
            </a:extLst>
          </p:cNvPr>
          <p:cNvSpPr/>
          <p:nvPr/>
        </p:nvSpPr>
        <p:spPr>
          <a:xfrm>
            <a:off x="189199" y="3854576"/>
            <a:ext cx="2078545" cy="1590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9779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00843" y="2049972"/>
            <a:ext cx="2125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Technical Impact is based on forward citations which are adapted depending on the nature of the citation (self/non-self), the age, and technical domain of the patent. </a:t>
            </a:r>
          </a:p>
          <a:p>
            <a:pPr algn="just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LOG progression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has also been used to model the increase of a patent’s impact. In other words, the 1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citation increases the impact more than the 101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citation.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are normalized so that the average patent has a score of 1.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BA9E74C-5248-44AE-BA26-9269C0D5C070}"/>
              </a:ext>
            </a:extLst>
          </p:cNvPr>
          <p:cNvSpPr/>
          <p:nvPr/>
        </p:nvSpPr>
        <p:spPr>
          <a:xfrm>
            <a:off x="2775588" y="6155663"/>
            <a:ext cx="13852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3062">
              <a:defRPr/>
            </a:pPr>
            <a:r>
              <a:rPr lang="fr-FR" sz="90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Citation</a:t>
            </a:r>
            <a:endParaRPr lang="en-US" sz="900" kern="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xmlns="" id="{0E2E5B4B-7D45-4C10-A832-862237801D36}"/>
              </a:ext>
            </a:extLst>
          </p:cNvPr>
          <p:cNvSpPr/>
          <p:nvPr/>
        </p:nvSpPr>
        <p:spPr>
          <a:xfrm>
            <a:off x="2623162" y="6178537"/>
            <a:ext cx="162000" cy="162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xmlns="" id="{F771DFCC-0651-4A7E-B66B-0EB6E7451321}"/>
              </a:ext>
            </a:extLst>
          </p:cNvPr>
          <p:cNvSpPr/>
          <p:nvPr/>
        </p:nvSpPr>
        <p:spPr>
          <a:xfrm>
            <a:off x="3583703" y="6178537"/>
            <a:ext cx="162000" cy="16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7511C76-0DF9-4F76-8CD8-18B7A3A9766F}"/>
              </a:ext>
            </a:extLst>
          </p:cNvPr>
          <p:cNvSpPr/>
          <p:nvPr/>
        </p:nvSpPr>
        <p:spPr>
          <a:xfrm>
            <a:off x="3736131" y="6155663"/>
            <a:ext cx="10374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33062">
              <a:defRPr/>
            </a:pPr>
            <a:r>
              <a:rPr lang="fr-FR" sz="90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Non-self Citation</a:t>
            </a:r>
            <a:endParaRPr lang="en-US" sz="900" kern="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C92774C-C857-4B79-8C64-8C7F0310749B}"/>
              </a:ext>
            </a:extLst>
          </p:cNvPr>
          <p:cNvSpPr/>
          <p:nvPr/>
        </p:nvSpPr>
        <p:spPr>
          <a:xfrm>
            <a:off x="333358" y="1333555"/>
            <a:ext cx="436658" cy="234501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7B528659-9393-49DB-BCE3-A01B55CF977F}"/>
              </a:ext>
            </a:extLst>
          </p:cNvPr>
          <p:cNvSpPr/>
          <p:nvPr/>
        </p:nvSpPr>
        <p:spPr>
          <a:xfrm>
            <a:off x="326345" y="2954598"/>
            <a:ext cx="436658" cy="230833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3BC27E0D-792D-427F-88AD-FA24562AA8A7}"/>
              </a:ext>
            </a:extLst>
          </p:cNvPr>
          <p:cNvSpPr/>
          <p:nvPr/>
        </p:nvSpPr>
        <p:spPr>
          <a:xfrm>
            <a:off x="304665" y="4373578"/>
            <a:ext cx="436658" cy="230833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8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10" name="Ellipse 109"/>
          <p:cNvSpPr/>
          <p:nvPr/>
        </p:nvSpPr>
        <p:spPr>
          <a:xfrm>
            <a:off x="2591780" y="1246435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490636" y="1759447"/>
            <a:ext cx="1023370" cy="5770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A: 1.72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460249-6B64-4763-86CA-17A7217BB2A6}"/>
              </a:ext>
            </a:extLst>
          </p:cNvPr>
          <p:cNvSpPr txBox="1"/>
          <p:nvPr/>
        </p:nvSpPr>
        <p:spPr>
          <a:xfrm>
            <a:off x="2595164" y="1293913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xmlns="" id="{4A72D37F-87B0-479A-83DC-5AE2225ED71F}"/>
              </a:ext>
            </a:extLst>
          </p:cNvPr>
          <p:cNvSpPr/>
          <p:nvPr/>
        </p:nvSpPr>
        <p:spPr>
          <a:xfrm>
            <a:off x="3247738" y="1052736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xmlns="" id="{B4EE08D7-0A69-4334-96C2-F1249F75925F}"/>
              </a:ext>
            </a:extLst>
          </p:cNvPr>
          <p:cNvSpPr/>
          <p:nvPr/>
        </p:nvSpPr>
        <p:spPr>
          <a:xfrm>
            <a:off x="3292518" y="1324264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xmlns="" id="{FE894670-2599-4E93-AB91-F5258D29CC36}"/>
              </a:ext>
            </a:extLst>
          </p:cNvPr>
          <p:cNvSpPr/>
          <p:nvPr/>
        </p:nvSpPr>
        <p:spPr>
          <a:xfrm>
            <a:off x="3288983" y="1605864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3500F101-2C04-452D-99F5-8CBE3EEC0EBC}"/>
              </a:ext>
            </a:extLst>
          </p:cNvPr>
          <p:cNvCxnSpPr>
            <a:cxnSpLocks/>
          </p:cNvCxnSpPr>
          <p:nvPr/>
        </p:nvCxnSpPr>
        <p:spPr>
          <a:xfrm flipH="1">
            <a:off x="2980793" y="1170042"/>
            <a:ext cx="242886" cy="90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xmlns="" id="{472FCDB0-C1BD-4EC7-A21B-4889532215CA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3028028" y="1410309"/>
            <a:ext cx="264491" cy="40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xmlns="" id="{C6C67A13-DACD-4AA0-B623-43D2F59F9778}"/>
              </a:ext>
            </a:extLst>
          </p:cNvPr>
          <p:cNvCxnSpPr>
            <a:cxnSpLocks/>
          </p:cNvCxnSpPr>
          <p:nvPr/>
        </p:nvCxnSpPr>
        <p:spPr>
          <a:xfrm flipH="1" flipV="1">
            <a:off x="3002321" y="1616433"/>
            <a:ext cx="285231" cy="7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BE23FAE0-001B-4373-999E-1CF1110B58B3}"/>
              </a:ext>
            </a:extLst>
          </p:cNvPr>
          <p:cNvSpPr/>
          <p:nvPr/>
        </p:nvSpPr>
        <p:spPr>
          <a:xfrm>
            <a:off x="2496446" y="3362747"/>
            <a:ext cx="1063163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B: 2.3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xmlns="" id="{AD3EE144-880B-4539-A78A-E7891D9AE3ED}"/>
              </a:ext>
            </a:extLst>
          </p:cNvPr>
          <p:cNvSpPr/>
          <p:nvPr/>
        </p:nvSpPr>
        <p:spPr>
          <a:xfrm>
            <a:off x="3264329" y="2660669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xmlns="" id="{0C95CB78-EECD-4CBB-B4A7-CE2F26578108}"/>
              </a:ext>
            </a:extLst>
          </p:cNvPr>
          <p:cNvSpPr/>
          <p:nvPr/>
        </p:nvSpPr>
        <p:spPr>
          <a:xfrm>
            <a:off x="3348182" y="2932196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xmlns="" id="{5458A5BA-740A-462B-955C-C6B2BEB0ACB8}"/>
              </a:ext>
            </a:extLst>
          </p:cNvPr>
          <p:cNvSpPr/>
          <p:nvPr/>
        </p:nvSpPr>
        <p:spPr>
          <a:xfrm>
            <a:off x="3314255" y="3221268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xmlns="" id="{8D664282-A097-4041-B70D-18401ED2C0D1}"/>
              </a:ext>
            </a:extLst>
          </p:cNvPr>
          <p:cNvCxnSpPr>
            <a:stCxn id="79" idx="2"/>
          </p:cNvCxnSpPr>
          <p:nvPr/>
        </p:nvCxnSpPr>
        <p:spPr>
          <a:xfrm flipH="1">
            <a:off x="3000188" y="2746714"/>
            <a:ext cx="264141" cy="10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xmlns="" id="{12DCB25D-9A95-4F19-9680-EB56AA7EA74C}"/>
              </a:ext>
            </a:extLst>
          </p:cNvPr>
          <p:cNvCxnSpPr>
            <a:cxnSpLocks/>
            <a:stCxn id="80" idx="2"/>
          </p:cNvCxnSpPr>
          <p:nvPr/>
        </p:nvCxnSpPr>
        <p:spPr>
          <a:xfrm flipH="1">
            <a:off x="3061730" y="3018242"/>
            <a:ext cx="286452" cy="2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xmlns="" id="{74F6780C-4257-42AD-B101-0DDA3DB4BA97}"/>
              </a:ext>
            </a:extLst>
          </p:cNvPr>
          <p:cNvCxnSpPr>
            <a:cxnSpLocks/>
          </p:cNvCxnSpPr>
          <p:nvPr/>
        </p:nvCxnSpPr>
        <p:spPr>
          <a:xfrm flipH="1" flipV="1">
            <a:off x="3061730" y="3239957"/>
            <a:ext cx="252526" cy="1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5D0E8087-5C6C-4545-B2B1-A039B19A9E5D}"/>
              </a:ext>
            </a:extLst>
          </p:cNvPr>
          <p:cNvSpPr/>
          <p:nvPr/>
        </p:nvSpPr>
        <p:spPr>
          <a:xfrm>
            <a:off x="2499245" y="4790983"/>
            <a:ext cx="1072465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C: 3.65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xmlns="" id="{F5B07673-466E-4E5A-A83A-67DCC6CF74A1}"/>
              </a:ext>
            </a:extLst>
          </p:cNvPr>
          <p:cNvSpPr/>
          <p:nvPr/>
        </p:nvSpPr>
        <p:spPr>
          <a:xfrm>
            <a:off x="3246064" y="4088905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xmlns="" id="{FAC7A682-CCA4-40FD-9441-30438D31FCF7}"/>
              </a:ext>
            </a:extLst>
          </p:cNvPr>
          <p:cNvSpPr/>
          <p:nvPr/>
        </p:nvSpPr>
        <p:spPr>
          <a:xfrm>
            <a:off x="3329917" y="4360432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xmlns="" id="{87180157-D48E-4EB4-A389-452E5CFAEDAE}"/>
              </a:ext>
            </a:extLst>
          </p:cNvPr>
          <p:cNvSpPr/>
          <p:nvPr/>
        </p:nvSpPr>
        <p:spPr>
          <a:xfrm>
            <a:off x="3295991" y="4649504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xmlns="" id="{DB69B40C-4A6B-4ABA-84E5-233ADE462E57}"/>
              </a:ext>
            </a:extLst>
          </p:cNvPr>
          <p:cNvCxnSpPr>
            <a:stCxn id="95" idx="2"/>
          </p:cNvCxnSpPr>
          <p:nvPr/>
        </p:nvCxnSpPr>
        <p:spPr>
          <a:xfrm flipH="1">
            <a:off x="2981923" y="4174950"/>
            <a:ext cx="264141" cy="10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xmlns="" id="{AE9966CF-F5EA-4A03-90D7-087890A24858}"/>
              </a:ext>
            </a:extLst>
          </p:cNvPr>
          <p:cNvCxnSpPr>
            <a:cxnSpLocks/>
            <a:stCxn id="96" idx="2"/>
          </p:cNvCxnSpPr>
          <p:nvPr/>
        </p:nvCxnSpPr>
        <p:spPr>
          <a:xfrm flipH="1">
            <a:off x="3043465" y="4446478"/>
            <a:ext cx="286452" cy="2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xmlns="" id="{BFC10994-AAB3-488A-A82A-CEC7F4BC78AB}"/>
              </a:ext>
            </a:extLst>
          </p:cNvPr>
          <p:cNvCxnSpPr>
            <a:cxnSpLocks/>
          </p:cNvCxnSpPr>
          <p:nvPr/>
        </p:nvCxnSpPr>
        <p:spPr>
          <a:xfrm flipH="1" flipV="1">
            <a:off x="3043465" y="4668193"/>
            <a:ext cx="252526" cy="1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AC79D0-A658-409F-9110-E645DCBD4F23}"/>
              </a:ext>
            </a:extLst>
          </p:cNvPr>
          <p:cNvSpPr/>
          <p:nvPr/>
        </p:nvSpPr>
        <p:spPr>
          <a:xfrm>
            <a:off x="2303748" y="5505706"/>
            <a:ext cx="2549816" cy="48356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Engineering 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A5159ABC-AD30-4468-B261-F721723D88A0}"/>
              </a:ext>
            </a:extLst>
          </p:cNvPr>
          <p:cNvSpPr/>
          <p:nvPr/>
        </p:nvSpPr>
        <p:spPr>
          <a:xfrm>
            <a:off x="3724861" y="3362747"/>
            <a:ext cx="1063163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D: 0.6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xmlns="" id="{2B2467B5-7A05-4E41-A95A-2CD247320F32}"/>
              </a:ext>
            </a:extLst>
          </p:cNvPr>
          <p:cNvSpPr/>
          <p:nvPr/>
        </p:nvSpPr>
        <p:spPr>
          <a:xfrm>
            <a:off x="4459042" y="2683256"/>
            <a:ext cx="153652" cy="17209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xmlns="" id="{A4A01132-8BFD-4BB4-97C5-236AF3F753EC}"/>
              </a:ext>
            </a:extLst>
          </p:cNvPr>
          <p:cNvSpPr/>
          <p:nvPr/>
        </p:nvSpPr>
        <p:spPr>
          <a:xfrm>
            <a:off x="4542895" y="2954784"/>
            <a:ext cx="153652" cy="17209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xmlns="" id="{5E88843E-F2A2-4D18-9F55-292F0D052C0D}"/>
              </a:ext>
            </a:extLst>
          </p:cNvPr>
          <p:cNvSpPr/>
          <p:nvPr/>
        </p:nvSpPr>
        <p:spPr>
          <a:xfrm>
            <a:off x="4508968" y="3188500"/>
            <a:ext cx="153652" cy="17209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xmlns="" id="{F6F1058A-D66F-4339-BA6E-970586D8DD63}"/>
              </a:ext>
            </a:extLst>
          </p:cNvPr>
          <p:cNvCxnSpPr>
            <a:stCxn id="114" idx="2"/>
          </p:cNvCxnSpPr>
          <p:nvPr/>
        </p:nvCxnSpPr>
        <p:spPr>
          <a:xfrm flipH="1">
            <a:off x="4194901" y="2769301"/>
            <a:ext cx="264141" cy="10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xmlns="" id="{8DC70462-C9EB-4EE1-9FC7-7679F7A79626}"/>
              </a:ext>
            </a:extLst>
          </p:cNvPr>
          <p:cNvCxnSpPr>
            <a:cxnSpLocks/>
            <a:stCxn id="116" idx="2"/>
          </p:cNvCxnSpPr>
          <p:nvPr/>
        </p:nvCxnSpPr>
        <p:spPr>
          <a:xfrm flipH="1">
            <a:off x="4256443" y="3040830"/>
            <a:ext cx="286452" cy="2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xmlns="" id="{9DFC9259-F873-46F0-97D0-090B6D7BE9F6}"/>
              </a:ext>
            </a:extLst>
          </p:cNvPr>
          <p:cNvCxnSpPr>
            <a:cxnSpLocks/>
          </p:cNvCxnSpPr>
          <p:nvPr/>
        </p:nvCxnSpPr>
        <p:spPr>
          <a:xfrm flipH="1" flipV="1">
            <a:off x="4256443" y="3262545"/>
            <a:ext cx="252526" cy="1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xmlns="" id="{D38EB257-3360-4D36-B1AE-E9C429CD491C}"/>
              </a:ext>
            </a:extLst>
          </p:cNvPr>
          <p:cNvSpPr/>
          <p:nvPr/>
        </p:nvSpPr>
        <p:spPr>
          <a:xfrm>
            <a:off x="2598248" y="2845265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xmlns="" id="{9FF2E4D3-274B-4FBF-9D5B-4EEEC33487AD}"/>
              </a:ext>
            </a:extLst>
          </p:cNvPr>
          <p:cNvSpPr txBox="1"/>
          <p:nvPr/>
        </p:nvSpPr>
        <p:spPr>
          <a:xfrm>
            <a:off x="2601632" y="2892743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xmlns="" id="{C8AE9731-1A45-4372-AF2D-DE0C206949EE}"/>
              </a:ext>
            </a:extLst>
          </p:cNvPr>
          <p:cNvSpPr/>
          <p:nvPr/>
        </p:nvSpPr>
        <p:spPr>
          <a:xfrm>
            <a:off x="3788364" y="2848928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xmlns="" id="{7D5976A5-1F01-4879-93C3-69E3A238791D}"/>
              </a:ext>
            </a:extLst>
          </p:cNvPr>
          <p:cNvSpPr txBox="1"/>
          <p:nvPr/>
        </p:nvSpPr>
        <p:spPr>
          <a:xfrm>
            <a:off x="3791900" y="2909542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xmlns="" id="{18308EA6-BAC7-485E-8F61-F9C481330F8B}"/>
              </a:ext>
            </a:extLst>
          </p:cNvPr>
          <p:cNvSpPr/>
          <p:nvPr/>
        </p:nvSpPr>
        <p:spPr>
          <a:xfrm>
            <a:off x="2603881" y="4260121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xmlns="" id="{18907DAE-6760-4C58-8C62-43A249718C13}"/>
              </a:ext>
            </a:extLst>
          </p:cNvPr>
          <p:cNvSpPr txBox="1"/>
          <p:nvPr/>
        </p:nvSpPr>
        <p:spPr>
          <a:xfrm>
            <a:off x="2607265" y="4307599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C5B21D67-885C-49BD-96A4-C55F74CA241F}"/>
              </a:ext>
            </a:extLst>
          </p:cNvPr>
          <p:cNvSpPr/>
          <p:nvPr/>
        </p:nvSpPr>
        <p:spPr>
          <a:xfrm>
            <a:off x="4979578" y="5505706"/>
            <a:ext cx="1458162" cy="48356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Engineering 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12ECEDD0-2D29-4595-9036-3D63C424A780}"/>
              </a:ext>
            </a:extLst>
          </p:cNvPr>
          <p:cNvSpPr/>
          <p:nvPr/>
        </p:nvSpPr>
        <p:spPr>
          <a:xfrm>
            <a:off x="5220072" y="3362747"/>
            <a:ext cx="1063163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E: 2.61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xmlns="" id="{56DCE19F-FE84-4C0C-9F90-82F65A79FE5A}"/>
              </a:ext>
            </a:extLst>
          </p:cNvPr>
          <p:cNvSpPr/>
          <p:nvPr/>
        </p:nvSpPr>
        <p:spPr>
          <a:xfrm>
            <a:off x="5987955" y="2660669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xmlns="" id="{45ECF860-DA15-40DD-981C-5167CF282DD7}"/>
              </a:ext>
            </a:extLst>
          </p:cNvPr>
          <p:cNvSpPr/>
          <p:nvPr/>
        </p:nvSpPr>
        <p:spPr>
          <a:xfrm>
            <a:off x="6071808" y="2932196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xmlns="" id="{7ED61781-C45D-4E95-A2A6-89265C0743EC}"/>
              </a:ext>
            </a:extLst>
          </p:cNvPr>
          <p:cNvSpPr/>
          <p:nvPr/>
        </p:nvSpPr>
        <p:spPr>
          <a:xfrm>
            <a:off x="6037882" y="3221268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xmlns="" id="{4A29053F-39D3-4774-8385-81D9FE6A5E2C}"/>
              </a:ext>
            </a:extLst>
          </p:cNvPr>
          <p:cNvCxnSpPr>
            <a:stCxn id="135" idx="2"/>
          </p:cNvCxnSpPr>
          <p:nvPr/>
        </p:nvCxnSpPr>
        <p:spPr>
          <a:xfrm flipH="1">
            <a:off x="5723814" y="2746714"/>
            <a:ext cx="264141" cy="10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xmlns="" id="{A0543539-AD35-4508-A00F-D4BE64239FFB}"/>
              </a:ext>
            </a:extLst>
          </p:cNvPr>
          <p:cNvCxnSpPr>
            <a:cxnSpLocks/>
            <a:stCxn id="136" idx="2"/>
          </p:cNvCxnSpPr>
          <p:nvPr/>
        </p:nvCxnSpPr>
        <p:spPr>
          <a:xfrm flipH="1">
            <a:off x="5785356" y="3018242"/>
            <a:ext cx="286452" cy="2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xmlns="" id="{91BF0E50-49F7-498B-91A7-B5C4093001A3}"/>
              </a:ext>
            </a:extLst>
          </p:cNvPr>
          <p:cNvCxnSpPr>
            <a:cxnSpLocks/>
          </p:cNvCxnSpPr>
          <p:nvPr/>
        </p:nvCxnSpPr>
        <p:spPr>
          <a:xfrm flipH="1" flipV="1">
            <a:off x="5785356" y="3239957"/>
            <a:ext cx="252526" cy="1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Ellipse 140">
            <a:extLst>
              <a:ext uri="{FF2B5EF4-FFF2-40B4-BE49-F238E27FC236}">
                <a16:creationId xmlns:a16="http://schemas.microsoft.com/office/drawing/2014/main" xmlns="" id="{D2F4773D-D8DD-4EAD-8175-868912AB4858}"/>
              </a:ext>
            </a:extLst>
          </p:cNvPr>
          <p:cNvSpPr/>
          <p:nvPr/>
        </p:nvSpPr>
        <p:spPr>
          <a:xfrm>
            <a:off x="5321875" y="2845265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xmlns="" id="{516256E0-0674-450B-B8CC-5A0FFF39F645}"/>
              </a:ext>
            </a:extLst>
          </p:cNvPr>
          <p:cNvSpPr txBox="1"/>
          <p:nvPr/>
        </p:nvSpPr>
        <p:spPr>
          <a:xfrm>
            <a:off x="5325258" y="2892743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xmlns="" id="{572B1E14-AD80-45C8-A900-B53002AAB82C}"/>
              </a:ext>
            </a:extLst>
          </p:cNvPr>
          <p:cNvSpPr/>
          <p:nvPr/>
        </p:nvSpPr>
        <p:spPr>
          <a:xfrm>
            <a:off x="5151425" y="1717358"/>
            <a:ext cx="10697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G: 0</a:t>
            </a:r>
          </a:p>
        </p:txBody>
      </p:sp>
      <p:sp>
        <p:nvSpPr>
          <p:cNvPr id="156" name="Signe de multiplication 155">
            <a:extLst>
              <a:ext uri="{FF2B5EF4-FFF2-40B4-BE49-F238E27FC236}">
                <a16:creationId xmlns:a16="http://schemas.microsoft.com/office/drawing/2014/main" xmlns="" id="{4561B295-A7FB-47F5-8730-AB5B9AC3C6E4}"/>
              </a:ext>
            </a:extLst>
          </p:cNvPr>
          <p:cNvSpPr/>
          <p:nvPr/>
        </p:nvSpPr>
        <p:spPr>
          <a:xfrm>
            <a:off x="5766248" y="1291392"/>
            <a:ext cx="371234" cy="351593"/>
          </a:xfrm>
          <a:prstGeom prst="mathMultiply">
            <a:avLst>
              <a:gd name="adj1" fmla="val 124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xmlns="" id="{A8F11DE7-35D1-4FCA-B758-2CC4795968DE}"/>
              </a:ext>
            </a:extLst>
          </p:cNvPr>
          <p:cNvSpPr/>
          <p:nvPr/>
        </p:nvSpPr>
        <p:spPr>
          <a:xfrm>
            <a:off x="5317749" y="1264880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xmlns="" id="{008272BE-2310-4649-A780-485D10272FC3}"/>
              </a:ext>
            </a:extLst>
          </p:cNvPr>
          <p:cNvSpPr txBox="1"/>
          <p:nvPr/>
        </p:nvSpPr>
        <p:spPr>
          <a:xfrm>
            <a:off x="5321132" y="1312358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322371AE-225F-41D3-9022-BD8B322BC895}"/>
              </a:ext>
            </a:extLst>
          </p:cNvPr>
          <p:cNvSpPr/>
          <p:nvPr/>
        </p:nvSpPr>
        <p:spPr>
          <a:xfrm>
            <a:off x="723198" y="5505704"/>
            <a:ext cx="1458162" cy="48357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/>
            <a:r>
              <a:rPr lang="fr-FR" sz="9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&amp; </a:t>
            </a:r>
            <a:r>
              <a:rPr lang="fr-FR" sz="9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endParaRPr lang="fr-FR" sz="9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B3A83A5B-D69C-4218-8968-B682217E1E49}"/>
              </a:ext>
            </a:extLst>
          </p:cNvPr>
          <p:cNvSpPr/>
          <p:nvPr/>
        </p:nvSpPr>
        <p:spPr>
          <a:xfrm>
            <a:off x="906904" y="3373542"/>
            <a:ext cx="1063163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E: 1.9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xmlns="" id="{F88A3975-3004-4D71-8045-E2CE937BE72A}"/>
              </a:ext>
            </a:extLst>
          </p:cNvPr>
          <p:cNvSpPr/>
          <p:nvPr/>
        </p:nvSpPr>
        <p:spPr>
          <a:xfrm>
            <a:off x="1674787" y="2671464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xmlns="" id="{4F56C215-9734-481C-B4C1-C93C57AC4E1E}"/>
              </a:ext>
            </a:extLst>
          </p:cNvPr>
          <p:cNvSpPr/>
          <p:nvPr/>
        </p:nvSpPr>
        <p:spPr>
          <a:xfrm>
            <a:off x="1758640" y="2942992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xmlns="" id="{9D46F05A-7FA0-46DE-996F-B61EA30D8C67}"/>
              </a:ext>
            </a:extLst>
          </p:cNvPr>
          <p:cNvSpPr/>
          <p:nvPr/>
        </p:nvSpPr>
        <p:spPr>
          <a:xfrm>
            <a:off x="1724714" y="3232064"/>
            <a:ext cx="153652" cy="17209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76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xmlns="" id="{89515D3B-3CB1-4FA5-BA97-F4694A07E3C5}"/>
              </a:ext>
            </a:extLst>
          </p:cNvPr>
          <p:cNvCxnSpPr>
            <a:stCxn id="145" idx="2"/>
          </p:cNvCxnSpPr>
          <p:nvPr/>
        </p:nvCxnSpPr>
        <p:spPr>
          <a:xfrm flipH="1">
            <a:off x="1410646" y="2757510"/>
            <a:ext cx="264141" cy="10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xmlns="" id="{8066200F-8D13-418F-8534-8C93872FB802}"/>
              </a:ext>
            </a:extLst>
          </p:cNvPr>
          <p:cNvCxnSpPr>
            <a:cxnSpLocks/>
            <a:stCxn id="146" idx="2"/>
          </p:cNvCxnSpPr>
          <p:nvPr/>
        </p:nvCxnSpPr>
        <p:spPr>
          <a:xfrm flipH="1">
            <a:off x="1472188" y="3029038"/>
            <a:ext cx="286452" cy="24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xmlns="" id="{44083D74-EB4A-466A-8E79-B5836265C837}"/>
              </a:ext>
            </a:extLst>
          </p:cNvPr>
          <p:cNvCxnSpPr>
            <a:cxnSpLocks/>
          </p:cNvCxnSpPr>
          <p:nvPr/>
        </p:nvCxnSpPr>
        <p:spPr>
          <a:xfrm flipH="1" flipV="1">
            <a:off x="1472188" y="3250753"/>
            <a:ext cx="252526" cy="14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Ellipse 150">
            <a:extLst>
              <a:ext uri="{FF2B5EF4-FFF2-40B4-BE49-F238E27FC236}">
                <a16:creationId xmlns:a16="http://schemas.microsoft.com/office/drawing/2014/main" xmlns="" id="{1F1E7C23-E45B-4F74-B835-7A1B05C36517}"/>
              </a:ext>
            </a:extLst>
          </p:cNvPr>
          <p:cNvSpPr/>
          <p:nvPr/>
        </p:nvSpPr>
        <p:spPr>
          <a:xfrm>
            <a:off x="1008707" y="2856061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ZoneTexte 151">
            <a:extLst>
              <a:ext uri="{FF2B5EF4-FFF2-40B4-BE49-F238E27FC236}">
                <a16:creationId xmlns:a16="http://schemas.microsoft.com/office/drawing/2014/main" xmlns="" id="{E9700C46-CA67-4FBB-8A56-114B7EDC96A8}"/>
              </a:ext>
            </a:extLst>
          </p:cNvPr>
          <p:cNvSpPr txBox="1"/>
          <p:nvPr/>
        </p:nvSpPr>
        <p:spPr>
          <a:xfrm>
            <a:off x="1012090" y="2903539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xmlns="" id="{33E1C23F-0417-4727-92F8-294175D7831B}"/>
              </a:ext>
            </a:extLst>
          </p:cNvPr>
          <p:cNvSpPr/>
          <p:nvPr/>
        </p:nvSpPr>
        <p:spPr>
          <a:xfrm>
            <a:off x="904609" y="4731447"/>
            <a:ext cx="1098712" cy="4154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633062">
              <a:defRPr/>
            </a:pPr>
            <a:r>
              <a:rPr lang="en-US" sz="1050" kern="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Impact H: 0</a:t>
            </a:r>
          </a:p>
        </p:txBody>
      </p:sp>
      <p:sp>
        <p:nvSpPr>
          <p:cNvPr id="160" name="Signe de multiplication 159">
            <a:extLst>
              <a:ext uri="{FF2B5EF4-FFF2-40B4-BE49-F238E27FC236}">
                <a16:creationId xmlns:a16="http://schemas.microsoft.com/office/drawing/2014/main" xmlns="" id="{9DC7E50C-27EE-452E-AB6A-38422504A9F4}"/>
              </a:ext>
            </a:extLst>
          </p:cNvPr>
          <p:cNvSpPr/>
          <p:nvPr/>
        </p:nvSpPr>
        <p:spPr>
          <a:xfrm>
            <a:off x="1533896" y="4305481"/>
            <a:ext cx="371234" cy="351593"/>
          </a:xfrm>
          <a:prstGeom prst="mathMultiply">
            <a:avLst>
              <a:gd name="adj1" fmla="val 124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xmlns="" id="{B2F9B4DF-6D87-4B3B-82A3-CF0DBCE8EE97}"/>
              </a:ext>
            </a:extLst>
          </p:cNvPr>
          <p:cNvSpPr/>
          <p:nvPr/>
        </p:nvSpPr>
        <p:spPr>
          <a:xfrm>
            <a:off x="1085397" y="4278969"/>
            <a:ext cx="405000" cy="405000"/>
          </a:xfrm>
          <a:prstGeom prst="ellips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33062">
              <a:defRPr/>
            </a:pPr>
            <a:endParaRPr lang="en-US" sz="2492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xmlns="" id="{049A713F-98A0-4805-BAAE-A6DE086A8BC5}"/>
              </a:ext>
            </a:extLst>
          </p:cNvPr>
          <p:cNvSpPr txBox="1"/>
          <p:nvPr/>
        </p:nvSpPr>
        <p:spPr>
          <a:xfrm>
            <a:off x="1088780" y="4326447"/>
            <a:ext cx="403154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0F0213D-682F-814B-AD98-ABD68E13C5BD}"/>
              </a:ext>
            </a:extLst>
          </p:cNvPr>
          <p:cNvGrpSpPr/>
          <p:nvPr/>
        </p:nvGrpSpPr>
        <p:grpSpPr>
          <a:xfrm>
            <a:off x="2245431" y="1087649"/>
            <a:ext cx="2686609" cy="4285568"/>
            <a:chOff x="2245431" y="1611015"/>
            <a:chExt cx="2686609" cy="376220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8CF78D54-06DD-4156-9F6C-AD83532E7F43}"/>
                </a:ext>
              </a:extLst>
            </p:cNvPr>
            <p:cNvCxnSpPr>
              <a:cxnSpLocks/>
            </p:cNvCxnSpPr>
            <p:nvPr/>
          </p:nvCxnSpPr>
          <p:spPr>
            <a:xfrm>
              <a:off x="4932040" y="1636032"/>
              <a:ext cx="0" cy="373718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14A40409-B4E2-4BED-8076-01AD84DFD20E}"/>
                </a:ext>
              </a:extLst>
            </p:cNvPr>
            <p:cNvCxnSpPr>
              <a:cxnSpLocks/>
            </p:cNvCxnSpPr>
            <p:nvPr/>
          </p:nvCxnSpPr>
          <p:spPr>
            <a:xfrm>
              <a:off x="2245431" y="1611015"/>
              <a:ext cx="0" cy="376220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669FE5FA-7323-4D25-8A32-B07B5D280238}"/>
              </a:ext>
            </a:extLst>
          </p:cNvPr>
          <p:cNvSpPr/>
          <p:nvPr/>
        </p:nvSpPr>
        <p:spPr>
          <a:xfrm>
            <a:off x="6907681" y="663341"/>
            <a:ext cx="2006666" cy="859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Technology Impact Index</a:t>
            </a:r>
          </a:p>
        </p:txBody>
      </p:sp>
      <p:sp>
        <p:nvSpPr>
          <p:cNvPr id="81" name="Titre 1">
            <a:extLst>
              <a:ext uri="{FF2B5EF4-FFF2-40B4-BE49-F238E27FC236}">
                <a16:creationId xmlns:a16="http://schemas.microsoft.com/office/drawing/2014/main" xmlns="" id="{16F9F296-0636-4B9E-8852-2DCCDEE5EAFB}"/>
              </a:ext>
            </a:extLst>
          </p:cNvPr>
          <p:cNvSpPr txBox="1">
            <a:spLocks/>
          </p:cNvSpPr>
          <p:nvPr/>
        </p:nvSpPr>
        <p:spPr>
          <a:xfrm>
            <a:off x="251520" y="188640"/>
            <a:ext cx="8640960" cy="12146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>
                <a:solidFill>
                  <a:schemeClr val="tx2"/>
                </a:solidFill>
              </a:rPr>
              <a:t>Technical impact</a:t>
            </a:r>
            <a:endParaRPr lang="fr-FR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386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642350" cy="1214437"/>
          </a:xfrm>
        </p:spPr>
        <p:txBody>
          <a:bodyPr/>
          <a:lstStyle/>
          <a:p>
            <a:r>
              <a:rPr lang="fr-FR" sz="2800" dirty="0">
                <a:solidFill>
                  <a:srgbClr val="1028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</a:t>
            </a:r>
            <a:r>
              <a:rPr lang="fr-FR" sz="2800" dirty="0" err="1">
                <a:solidFill>
                  <a:srgbClr val="1028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</a:t>
            </a:r>
            <a:r>
              <a:rPr lang="fr-FR" sz="2800" dirty="0">
                <a:solidFill>
                  <a:srgbClr val="1028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Index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C9E776C2-22B8-41F0-8950-983C8623698B}"/>
              </a:ext>
            </a:extLst>
          </p:cNvPr>
          <p:cNvSpPr/>
          <p:nvPr/>
        </p:nvSpPr>
        <p:spPr>
          <a:xfrm>
            <a:off x="2077232" y="1340768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Technical Impact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940FA77-9FBD-4AB3-9524-AEE547DD752D}"/>
              </a:ext>
            </a:extLst>
          </p:cNvPr>
          <p:cNvSpPr/>
          <p:nvPr/>
        </p:nvSpPr>
        <p:spPr>
          <a:xfrm>
            <a:off x="2090556" y="3140968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Market Strategy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8E81F31-19ED-49C9-8B1C-ADB98B8E30A6}"/>
              </a:ext>
            </a:extLst>
          </p:cNvPr>
          <p:cNvSpPr/>
          <p:nvPr/>
        </p:nvSpPr>
        <p:spPr>
          <a:xfrm>
            <a:off x="4860032" y="2214645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Patent Strength index</a:t>
            </a:r>
          </a:p>
        </p:txBody>
      </p:sp>
      <p:sp>
        <p:nvSpPr>
          <p:cNvPr id="50" name="Right Arrow 11">
            <a:extLst>
              <a:ext uri="{FF2B5EF4-FFF2-40B4-BE49-F238E27FC236}">
                <a16:creationId xmlns:a16="http://schemas.microsoft.com/office/drawing/2014/main" xmlns="" id="{B843EA24-1DFE-4038-AE47-2193B8B8FEF6}"/>
              </a:ext>
            </a:extLst>
          </p:cNvPr>
          <p:cNvSpPr/>
          <p:nvPr/>
        </p:nvSpPr>
        <p:spPr>
          <a:xfrm rot="19664875">
            <a:off x="4150242" y="3103062"/>
            <a:ext cx="594320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5" name="Right Arrow 19">
            <a:extLst>
              <a:ext uri="{FF2B5EF4-FFF2-40B4-BE49-F238E27FC236}">
                <a16:creationId xmlns:a16="http://schemas.microsoft.com/office/drawing/2014/main" xmlns="" id="{BF4B860B-73ED-CE42-B03C-D42EC0F58D56}"/>
              </a:ext>
            </a:extLst>
          </p:cNvPr>
          <p:cNvSpPr/>
          <p:nvPr/>
        </p:nvSpPr>
        <p:spPr>
          <a:xfrm rot="2257428">
            <a:off x="4155127" y="1885918"/>
            <a:ext cx="594320" cy="2880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F634DFD1-EBF9-4247-9496-CD2F51B8677C}"/>
              </a:ext>
            </a:extLst>
          </p:cNvPr>
          <p:cNvSpPr/>
          <p:nvPr/>
        </p:nvSpPr>
        <p:spPr>
          <a:xfrm>
            <a:off x="786060" y="4551560"/>
            <a:ext cx="81479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The patent </a:t>
            </a:r>
            <a:r>
              <a:rPr lang="fr-FR" sz="1600" dirty="0" err="1"/>
              <a:t>Strength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based on Technical impact and Market </a:t>
            </a:r>
            <a:r>
              <a:rPr lang="fr-FR" sz="1600" dirty="0" err="1"/>
              <a:t>strategy</a:t>
            </a:r>
            <a:r>
              <a:rPr lang="fr-FR" sz="1600" dirty="0"/>
              <a:t>.</a:t>
            </a:r>
          </a:p>
          <a:p>
            <a:pPr algn="r"/>
            <a:r>
              <a:rPr lang="fr-FR" sz="800" dirty="0"/>
              <a:t> </a:t>
            </a:r>
            <a:endParaRPr lang="fr-FR" sz="1600" dirty="0"/>
          </a:p>
          <a:p>
            <a:pPr algn="r"/>
            <a:r>
              <a:rPr lang="fr-FR" sz="1600" dirty="0" err="1"/>
              <a:t>They</a:t>
            </a:r>
            <a:r>
              <a:rPr lang="fr-FR" sz="1600" dirty="0"/>
              <a:t> are </a:t>
            </a:r>
            <a:r>
              <a:rPr lang="fr-FR" sz="1600" dirty="0" err="1"/>
              <a:t>weighted</a:t>
            </a:r>
            <a:r>
              <a:rPr lang="fr-FR" sz="1600" dirty="0"/>
              <a:t> and </a:t>
            </a:r>
            <a:r>
              <a:rPr lang="fr-FR" sz="1600" dirty="0" err="1"/>
              <a:t>summed</a:t>
            </a:r>
            <a:r>
              <a:rPr lang="fr-FR" sz="1600" dirty="0"/>
              <a:t>. The </a:t>
            </a:r>
            <a:r>
              <a:rPr lang="fr-FR" sz="1600" dirty="0" err="1"/>
              <a:t>weight</a:t>
            </a:r>
            <a:r>
              <a:rPr lang="fr-FR" sz="1600" dirty="0"/>
              <a:t> values have been </a:t>
            </a:r>
            <a:r>
              <a:rPr lang="fr-FR" sz="1600" dirty="0" err="1"/>
              <a:t>calculated</a:t>
            </a:r>
            <a:r>
              <a:rPr lang="fr-FR" sz="1600" dirty="0"/>
              <a:t> in </a:t>
            </a:r>
            <a:r>
              <a:rPr lang="fr-FR" sz="1600" dirty="0" err="1"/>
              <a:t>order</a:t>
            </a:r>
            <a:r>
              <a:rPr lang="fr-FR" sz="1600" dirty="0"/>
              <a:t> to </a:t>
            </a:r>
            <a:r>
              <a:rPr lang="fr-FR" sz="1600" dirty="0" err="1"/>
              <a:t>give</a:t>
            </a:r>
            <a:r>
              <a:rPr lang="fr-FR" sz="1600" dirty="0"/>
              <a:t> </a:t>
            </a:r>
            <a:r>
              <a:rPr lang="en-GB" sz="1600" dirty="0"/>
              <a:t>high scores to patents which have been litigated.</a:t>
            </a:r>
          </a:p>
          <a:p>
            <a:pPr algn="r"/>
            <a:endParaRPr lang="en-GB" sz="800" dirty="0"/>
          </a:p>
          <a:p>
            <a:pPr algn="r"/>
            <a:r>
              <a:rPr lang="en-GB" sz="1600" i="1" dirty="0"/>
              <a:t>Patent strength is available for both alive and dead patents.</a:t>
            </a:r>
            <a:endParaRPr lang="en-GB" sz="800" i="1" dirty="0"/>
          </a:p>
          <a:p>
            <a:pPr algn="r"/>
            <a:r>
              <a:rPr lang="en-GB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are normalized so that the average patent has a score of 1.</a:t>
            </a:r>
          </a:p>
          <a:p>
            <a:pPr algn="r"/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xmlns="" val="4289619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642350" cy="1214437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FR" sz="2800" dirty="0">
                <a:solidFill>
                  <a:srgbClr val="10285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Patent Value Index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8E81F31-19ED-49C9-8B1C-ADB98B8E30A6}"/>
              </a:ext>
            </a:extLst>
          </p:cNvPr>
          <p:cNvSpPr/>
          <p:nvPr/>
        </p:nvSpPr>
        <p:spPr>
          <a:xfrm>
            <a:off x="5765652" y="1403326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Patent Value index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F634DFD1-EBF9-4247-9496-CD2F51B8677C}"/>
              </a:ext>
            </a:extLst>
          </p:cNvPr>
          <p:cNvSpPr/>
          <p:nvPr/>
        </p:nvSpPr>
        <p:spPr>
          <a:xfrm>
            <a:off x="744537" y="4514316"/>
            <a:ext cx="814794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/>
              <a:t>The patent value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based</a:t>
            </a:r>
            <a:r>
              <a:rPr lang="fr-FR" sz="1600" dirty="0"/>
              <a:t> on the Patent </a:t>
            </a:r>
            <a:r>
              <a:rPr lang="en-GB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 index with a weighting based on the remaining life of the patent.</a:t>
            </a: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800" dirty="0"/>
              <a:t> </a:t>
            </a:r>
            <a:endParaRPr lang="fr-FR" sz="1600" dirty="0"/>
          </a:p>
          <a:p>
            <a:pPr algn="r"/>
            <a:r>
              <a:rPr lang="en-GB" sz="1600" i="1" dirty="0"/>
              <a:t>Patent value is available only for alive patents.</a:t>
            </a:r>
            <a:endParaRPr lang="en-GB" sz="800" i="1" dirty="0"/>
          </a:p>
          <a:p>
            <a:pPr algn="r"/>
            <a:endParaRPr lang="en-GB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Portfolio Value is based on the sum of Patent Value Indexes.</a:t>
            </a:r>
          </a:p>
          <a:p>
            <a:pPr algn="r"/>
            <a:endParaRPr lang="fr-F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2248F30-CC81-4F69-93CF-74ECE9E32343}"/>
              </a:ext>
            </a:extLst>
          </p:cNvPr>
          <p:cNvSpPr/>
          <p:nvPr/>
        </p:nvSpPr>
        <p:spPr>
          <a:xfrm>
            <a:off x="869527" y="1403328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Patent Strength index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CE4BBD0-69AB-4C97-B6EB-F3BBE85AE0A3}"/>
              </a:ext>
            </a:extLst>
          </p:cNvPr>
          <p:cNvSpPr/>
          <p:nvPr/>
        </p:nvSpPr>
        <p:spPr>
          <a:xfrm>
            <a:off x="3328839" y="1403326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Remaining </a:t>
            </a:r>
          </a:p>
          <a:p>
            <a:pPr algn="ctr"/>
            <a:r>
              <a:rPr lang="en-GB" dirty="0"/>
              <a:t>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BCE26F-7B30-4FD1-958E-5B8747EFD2DB}"/>
              </a:ext>
            </a:extLst>
          </p:cNvPr>
          <p:cNvSpPr txBox="1"/>
          <p:nvPr/>
        </p:nvSpPr>
        <p:spPr>
          <a:xfrm>
            <a:off x="2855267" y="162195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/>
                </a:solidFill>
              </a:rPr>
              <a:t>X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49CDD31-08DA-4B8B-A22B-4478C7A792E8}"/>
              </a:ext>
            </a:extLst>
          </p:cNvPr>
          <p:cNvSpPr txBox="1"/>
          <p:nvPr/>
        </p:nvSpPr>
        <p:spPr>
          <a:xfrm>
            <a:off x="5314579" y="157865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2"/>
                </a:solidFill>
              </a:rPr>
              <a:t>=</a:t>
            </a:r>
            <a:endParaRPr lang="en-GB" sz="2800" b="1" dirty="0">
              <a:solidFill>
                <a:schemeClr val="bg2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ED1E23D3-4B71-4CDD-8D32-793F5EC4E284}"/>
              </a:ext>
            </a:extLst>
          </p:cNvPr>
          <p:cNvSpPr/>
          <p:nvPr/>
        </p:nvSpPr>
        <p:spPr>
          <a:xfrm flipH="1">
            <a:off x="6616603" y="2365984"/>
            <a:ext cx="242313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5AF2ED7-29AD-43A6-82C9-E42EF94E813E}"/>
              </a:ext>
            </a:extLst>
          </p:cNvPr>
          <p:cNvSpPr/>
          <p:nvPr/>
        </p:nvSpPr>
        <p:spPr>
          <a:xfrm>
            <a:off x="5796136" y="2958821"/>
            <a:ext cx="1944216" cy="87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Portfolio Value index</a:t>
            </a:r>
          </a:p>
        </p:txBody>
      </p:sp>
    </p:spTree>
    <p:extLst>
      <p:ext uri="{BB962C8B-B14F-4D97-AF65-F5344CB8AC3E}">
        <p14:creationId xmlns:p14="http://schemas.microsoft.com/office/powerpoint/2010/main" xmlns="" val="2949217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668F0FA-7196-45AC-9AA5-6CA09F957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273"/>
            <a:ext cx="9144000" cy="5139454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3F66F531-FBBE-4B0B-A4BD-13C4CF584F82}"/>
              </a:ext>
            </a:extLst>
          </p:cNvPr>
          <p:cNvSpPr txBox="1">
            <a:spLocks/>
          </p:cNvSpPr>
          <p:nvPr/>
        </p:nvSpPr>
        <p:spPr>
          <a:xfrm>
            <a:off x="107504" y="188640"/>
            <a:ext cx="280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78C8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094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E4A6175-F065-4105-9EE2-02D61641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992"/>
            <a:ext cx="9144000" cy="5270015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xmlns="" id="{D9432292-7AC9-49C6-A00A-EF38A983E122}"/>
              </a:ext>
            </a:extLst>
          </p:cNvPr>
          <p:cNvSpPr txBox="1">
            <a:spLocks/>
          </p:cNvSpPr>
          <p:nvPr/>
        </p:nvSpPr>
        <p:spPr>
          <a:xfrm>
            <a:off x="107504" y="188640"/>
            <a:ext cx="280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78C8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5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98A8C5A-60C2-499F-9954-8ACE01D1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Field Limitation: </a:t>
            </a:r>
            <a:br>
              <a:rPr lang="en-US" sz="1600" dirty="0"/>
            </a:br>
            <a:r>
              <a:rPr lang="en-US" sz="1600" dirty="0"/>
              <a:t>Claims</a:t>
            </a:r>
            <a:br>
              <a:rPr lang="en-US" sz="16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1600" dirty="0"/>
              <a:t>Patent validity limitation: Preceding 21 years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Legal State and geographic limitation: Alive and a specific country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Search by publication:</a:t>
            </a:r>
            <a:br>
              <a:rPr lang="en-US" sz="1600" dirty="0"/>
            </a:br>
            <a:r>
              <a:rPr lang="en-US" sz="1600" dirty="0" err="1"/>
              <a:t>FullPat</a:t>
            </a:r>
            <a:r>
              <a:rPr lang="en-US" sz="1600" dirty="0"/>
              <a:t> database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737D4-BCA1-4006-B82E-245B66AB5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18" b="13250"/>
          <a:stretch/>
        </p:blipFill>
        <p:spPr>
          <a:xfrm>
            <a:off x="3203848" y="572677"/>
            <a:ext cx="5832647" cy="5407371"/>
          </a:xfrm>
          <a:prstGeom prst="rect">
            <a:avLst/>
          </a:prstGeom>
        </p:spPr>
      </p:pic>
      <p:sp>
        <p:nvSpPr>
          <p:cNvPr id="7" name="Flèche : droite 1">
            <a:extLst>
              <a:ext uri="{FF2B5EF4-FFF2-40B4-BE49-F238E27FC236}">
                <a16:creationId xmlns:a16="http://schemas.microsoft.com/office/drawing/2014/main" xmlns="" id="{623CEADA-547A-4D3C-BECA-8B68A1ABF3CB}"/>
              </a:ext>
            </a:extLst>
          </p:cNvPr>
          <p:cNvSpPr/>
          <p:nvPr/>
        </p:nvSpPr>
        <p:spPr>
          <a:xfrm>
            <a:off x="2466076" y="1026403"/>
            <a:ext cx="870709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13">
            <a:extLst>
              <a:ext uri="{FF2B5EF4-FFF2-40B4-BE49-F238E27FC236}">
                <a16:creationId xmlns:a16="http://schemas.microsoft.com/office/drawing/2014/main" xmlns="" id="{9E91640E-2AD3-41F2-9155-7A4E9A3A0B75}"/>
              </a:ext>
            </a:extLst>
          </p:cNvPr>
          <p:cNvSpPr/>
          <p:nvPr/>
        </p:nvSpPr>
        <p:spPr>
          <a:xfrm>
            <a:off x="2483768" y="3560264"/>
            <a:ext cx="853018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14">
            <a:extLst>
              <a:ext uri="{FF2B5EF4-FFF2-40B4-BE49-F238E27FC236}">
                <a16:creationId xmlns:a16="http://schemas.microsoft.com/office/drawing/2014/main" xmlns="" id="{B577AE23-045E-4FE2-9F48-99230C662297}"/>
              </a:ext>
            </a:extLst>
          </p:cNvPr>
          <p:cNvSpPr/>
          <p:nvPr/>
        </p:nvSpPr>
        <p:spPr>
          <a:xfrm>
            <a:off x="2466075" y="5211895"/>
            <a:ext cx="900451" cy="35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15">
            <a:extLst>
              <a:ext uri="{FF2B5EF4-FFF2-40B4-BE49-F238E27FC236}">
                <a16:creationId xmlns:a16="http://schemas.microsoft.com/office/drawing/2014/main" xmlns="" id="{EAA68E2A-5B3C-4A7B-8CF9-7A0EA9A88F74}"/>
              </a:ext>
            </a:extLst>
          </p:cNvPr>
          <p:cNvSpPr/>
          <p:nvPr/>
        </p:nvSpPr>
        <p:spPr>
          <a:xfrm>
            <a:off x="2483767" y="2647111"/>
            <a:ext cx="870709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D00533-6AB3-41B6-AF49-29C82C7B8F4F}"/>
              </a:ext>
            </a:extLst>
          </p:cNvPr>
          <p:cNvSpPr/>
          <p:nvPr/>
        </p:nvSpPr>
        <p:spPr>
          <a:xfrm>
            <a:off x="4716016" y="2708920"/>
            <a:ext cx="295232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00CB1C-78AC-4462-88D1-A030400EAE94}"/>
              </a:ext>
            </a:extLst>
          </p:cNvPr>
          <p:cNvSpPr/>
          <p:nvPr/>
        </p:nvSpPr>
        <p:spPr>
          <a:xfrm>
            <a:off x="4644007" y="3527114"/>
            <a:ext cx="4392488" cy="405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BBF5586-2F3B-4654-88AD-653CA73EF951}"/>
              </a:ext>
            </a:extLst>
          </p:cNvPr>
          <p:cNvSpPr/>
          <p:nvPr/>
        </p:nvSpPr>
        <p:spPr>
          <a:xfrm>
            <a:off x="4860032" y="5276009"/>
            <a:ext cx="2736304" cy="2309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2A693D-512E-4D92-8EC2-637D3232026A}"/>
              </a:ext>
            </a:extLst>
          </p:cNvPr>
          <p:cNvSpPr/>
          <p:nvPr/>
        </p:nvSpPr>
        <p:spPr>
          <a:xfrm>
            <a:off x="3491880" y="1123689"/>
            <a:ext cx="1512168" cy="1450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199794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xmlns="" id="{6A6CD7CB-D4A0-4065-9E02-140A3EA72E81}"/>
              </a:ext>
            </a:extLst>
          </p:cNvPr>
          <p:cNvSpPr txBox="1">
            <a:spLocks/>
          </p:cNvSpPr>
          <p:nvPr/>
        </p:nvSpPr>
        <p:spPr>
          <a:xfrm>
            <a:off x="107504" y="188640"/>
            <a:ext cx="280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78C8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74AEC4B-EBE3-4DCA-9611-61DAF442E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58" y="836712"/>
            <a:ext cx="715371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6432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1DCC499-469F-458C-B41E-1B4EF5DA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xmlns="" id="{00A1155A-8F50-4BB8-9D47-B8205A7093A7}"/>
              </a:ext>
            </a:extLst>
          </p:cNvPr>
          <p:cNvSpPr txBox="1">
            <a:spLocks/>
          </p:cNvSpPr>
          <p:nvPr/>
        </p:nvSpPr>
        <p:spPr>
          <a:xfrm>
            <a:off x="107504" y="188640"/>
            <a:ext cx="280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Examples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dirty="0">
              <a:ln>
                <a:noFill/>
              </a:ln>
              <a:solidFill>
                <a:srgbClr val="78C8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179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D98AF-7E5D-4982-B41B-2DD25A85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Workfiles</a:t>
            </a:r>
            <a:r>
              <a:rPr lang="fr-FR" dirty="0"/>
              <a:t> session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8F5E4DB-3979-4CC2-BD43-233C5FC64A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60DFD4-C5F5-46B8-B0A9-92933F10DA6F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FF4D99-45AD-4465-AD0F-98973FEC8BAA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19346EA-60CF-4D12-93E7-A51D419C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213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19871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63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19" name="ZoneTexte 1"/>
          <p:cNvSpPr txBox="1">
            <a:spLocks noChangeArrowheads="1"/>
          </p:cNvSpPr>
          <p:nvPr/>
        </p:nvSpPr>
        <p:spPr bwMode="auto">
          <a:xfrm>
            <a:off x="3009900" y="889000"/>
            <a:ext cx="6038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1800" dirty="0">
                <a:solidFill>
                  <a:schemeClr val="tx2"/>
                </a:solidFill>
              </a:rPr>
              <a:t>The </a:t>
            </a:r>
            <a:r>
              <a:rPr lang="fr-FR" altLang="fr-FR" sz="1800" dirty="0" err="1">
                <a:solidFill>
                  <a:schemeClr val="tx2"/>
                </a:solidFill>
              </a:rPr>
              <a:t>Workfile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is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defined</a:t>
            </a:r>
            <a:r>
              <a:rPr lang="fr-FR" altLang="fr-FR" sz="1800" dirty="0">
                <a:solidFill>
                  <a:schemeClr val="tx2"/>
                </a:solidFill>
              </a:rPr>
              <a:t> by four uses: </a:t>
            </a:r>
          </a:p>
          <a:p>
            <a:pPr eaLnBrk="1" hangingPunct="1">
              <a:spcBef>
                <a:spcPct val="0"/>
              </a:spcBef>
              <a:defRPr/>
            </a:pPr>
            <a:endParaRPr lang="fr-FR" altLang="fr-FR" sz="18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fr-FR" sz="1800" b="1" dirty="0">
                <a:solidFill>
                  <a:schemeClr val="tx2"/>
                </a:solidFill>
              </a:rPr>
              <a:t>Archive: </a:t>
            </a:r>
            <a:r>
              <a:rPr lang="en-US" altLang="fr-FR" sz="1800" dirty="0">
                <a:solidFill>
                  <a:schemeClr val="tx2"/>
                </a:solidFill>
              </a:rPr>
              <a:t>archiving patent families and designs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b="1" dirty="0" err="1">
                <a:solidFill>
                  <a:schemeClr val="tx2"/>
                </a:solidFill>
              </a:rPr>
              <a:t>Review</a:t>
            </a:r>
            <a:r>
              <a:rPr lang="fr-FR" altLang="fr-FR" sz="1800" b="1" dirty="0">
                <a:solidFill>
                  <a:schemeClr val="tx2"/>
                </a:solidFill>
              </a:rPr>
              <a:t>: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en-US" altLang="fr-FR" sz="1800" dirty="0">
                <a:solidFill>
                  <a:schemeClr val="tx2"/>
                </a:solidFill>
              </a:rPr>
              <a:t>additions of stars, notes, attachments personal fields</a:t>
            </a:r>
            <a:endParaRPr lang="fr-FR" altLang="fr-FR" sz="18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b="1" dirty="0" err="1">
                <a:solidFill>
                  <a:schemeClr val="tx2"/>
                </a:solidFill>
              </a:rPr>
              <a:t>Share</a:t>
            </a:r>
            <a:r>
              <a:rPr lang="fr-FR" altLang="fr-FR" sz="1800" b="1" dirty="0">
                <a:solidFill>
                  <a:schemeClr val="tx2"/>
                </a:solidFill>
              </a:rPr>
              <a:t>: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en-US" altLang="fr-FR" sz="1800" dirty="0">
                <a:solidFill>
                  <a:schemeClr val="tx2"/>
                </a:solidFill>
              </a:rPr>
              <a:t>creation of Group readers</a:t>
            </a:r>
            <a:endParaRPr lang="fr-FR" altLang="fr-FR" sz="18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fr-FR" altLang="fr-FR" sz="1800" b="1" dirty="0" err="1">
                <a:solidFill>
                  <a:schemeClr val="tx2"/>
                </a:solidFill>
              </a:rPr>
              <a:t>Operate</a:t>
            </a:r>
            <a:r>
              <a:rPr lang="fr-FR" altLang="fr-FR" sz="1800" b="1" dirty="0">
                <a:solidFill>
                  <a:schemeClr val="tx2"/>
                </a:solidFill>
              </a:rPr>
              <a:t>: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integrated</a:t>
            </a:r>
            <a:r>
              <a:rPr lang="fr-FR" altLang="fr-FR" sz="1800" dirty="0">
                <a:solidFill>
                  <a:schemeClr val="tx2"/>
                </a:solidFill>
              </a:rPr>
              <a:t> module </a:t>
            </a:r>
            <a:r>
              <a:rPr lang="fr-FR" altLang="fr-FR" sz="1800" dirty="0" err="1">
                <a:solidFill>
                  <a:schemeClr val="tx2"/>
                </a:solidFill>
              </a:rPr>
              <a:t>search</a:t>
            </a:r>
            <a:r>
              <a:rPr lang="fr-FR" altLang="fr-FR" sz="1800" dirty="0">
                <a:solidFill>
                  <a:schemeClr val="tx2"/>
                </a:solidFill>
              </a:rPr>
              <a:t>, </a:t>
            </a:r>
            <a:r>
              <a:rPr lang="fr-FR" altLang="fr-FR" sz="1800" dirty="0" err="1">
                <a:solidFill>
                  <a:schemeClr val="tx2"/>
                </a:solidFill>
              </a:rPr>
              <a:t>analysis</a:t>
            </a:r>
            <a:r>
              <a:rPr lang="fr-FR" altLang="fr-FR" sz="1800" dirty="0">
                <a:solidFill>
                  <a:schemeClr val="tx2"/>
                </a:solidFill>
              </a:rPr>
              <a:t> module </a:t>
            </a:r>
            <a:r>
              <a:rPr lang="fr-FR" altLang="fr-FR" sz="1800" dirty="0" err="1">
                <a:solidFill>
                  <a:schemeClr val="tx2"/>
                </a:solidFill>
              </a:rPr>
              <a:t>available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9220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2400">
                <a:solidFill>
                  <a:schemeClr val="bg1"/>
                </a:solidFill>
              </a:rPr>
              <a:t>Why use the workfiles</a:t>
            </a:r>
            <a:r>
              <a:rPr lang="fr-FR" altLang="fr-FR" sz="2400">
                <a:solidFill>
                  <a:schemeClr val="bg1"/>
                </a:solidFill>
              </a:rPr>
              <a:t>?  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64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10243" name="ZoneTexte 1"/>
          <p:cNvSpPr txBox="1">
            <a:spLocks noChangeArrowheads="1"/>
          </p:cNvSpPr>
          <p:nvPr/>
        </p:nvSpPr>
        <p:spPr bwMode="auto">
          <a:xfrm>
            <a:off x="3736975" y="571500"/>
            <a:ext cx="53403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A directory can contain subdirectories or folders</a:t>
            </a:r>
          </a:p>
          <a:p>
            <a:pPr eaLnBrk="1" hangingPunct="1"/>
            <a:endParaRPr lang="en-US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A </a:t>
            </a:r>
            <a:r>
              <a:rPr lang="en-US" altLang="fr-FR" sz="1800" dirty="0" err="1">
                <a:solidFill>
                  <a:schemeClr val="tx2"/>
                </a:solidFill>
              </a:rPr>
              <a:t>workfile</a:t>
            </a:r>
            <a:r>
              <a:rPr lang="en-US" altLang="fr-FR" sz="1800" dirty="0">
                <a:solidFill>
                  <a:schemeClr val="tx2"/>
                </a:solidFill>
              </a:rPr>
              <a:t> can contain patent families or  designs</a:t>
            </a:r>
          </a:p>
          <a:p>
            <a:pPr eaLnBrk="1" hangingPunct="1"/>
            <a:endParaRPr lang="en-US" altLang="fr-FR" sz="1800" dirty="0">
              <a:solidFill>
                <a:schemeClr val="tx2"/>
              </a:solidFill>
            </a:endParaRPr>
          </a:p>
          <a:p>
            <a:pPr eaLnBrk="1" hangingPunct="1"/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Sharing is only done at the level of directories</a:t>
            </a:r>
          </a:p>
          <a:p>
            <a:pPr eaLnBrk="1" hangingPunct="1"/>
            <a:endParaRPr lang="en-US" altLang="fr-FR" sz="1800" dirty="0">
              <a:solidFill>
                <a:schemeClr val="tx2"/>
              </a:solidFill>
            </a:endParaRPr>
          </a:p>
          <a:p>
            <a:pPr eaLnBrk="1" hangingPunct="1"/>
            <a:endParaRPr lang="en-US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 dirty="0">
                <a:solidFill>
                  <a:schemeClr val="tx2"/>
                </a:solidFill>
              </a:rPr>
              <a:t>           </a:t>
            </a:r>
            <a:r>
              <a:rPr lang="en-US" altLang="fr-FR" sz="1800" dirty="0">
                <a:solidFill>
                  <a:schemeClr val="tx2"/>
                </a:solidFill>
              </a:rPr>
              <a:t>Inbox: directory by default, can not be 	shared</a:t>
            </a:r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Directories and </a:t>
            </a:r>
            <a:r>
              <a:rPr lang="fr-FR" altLang="fr-FR" sz="2400" dirty="0" err="1">
                <a:solidFill>
                  <a:schemeClr val="accent3"/>
                </a:solidFill>
              </a:rPr>
              <a:t>folders</a:t>
            </a:r>
            <a:endParaRPr lang="fr-FR" altLang="fr-FR" sz="2400" dirty="0">
              <a:solidFill>
                <a:schemeClr val="accent3"/>
              </a:solidFill>
            </a:endParaRPr>
          </a:p>
        </p:txBody>
      </p:sp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562475"/>
            <a:ext cx="13684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4435475" y="4254500"/>
            <a:ext cx="46418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fr-FR" sz="1800" dirty="0">
                <a:solidFill>
                  <a:schemeClr val="bg2"/>
                </a:solidFill>
              </a:rPr>
              <a:t>Lists should not be confused with </a:t>
            </a:r>
            <a:r>
              <a:rPr lang="en-US" altLang="fr-FR" sz="1800" dirty="0" err="1">
                <a:solidFill>
                  <a:schemeClr val="bg2"/>
                </a:solidFill>
              </a:rPr>
              <a:t>workfiles</a:t>
            </a:r>
            <a:endParaRPr lang="en-US" altLang="fr-FR" sz="1800" dirty="0">
              <a:solidFill>
                <a:schemeClr val="bg2"/>
              </a:solidFill>
            </a:endParaRPr>
          </a:p>
          <a:p>
            <a:r>
              <a:rPr lang="en-US" altLang="fr-FR" sz="1800" dirty="0">
                <a:solidFill>
                  <a:schemeClr val="bg2"/>
                </a:solidFill>
              </a:rPr>
              <a:t>Directories are the only ones that can be shared and evaluated. </a:t>
            </a:r>
          </a:p>
          <a:p>
            <a:r>
              <a:rPr lang="en-US" altLang="fr-FR" sz="1800" dirty="0" err="1">
                <a:solidFill>
                  <a:schemeClr val="bg2"/>
                </a:solidFill>
              </a:rPr>
              <a:t>Workfiles</a:t>
            </a:r>
            <a:r>
              <a:rPr lang="en-US" altLang="fr-FR" sz="1800" dirty="0">
                <a:solidFill>
                  <a:schemeClr val="bg2"/>
                </a:solidFill>
              </a:rPr>
              <a:t> are linked to the folders module</a:t>
            </a:r>
          </a:p>
          <a:p>
            <a:r>
              <a:rPr lang="en-US" altLang="fr-FR" sz="1800" dirty="0" err="1">
                <a:solidFill>
                  <a:schemeClr val="bg2"/>
                </a:solidFill>
              </a:rPr>
              <a:t>Workfiles</a:t>
            </a:r>
            <a:r>
              <a:rPr lang="en-US" altLang="fr-FR" sz="1800" dirty="0">
                <a:solidFill>
                  <a:schemeClr val="bg2"/>
                </a:solidFill>
              </a:rPr>
              <a:t> are static, except manual updates  or alert feeds</a:t>
            </a:r>
            <a:endParaRPr lang="fr-FR" altLang="fr-FR" sz="1800" dirty="0">
              <a:solidFill>
                <a:schemeClr val="bg2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2" t="-50000" r="-2222" b="50000"/>
          <a:stretch>
            <a:fillRect/>
          </a:stretch>
        </p:blipFill>
        <p:spPr bwMode="auto">
          <a:xfrm>
            <a:off x="2967038" y="-74613"/>
            <a:ext cx="784225" cy="127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>
            <a:fillRect/>
          </a:stretch>
        </p:blipFill>
        <p:spPr bwMode="auto">
          <a:xfrm>
            <a:off x="2967038" y="1390650"/>
            <a:ext cx="6572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2987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0050" y="3025775"/>
            <a:ext cx="15557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138613"/>
            <a:ext cx="2489200" cy="22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138613"/>
            <a:ext cx="2241550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290763"/>
            <a:ext cx="16383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65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11270" name="ZoneTexte 1"/>
          <p:cNvSpPr txBox="1">
            <a:spLocks noChangeArrowheads="1"/>
          </p:cNvSpPr>
          <p:nvPr/>
        </p:nvSpPr>
        <p:spPr bwMode="auto">
          <a:xfrm>
            <a:off x="3009900" y="193675"/>
            <a:ext cx="603885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800">
                <a:solidFill>
                  <a:schemeClr val="tx2"/>
                </a:solidFill>
              </a:rPr>
              <a:t>Creation of the tree from the search module via Explorer or from the workfiles module</a:t>
            </a: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>
                <a:solidFill>
                  <a:schemeClr val="tx2"/>
                </a:solidFill>
              </a:rPr>
              <a:t>Search Module: </a:t>
            </a: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>
                <a:solidFill>
                  <a:schemeClr val="tx2"/>
                </a:solidFill>
              </a:rPr>
              <a:t>Workfile Module: </a:t>
            </a: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>
                <a:solidFill>
                  <a:schemeClr val="tx2"/>
                </a:solidFill>
              </a:rPr>
              <a:t>1</a:t>
            </a:r>
            <a:r>
              <a:rPr lang="fr-FR" altLang="fr-FR" sz="1800" baseline="30000">
                <a:solidFill>
                  <a:schemeClr val="tx2"/>
                </a:solidFill>
              </a:rPr>
              <a:t>st</a:t>
            </a:r>
            <a:r>
              <a:rPr lang="fr-FR" altLang="fr-FR" sz="1800">
                <a:solidFill>
                  <a:schemeClr val="tx2"/>
                </a:solidFill>
              </a:rPr>
              <a:t> step			 	     2</a:t>
            </a:r>
            <a:r>
              <a:rPr lang="fr-FR" altLang="fr-FR" sz="1800" baseline="30000">
                <a:solidFill>
                  <a:schemeClr val="tx2"/>
                </a:solidFill>
              </a:rPr>
              <a:t>nd</a:t>
            </a:r>
            <a:r>
              <a:rPr lang="fr-FR" altLang="fr-FR" sz="1800">
                <a:solidFill>
                  <a:schemeClr val="tx2"/>
                </a:solidFill>
              </a:rPr>
              <a:t> step</a:t>
            </a: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>
                <a:solidFill>
                  <a:schemeClr val="tx2"/>
                </a:solidFill>
              </a:rPr>
              <a:t>					</a:t>
            </a: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endParaRPr lang="fr-FR" altLang="fr-FR" sz="18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Directories and </a:t>
            </a:r>
            <a:r>
              <a:rPr lang="fr-FR" altLang="fr-FR" sz="2400" dirty="0" err="1">
                <a:solidFill>
                  <a:schemeClr val="accent3"/>
                </a:solidFill>
              </a:rPr>
              <a:t>folders</a:t>
            </a:r>
            <a:endParaRPr lang="fr-FR" altLang="fr-FR" sz="2400" dirty="0">
              <a:solidFill>
                <a:schemeClr val="accent3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338888" y="3186113"/>
            <a:ext cx="685800" cy="79057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/>
          <p:cNvCxnSpPr/>
          <p:nvPr/>
        </p:nvCxnSpPr>
        <p:spPr>
          <a:xfrm flipH="1">
            <a:off x="4800600" y="2952750"/>
            <a:ext cx="857250" cy="105727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4" name="ZoneTexte 5"/>
          <p:cNvSpPr txBox="1">
            <a:spLocks noChangeArrowheads="1"/>
          </p:cNvSpPr>
          <p:nvPr/>
        </p:nvSpPr>
        <p:spPr bwMode="auto">
          <a:xfrm>
            <a:off x="4481513" y="4387850"/>
            <a:ext cx="1409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>
                <a:solidFill>
                  <a:schemeClr val="tx2"/>
                </a:solidFill>
              </a:rPr>
              <a:t>Under directory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4130675" y="4619625"/>
            <a:ext cx="276225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ZoneTexte 17"/>
          <p:cNvSpPr txBox="1">
            <a:spLocks noChangeArrowheads="1"/>
          </p:cNvSpPr>
          <p:nvPr/>
        </p:nvSpPr>
        <p:spPr bwMode="auto">
          <a:xfrm>
            <a:off x="4524375" y="4695825"/>
            <a:ext cx="140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>
                <a:solidFill>
                  <a:schemeClr val="tx2"/>
                </a:solidFill>
              </a:rPr>
              <a:t>Directory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4268788" y="4926013"/>
            <a:ext cx="2762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8" name="ZoneTexte 20"/>
          <p:cNvSpPr txBox="1">
            <a:spLocks noChangeArrowheads="1"/>
          </p:cNvSpPr>
          <p:nvPr/>
        </p:nvSpPr>
        <p:spPr bwMode="auto">
          <a:xfrm>
            <a:off x="5497513" y="5249863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>
                <a:solidFill>
                  <a:schemeClr val="tx2"/>
                </a:solidFill>
              </a:rPr>
              <a:t>Optional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6338888" y="4926013"/>
            <a:ext cx="1062037" cy="415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11278" idx="3"/>
          </p:cNvCxnSpPr>
          <p:nvPr/>
        </p:nvCxnSpPr>
        <p:spPr>
          <a:xfrm>
            <a:off x="6348413" y="5403850"/>
            <a:ext cx="1052512" cy="92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1278" idx="1"/>
          </p:cNvCxnSpPr>
          <p:nvPr/>
        </p:nvCxnSpPr>
        <p:spPr>
          <a:xfrm flipH="1" flipV="1">
            <a:off x="4964113" y="5303838"/>
            <a:ext cx="533400" cy="100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5033963" y="5495925"/>
            <a:ext cx="492125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3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6363" y="795338"/>
            <a:ext cx="16383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66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12291" name="ZoneTexte 1"/>
          <p:cNvSpPr txBox="1">
            <a:spLocks noChangeArrowheads="1"/>
          </p:cNvSpPr>
          <p:nvPr/>
        </p:nvSpPr>
        <p:spPr bwMode="auto">
          <a:xfrm>
            <a:off x="3009900" y="722313"/>
            <a:ext cx="6038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Feed of the patent families from the search module</a:t>
            </a:r>
            <a:r>
              <a:rPr lang="fr-FR" altLang="fr-FR" sz="1800" dirty="0">
                <a:solidFill>
                  <a:schemeClr val="tx2"/>
                </a:solidFill>
              </a:rPr>
              <a:t> (</a:t>
            </a:r>
            <a:r>
              <a:rPr lang="fr-FR" altLang="fr-FR" sz="1800" dirty="0" err="1">
                <a:solidFill>
                  <a:schemeClr val="tx2"/>
                </a:solidFill>
              </a:rPr>
              <a:t>search</a:t>
            </a:r>
            <a:r>
              <a:rPr lang="fr-FR" altLang="fr-FR" sz="1800" dirty="0">
                <a:solidFill>
                  <a:schemeClr val="tx2"/>
                </a:solidFill>
              </a:rPr>
              <a:t>, </a:t>
            </a:r>
            <a:r>
              <a:rPr lang="fr-FR" altLang="fr-FR" sz="1800" dirty="0" err="1">
                <a:solidFill>
                  <a:schemeClr val="tx2"/>
                </a:solidFill>
              </a:rPr>
              <a:t>list</a:t>
            </a:r>
            <a:r>
              <a:rPr lang="fr-FR" altLang="fr-FR" sz="1800" dirty="0">
                <a:solidFill>
                  <a:schemeClr val="tx2"/>
                </a:solidFill>
              </a:rPr>
              <a:t> or </a:t>
            </a:r>
            <a:r>
              <a:rPr lang="fr-FR" altLang="fr-FR" sz="1800" dirty="0" err="1">
                <a:solidFill>
                  <a:schemeClr val="tx2"/>
                </a:solidFill>
              </a:rPr>
              <a:t>alert</a:t>
            </a:r>
            <a:r>
              <a:rPr lang="fr-FR" altLang="fr-FR" sz="1800" dirty="0">
                <a:solidFill>
                  <a:schemeClr val="tx2"/>
                </a:solidFill>
              </a:rPr>
              <a:t>) or </a:t>
            </a:r>
            <a:r>
              <a:rPr lang="fr-FR" altLang="fr-FR" sz="1800" dirty="0" err="1">
                <a:solidFill>
                  <a:schemeClr val="tx2"/>
                </a:solidFill>
              </a:rPr>
              <a:t>from</a:t>
            </a:r>
            <a:r>
              <a:rPr lang="fr-FR" altLang="fr-FR" sz="1800" dirty="0">
                <a:solidFill>
                  <a:schemeClr val="tx2"/>
                </a:solidFill>
              </a:rPr>
              <a:t> </a:t>
            </a:r>
            <a:r>
              <a:rPr lang="fr-FR" altLang="fr-FR" sz="1800" dirty="0" err="1">
                <a:solidFill>
                  <a:schemeClr val="tx2"/>
                </a:solidFill>
              </a:rPr>
              <a:t>Workfile</a:t>
            </a:r>
            <a:r>
              <a:rPr lang="fr-FR" altLang="fr-FR" sz="1800" dirty="0">
                <a:solidFill>
                  <a:schemeClr val="tx2"/>
                </a:solidFill>
              </a:rPr>
              <a:t> module (import N°)</a:t>
            </a: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Limit number families in contractual records</a:t>
            </a: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A family or a designs can be in multiple folders </a:t>
            </a:r>
          </a:p>
          <a:p>
            <a:pPr eaLnBrk="1" hangingPunct="1"/>
            <a:r>
              <a:rPr lang="en-US" altLang="fr-FR" sz="1800" dirty="0">
                <a:solidFill>
                  <a:schemeClr val="tx2"/>
                </a:solidFill>
              </a:rPr>
              <a:t>The tag NEW on a family is present for a week</a:t>
            </a:r>
            <a:r>
              <a:rPr lang="fr-FR" altLang="fr-FR" sz="1800" dirty="0">
                <a:solidFill>
                  <a:schemeClr val="tx2"/>
                </a:solidFill>
              </a:rPr>
              <a:t>.  </a:t>
            </a:r>
          </a:p>
          <a:p>
            <a:pPr eaLnBrk="1" hangingPunct="1"/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endParaRPr lang="fr-FR" altLang="fr-FR" sz="1800" dirty="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sz="1800" dirty="0">
                <a:solidFill>
                  <a:schemeClr val="tx2"/>
                </a:solidFill>
              </a:rPr>
              <a:t>  </a:t>
            </a: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Feed</a:t>
            </a:r>
            <a:r>
              <a:rPr lang="fr-FR" altLang="fr-FR" sz="2400" dirty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3171825" y="3055938"/>
          <a:ext cx="5372099" cy="320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817688"/>
            <a:ext cx="199072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532313"/>
            <a:ext cx="16002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25425"/>
            <a:ext cx="60388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67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13318" name="ZoneTexte 1"/>
          <p:cNvSpPr txBox="1">
            <a:spLocks noChangeArrowheads="1"/>
          </p:cNvSpPr>
          <p:nvPr/>
        </p:nvSpPr>
        <p:spPr bwMode="auto">
          <a:xfrm>
            <a:off x="3009900" y="5043488"/>
            <a:ext cx="41243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Feed from an existing folder or create a new folder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Workfile accessible from Explorer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Selection of the directory if not Inbox by default</a:t>
            </a:r>
            <a:endParaRPr lang="fr-FR" altLang="fr-FR" sz="1800">
              <a:solidFill>
                <a:schemeClr val="tx2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Search</a:t>
            </a:r>
            <a:r>
              <a:rPr lang="fr-FR" altLang="fr-FR" sz="2400" dirty="0">
                <a:solidFill>
                  <a:schemeClr val="accent3"/>
                </a:solidFill>
              </a:rPr>
              <a:t> </a:t>
            </a:r>
            <a:r>
              <a:rPr lang="fr-FR" altLang="fr-FR" sz="2400" dirty="0" err="1">
                <a:solidFill>
                  <a:schemeClr val="accent3"/>
                </a:solidFill>
              </a:rPr>
              <a:t>feed</a:t>
            </a:r>
            <a:endParaRPr lang="fr-FR" altLang="fr-FR" sz="2400" dirty="0">
              <a:solidFill>
                <a:schemeClr val="accent3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667375" y="1654175"/>
            <a:ext cx="9525" cy="558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772150" y="3468688"/>
            <a:ext cx="1362075" cy="1930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88" y="1204913"/>
            <a:ext cx="411162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817688"/>
            <a:ext cx="199072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25425"/>
            <a:ext cx="60388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68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Feed</a:t>
            </a:r>
            <a:r>
              <a:rPr lang="fr-FR" altLang="fr-FR" sz="2400" dirty="0">
                <a:solidFill>
                  <a:schemeClr val="accent3"/>
                </a:solidFill>
              </a:rPr>
              <a:t> by </a:t>
            </a:r>
            <a:r>
              <a:rPr lang="fr-FR" altLang="fr-FR" sz="2400" dirty="0" err="1">
                <a:solidFill>
                  <a:schemeClr val="accent3"/>
                </a:solidFill>
              </a:rPr>
              <a:t>list</a:t>
            </a:r>
            <a:endParaRPr lang="fr-FR" altLang="fr-FR" sz="2400" dirty="0">
              <a:solidFill>
                <a:schemeClr val="accent3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524500" y="1374775"/>
            <a:ext cx="9525" cy="558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38" y="788988"/>
            <a:ext cx="5667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ZoneTexte 1"/>
          <p:cNvSpPr txBox="1">
            <a:spLocks noChangeArrowheads="1"/>
          </p:cNvSpPr>
          <p:nvPr/>
        </p:nvSpPr>
        <p:spPr bwMode="auto">
          <a:xfrm>
            <a:off x="3009900" y="5095875"/>
            <a:ext cx="6134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Feed from an existing folder or create a new folder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Workfile accessible from Explorer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Selection of the directory if not Inbox by default</a:t>
            </a:r>
            <a:endParaRPr lang="fr-FR" altLang="fr-FR" sz="1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6725" y="2000250"/>
            <a:ext cx="59309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06363"/>
            <a:ext cx="577215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69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Feed</a:t>
            </a:r>
            <a:r>
              <a:rPr lang="fr-FR" altLang="fr-FR" sz="2400" dirty="0">
                <a:solidFill>
                  <a:schemeClr val="accent3"/>
                </a:solidFill>
              </a:rPr>
              <a:t> by an </a:t>
            </a:r>
            <a:r>
              <a:rPr lang="fr-FR" altLang="fr-FR" sz="2400" dirty="0" err="1">
                <a:solidFill>
                  <a:schemeClr val="accent3"/>
                </a:solidFill>
              </a:rPr>
              <a:t>alert</a:t>
            </a:r>
            <a:r>
              <a:rPr lang="fr-FR" altLang="fr-FR" sz="2400" dirty="0">
                <a:solidFill>
                  <a:schemeClr val="accent3"/>
                </a:solidFill>
              </a:rPr>
              <a:t> 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524500" y="1374775"/>
            <a:ext cx="9525" cy="558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6524625" y="2800350"/>
            <a:ext cx="323850" cy="650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ZoneTexte 1"/>
          <p:cNvSpPr txBox="1">
            <a:spLocks noChangeArrowheads="1"/>
          </p:cNvSpPr>
          <p:nvPr/>
        </p:nvSpPr>
        <p:spPr bwMode="auto">
          <a:xfrm>
            <a:off x="2976563" y="4752975"/>
            <a:ext cx="61341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Only one directory can be selected</a:t>
            </a:r>
            <a:r>
              <a:rPr lang="fr-FR" altLang="fr-FR" sz="1800" dirty="0">
                <a:solidFill>
                  <a:schemeClr val="tx2"/>
                </a:solidFill>
              </a:rPr>
              <a:t>. </a:t>
            </a:r>
          </a:p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The </a:t>
            </a:r>
            <a:r>
              <a:rPr lang="en-US" altLang="fr-FR" sz="1800" dirty="0" err="1">
                <a:solidFill>
                  <a:schemeClr val="tx2"/>
                </a:solidFill>
              </a:rPr>
              <a:t>Workfile</a:t>
            </a:r>
            <a:r>
              <a:rPr lang="en-US" altLang="fr-FR" sz="1800" dirty="0">
                <a:solidFill>
                  <a:schemeClr val="tx2"/>
                </a:solidFill>
              </a:rPr>
              <a:t> will be created during the </a:t>
            </a:r>
            <a:r>
              <a:rPr lang="fr-FR" altLang="fr-FR" sz="1800" dirty="0">
                <a:solidFill>
                  <a:schemeClr val="tx2"/>
                </a:solidFill>
              </a:rPr>
              <a:t>1</a:t>
            </a:r>
            <a:r>
              <a:rPr lang="fr-FR" altLang="fr-FR" sz="1800" baseline="30000" dirty="0">
                <a:solidFill>
                  <a:schemeClr val="tx2"/>
                </a:solidFill>
              </a:rPr>
              <a:t>st</a:t>
            </a:r>
            <a:r>
              <a:rPr lang="en-US" altLang="fr-FR" sz="1800" dirty="0">
                <a:solidFill>
                  <a:schemeClr val="tx2"/>
                </a:solidFill>
              </a:rPr>
              <a:t> run of the alert, the folder will be the name of the alert </a:t>
            </a:r>
          </a:p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An alert can not be sent in an existing folder.</a:t>
            </a:r>
          </a:p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Update of the families in a </a:t>
            </a:r>
            <a:r>
              <a:rPr lang="en-US" altLang="fr-FR" sz="1800" dirty="0" err="1">
                <a:solidFill>
                  <a:schemeClr val="tx2"/>
                </a:solidFill>
              </a:rPr>
              <a:t>Workfile</a:t>
            </a:r>
            <a:r>
              <a:rPr lang="en-US" altLang="fr-FR" sz="1800" dirty="0">
                <a:solidFill>
                  <a:schemeClr val="tx2"/>
                </a:solidFill>
              </a:rPr>
              <a:t> if monitoring code UE or QW</a:t>
            </a:r>
            <a:endParaRPr lang="fr-FR" altLang="fr-FR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723B0D-22CD-4BF1-8F2B-B236542089D6}"/>
              </a:ext>
            </a:extLst>
          </p:cNvPr>
          <p:cNvSpPr/>
          <p:nvPr/>
        </p:nvSpPr>
        <p:spPr>
          <a:xfrm>
            <a:off x="467544" y="1052736"/>
            <a:ext cx="85308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Preferred database: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FamPat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 faster review: no duplicates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>
                <a:solidFill>
                  <a:schemeClr val="bg1"/>
                </a:solidFill>
              </a:rPr>
              <a:t>Limitation: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No </a:t>
            </a:r>
            <a:r>
              <a:rPr lang="en-US" sz="2000" b="1" dirty="0">
                <a:solidFill>
                  <a:schemeClr val="bg1"/>
                </a:solidFill>
              </a:rPr>
              <a:t>date limit</a:t>
            </a:r>
            <a:r>
              <a:rPr lang="en-US" sz="2000" dirty="0">
                <a:solidFill>
                  <a:schemeClr val="bg1"/>
                </a:solidFill>
              </a:rPr>
              <a:t>: any prior art can block you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	 Advice: choose “</a:t>
            </a:r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Alive or Dead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” and search “</a:t>
            </a:r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All publications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”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No </a:t>
            </a:r>
            <a:r>
              <a:rPr lang="en-US" sz="2000" b="1" dirty="0">
                <a:solidFill>
                  <a:schemeClr val="bg1"/>
                </a:solidFill>
              </a:rPr>
              <a:t>geographic limit</a:t>
            </a:r>
            <a:r>
              <a:rPr lang="en-US" sz="2000" dirty="0">
                <a:solidFill>
                  <a:schemeClr val="bg1"/>
                </a:solidFill>
              </a:rPr>
              <a:t>: any prior art can block you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No </a:t>
            </a:r>
            <a:r>
              <a:rPr lang="en-US" sz="2000" b="1" dirty="0">
                <a:solidFill>
                  <a:schemeClr val="bg1"/>
                </a:solidFill>
              </a:rPr>
              <a:t>Field limitation</a:t>
            </a:r>
            <a:r>
              <a:rPr lang="en-US" sz="2000" dirty="0">
                <a:solidFill>
                  <a:schemeClr val="bg1"/>
                </a:solidFill>
              </a:rPr>
              <a:t>: any prior art disclosed in the description is sufficient to destroy novelty, does not need to be in claims to block you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	 Advice: use </a:t>
            </a:r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“Full Text”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34B08A8-870F-4CD9-A3C9-E5C02F37F307}"/>
              </a:ext>
            </a:extLst>
          </p:cNvPr>
          <p:cNvSpPr txBox="1"/>
          <p:nvPr/>
        </p:nvSpPr>
        <p:spPr>
          <a:xfrm>
            <a:off x="251520" y="188640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Bef>
                <a:spcPct val="0"/>
              </a:spcBef>
              <a:buNone/>
              <a:defRPr sz="20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err="1"/>
              <a:t>Patentability</a:t>
            </a:r>
            <a:r>
              <a:rPr lang="fr-FR" sz="2400" dirty="0"/>
              <a:t> </a:t>
            </a:r>
            <a:r>
              <a:rPr lang="fr-FR" sz="2400" dirty="0" err="1"/>
              <a:t>search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xmlns="" val="1896515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390650"/>
            <a:ext cx="2490787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66688"/>
            <a:ext cx="58324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70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bg1"/>
                </a:solidFill>
              </a:rPr>
              <a:t>Archive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Feed</a:t>
            </a:r>
            <a:r>
              <a:rPr lang="fr-FR" altLang="fr-FR" sz="2400" dirty="0">
                <a:solidFill>
                  <a:schemeClr val="accent3"/>
                </a:solidFill>
              </a:rPr>
              <a:t> by </a:t>
            </a:r>
            <a:r>
              <a:rPr lang="fr-FR" altLang="fr-FR" sz="2400" dirty="0" err="1">
                <a:solidFill>
                  <a:schemeClr val="accent3"/>
                </a:solidFill>
              </a:rPr>
              <a:t>Number</a:t>
            </a:r>
            <a:endParaRPr lang="fr-FR" altLang="fr-FR" sz="2400" dirty="0">
              <a:solidFill>
                <a:schemeClr val="accent3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 import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381750" y="498475"/>
            <a:ext cx="1276350" cy="9477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8201025" y="676275"/>
            <a:ext cx="0" cy="9239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ZoneTexte 1"/>
          <p:cNvSpPr txBox="1">
            <a:spLocks noChangeArrowheads="1"/>
          </p:cNvSpPr>
          <p:nvPr/>
        </p:nvSpPr>
        <p:spPr bwMode="auto">
          <a:xfrm>
            <a:off x="2976563" y="4752975"/>
            <a:ext cx="6134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From Workfile module 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Select a Workfile</a:t>
            </a:r>
          </a:p>
          <a:p>
            <a:pPr eaLnBrk="1" hangingPunct="1">
              <a:buFontTx/>
              <a:buChar char="•"/>
            </a:pPr>
            <a:endParaRPr lang="fr-FR" altLang="fr-FR" sz="1800">
              <a:solidFill>
                <a:schemeClr val="tx2"/>
              </a:solidFill>
            </a:endParaRPr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462088"/>
            <a:ext cx="3530600" cy="241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498850"/>
            <a:ext cx="3300413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2275" y="334963"/>
            <a:ext cx="6029325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71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Review</a:t>
            </a:r>
            <a:r>
              <a:rPr lang="fr-FR" altLang="fr-FR" sz="2400" dirty="0">
                <a:solidFill>
                  <a:schemeClr val="bg1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Stars</a:t>
            </a:r>
          </a:p>
          <a:p>
            <a:pPr eaLnBrk="1" hangingPunct="1">
              <a:spcBef>
                <a:spcPct val="0"/>
              </a:spcBef>
              <a:defRPr/>
            </a:pPr>
            <a:endParaRPr lang="fr-FR" altLang="fr-FR" sz="2400" dirty="0">
              <a:solidFill>
                <a:schemeClr val="accent3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276350"/>
            <a:ext cx="4635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8410575" y="939800"/>
            <a:ext cx="0" cy="4730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0563" y="1457325"/>
            <a:ext cx="57943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H="1">
            <a:off x="7677150" y="1839913"/>
            <a:ext cx="400050" cy="3206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5025" y="2076450"/>
            <a:ext cx="6286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H="1">
            <a:off x="6572250" y="2484438"/>
            <a:ext cx="400050" cy="3222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0" name="ZoneTexte 1"/>
          <p:cNvSpPr txBox="1">
            <a:spLocks noChangeArrowheads="1"/>
          </p:cNvSpPr>
          <p:nvPr/>
        </p:nvSpPr>
        <p:spPr bwMode="auto">
          <a:xfrm>
            <a:off x="2947988" y="1827213"/>
            <a:ext cx="24812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From 0 to 5 stars  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Star(s) assigned to a family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Last distribution of stars displayed</a:t>
            </a:r>
            <a:endParaRPr lang="fr-FR" altLang="fr-FR" sz="1800">
              <a:solidFill>
                <a:schemeClr val="tx2"/>
              </a:solidFill>
            </a:endParaRPr>
          </a:p>
        </p:txBody>
      </p:sp>
      <p:sp>
        <p:nvSpPr>
          <p:cNvPr id="17421" name="ZoneTexte 1"/>
          <p:cNvSpPr txBox="1">
            <a:spLocks noChangeArrowheads="1"/>
          </p:cNvSpPr>
          <p:nvPr/>
        </p:nvSpPr>
        <p:spPr bwMode="auto">
          <a:xfrm>
            <a:off x="2947988" y="5565775"/>
            <a:ext cx="6100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Allocation of the same number of stars to selected families</a:t>
            </a:r>
            <a:endParaRPr lang="fr-FR" altLang="fr-FR" sz="1800">
              <a:solidFill>
                <a:schemeClr val="tx2"/>
              </a:solidFill>
            </a:endParaRPr>
          </a:p>
        </p:txBody>
      </p:sp>
      <p:sp>
        <p:nvSpPr>
          <p:cNvPr id="17422" name="ZoneTexte 1"/>
          <p:cNvSpPr txBox="1">
            <a:spLocks noChangeArrowheads="1"/>
          </p:cNvSpPr>
          <p:nvPr/>
        </p:nvSpPr>
        <p:spPr bwMode="auto">
          <a:xfrm>
            <a:off x="3714750" y="6280150"/>
            <a:ext cx="509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chemeClr val="tx2"/>
                </a:solidFill>
              </a:rPr>
              <a:t>The stars are exportable and filterable.</a:t>
            </a:r>
            <a:endParaRPr lang="fr-FR" altLang="fr-FR" sz="1800" b="1">
              <a:solidFill>
                <a:schemeClr val="tx2"/>
              </a:solidFill>
            </a:endParaRPr>
          </a:p>
        </p:txBody>
      </p:sp>
      <p:pic>
        <p:nvPicPr>
          <p:cNvPr id="17423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963" y="4652963"/>
            <a:ext cx="280035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 flipH="1">
            <a:off x="5695950" y="4191000"/>
            <a:ext cx="0" cy="4810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963" y="5256213"/>
            <a:ext cx="23066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6888" y="4124325"/>
            <a:ext cx="3300412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0688" y="2817813"/>
            <a:ext cx="5280025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58750"/>
            <a:ext cx="3335337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72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Review</a:t>
            </a:r>
            <a:r>
              <a:rPr lang="fr-FR" altLang="fr-FR" sz="2400" dirty="0">
                <a:solidFill>
                  <a:schemeClr val="bg1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Notes  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514725" y="441325"/>
            <a:ext cx="295275" cy="349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7038" y="3616325"/>
            <a:ext cx="5581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 flipH="1">
            <a:off x="4781550" y="2936875"/>
            <a:ext cx="676275" cy="1365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ZoneTexte 1"/>
          <p:cNvSpPr txBox="1">
            <a:spLocks noChangeArrowheads="1"/>
          </p:cNvSpPr>
          <p:nvPr/>
        </p:nvSpPr>
        <p:spPr bwMode="auto">
          <a:xfrm>
            <a:off x="6529388" y="527050"/>
            <a:ext cx="24812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Note (s) assigned to a family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Compilation of attributed notes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Possibility to modify and/or delete</a:t>
            </a:r>
            <a:endParaRPr lang="fr-FR" altLang="fr-FR" sz="1800">
              <a:solidFill>
                <a:schemeClr val="tx2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5676900" y="4997450"/>
            <a:ext cx="0" cy="269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ZoneTexte 1"/>
          <p:cNvSpPr txBox="1">
            <a:spLocks noChangeArrowheads="1"/>
          </p:cNvSpPr>
          <p:nvPr/>
        </p:nvSpPr>
        <p:spPr bwMode="auto">
          <a:xfrm>
            <a:off x="6434138" y="4343400"/>
            <a:ext cx="2714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Allocation of the same notes to selected families</a:t>
            </a:r>
            <a:endParaRPr lang="fr-FR" altLang="fr-FR" sz="1800">
              <a:solidFill>
                <a:schemeClr val="tx2"/>
              </a:solidFill>
            </a:endParaRPr>
          </a:p>
        </p:txBody>
      </p:sp>
      <p:sp>
        <p:nvSpPr>
          <p:cNvPr id="18446" name="ZoneTexte 1"/>
          <p:cNvSpPr txBox="1">
            <a:spLocks noChangeArrowheads="1"/>
          </p:cNvSpPr>
          <p:nvPr/>
        </p:nvSpPr>
        <p:spPr bwMode="auto">
          <a:xfrm>
            <a:off x="2952750" y="6130925"/>
            <a:ext cx="555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800" b="1">
                <a:solidFill>
                  <a:schemeClr val="tx2"/>
                </a:solidFill>
              </a:rPr>
              <a:t>The notes are exportable, filterable and searchable</a:t>
            </a:r>
            <a:r>
              <a:rPr lang="fr-FR" altLang="fr-FR" sz="1800" b="1">
                <a:solidFill>
                  <a:schemeClr val="tx2"/>
                </a:solidFill>
              </a:rPr>
              <a:t>. 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763" y="1911350"/>
            <a:ext cx="54959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20650"/>
            <a:ext cx="3824287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73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33363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Review</a:t>
            </a:r>
            <a:r>
              <a:rPr lang="fr-FR" altLang="fr-FR" sz="2400" dirty="0">
                <a:solidFill>
                  <a:schemeClr val="bg1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Attachments</a:t>
            </a:r>
            <a:endParaRPr lang="fr-FR" altLang="fr-FR" sz="2400" dirty="0">
              <a:solidFill>
                <a:schemeClr val="accent3"/>
              </a:solidFill>
            </a:endParaRPr>
          </a:p>
        </p:txBody>
      </p:sp>
      <p:sp>
        <p:nvSpPr>
          <p:cNvPr id="19462" name="ZoneTexte 1"/>
          <p:cNvSpPr txBox="1">
            <a:spLocks noChangeArrowheads="1"/>
          </p:cNvSpPr>
          <p:nvPr/>
        </p:nvSpPr>
        <p:spPr bwMode="auto">
          <a:xfrm>
            <a:off x="2967038" y="3390900"/>
            <a:ext cx="5948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Allocation of the attachment to a family</a:t>
            </a:r>
            <a:r>
              <a:rPr lang="fr-FR" altLang="fr-FR" sz="1800">
                <a:solidFill>
                  <a:schemeClr val="tx2"/>
                </a:solidFill>
              </a:rPr>
              <a:t> (8 max) or a Workfile (8max)</a:t>
            </a:r>
          </a:p>
        </p:txBody>
      </p:sp>
      <p:sp>
        <p:nvSpPr>
          <p:cNvPr id="19463" name="ZoneTexte 1"/>
          <p:cNvSpPr txBox="1">
            <a:spLocks noChangeArrowheads="1"/>
          </p:cNvSpPr>
          <p:nvPr/>
        </p:nvSpPr>
        <p:spPr bwMode="auto">
          <a:xfrm>
            <a:off x="3938588" y="6029325"/>
            <a:ext cx="3865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800" b="1">
                <a:solidFill>
                  <a:schemeClr val="tx2"/>
                </a:solidFill>
              </a:rPr>
              <a:t>Attachments are searchable.  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506788" y="469900"/>
            <a:ext cx="295275" cy="5492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191125" y="1704975"/>
            <a:ext cx="295275" cy="5492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705475" y="2873375"/>
            <a:ext cx="0" cy="6492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3938588" y="3952875"/>
            <a:ext cx="1281112" cy="2016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649538"/>
            <a:ext cx="59864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938" y="4205288"/>
            <a:ext cx="3824287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413" y="204788"/>
            <a:ext cx="5794375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74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Review</a:t>
            </a:r>
            <a:r>
              <a:rPr lang="fr-FR" altLang="fr-FR" sz="2400" dirty="0">
                <a:solidFill>
                  <a:schemeClr val="bg1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Personal</a:t>
            </a:r>
            <a:r>
              <a:rPr lang="fr-FR" altLang="fr-FR" sz="2400" dirty="0">
                <a:solidFill>
                  <a:schemeClr val="accent3"/>
                </a:solidFill>
              </a:rPr>
              <a:t> </a:t>
            </a:r>
            <a:r>
              <a:rPr lang="fr-FR" altLang="fr-FR" sz="2400" dirty="0" err="1">
                <a:solidFill>
                  <a:schemeClr val="accent3"/>
                </a:solidFill>
              </a:rPr>
              <a:t>fields</a:t>
            </a:r>
            <a:r>
              <a:rPr lang="fr-FR" altLang="fr-FR" sz="2400" dirty="0">
                <a:solidFill>
                  <a:schemeClr val="accent3"/>
                </a:solidFill>
              </a:rPr>
              <a:t>: </a:t>
            </a:r>
            <a:r>
              <a:rPr lang="fr-FR" altLang="fr-FR" sz="2400" dirty="0" err="1">
                <a:solidFill>
                  <a:schemeClr val="accent3"/>
                </a:solidFill>
              </a:rPr>
              <a:t>creation</a:t>
            </a:r>
            <a:r>
              <a:rPr lang="fr-FR" altLang="fr-FR" sz="2400" dirty="0">
                <a:solidFill>
                  <a:schemeClr val="accent3"/>
                </a:solidFill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995988" y="341313"/>
            <a:ext cx="0" cy="877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457575" y="1217613"/>
            <a:ext cx="314325" cy="9159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7" name="ZoneTexte 1"/>
          <p:cNvSpPr txBox="1">
            <a:spLocks noChangeArrowheads="1"/>
          </p:cNvSpPr>
          <p:nvPr/>
        </p:nvSpPr>
        <p:spPr bwMode="auto">
          <a:xfrm>
            <a:off x="3011488" y="3484563"/>
            <a:ext cx="5970587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100 user fields max 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1 single type of field internal classification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Internal classification/ multi-values selector: multiple values per field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olidFill>
                  <a:schemeClr val="tx2"/>
                </a:solidFill>
              </a:rPr>
              <a:t>Single value selector: one value per field</a:t>
            </a:r>
          </a:p>
        </p:txBody>
      </p:sp>
      <p:sp>
        <p:nvSpPr>
          <p:cNvPr id="20488" name="ZoneTexte 1"/>
          <p:cNvSpPr txBox="1">
            <a:spLocks noChangeArrowheads="1"/>
          </p:cNvSpPr>
          <p:nvPr/>
        </p:nvSpPr>
        <p:spPr bwMode="auto">
          <a:xfrm>
            <a:off x="3338513" y="5586413"/>
            <a:ext cx="509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800" b="1">
                <a:solidFill>
                  <a:schemeClr val="tx2"/>
                </a:solidFill>
              </a:rPr>
              <a:t>User fields are exportable, filterable and searchable</a:t>
            </a:r>
            <a:r>
              <a:rPr lang="fr-FR" altLang="fr-FR" sz="1800" b="1">
                <a:solidFill>
                  <a:schemeClr val="tx2"/>
                </a:solidFill>
              </a:rPr>
              <a:t>.   </a:t>
            </a:r>
          </a:p>
        </p:txBody>
      </p:sp>
      <p:sp>
        <p:nvSpPr>
          <p:cNvPr id="5" name="Accolade fermante 4"/>
          <p:cNvSpPr/>
          <p:nvPr/>
        </p:nvSpPr>
        <p:spPr>
          <a:xfrm>
            <a:off x="6313488" y="1974850"/>
            <a:ext cx="46037" cy="22542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490" name="ZoneTexte 1"/>
          <p:cNvSpPr txBox="1">
            <a:spLocks noChangeArrowheads="1"/>
          </p:cNvSpPr>
          <p:nvPr/>
        </p:nvSpPr>
        <p:spPr bwMode="auto">
          <a:xfrm>
            <a:off x="6305550" y="1795463"/>
            <a:ext cx="2182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fr-FR" sz="1600">
                <a:solidFill>
                  <a:schemeClr val="tx2"/>
                </a:solidFill>
              </a:rPr>
              <a:t>Need to define the list of values</a:t>
            </a:r>
            <a:endParaRPr lang="fr-FR" altLang="fr-FR" sz="16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75263"/>
            <a:ext cx="3425825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488" y="3529013"/>
            <a:ext cx="38766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776413"/>
            <a:ext cx="44084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9100" y="180975"/>
            <a:ext cx="3508375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75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Review</a:t>
            </a:r>
            <a:r>
              <a:rPr lang="fr-FR" altLang="fr-FR" sz="2400" dirty="0">
                <a:solidFill>
                  <a:schemeClr val="bg1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Personal</a:t>
            </a:r>
            <a:r>
              <a:rPr lang="fr-FR" altLang="fr-FR" sz="2400" dirty="0">
                <a:solidFill>
                  <a:schemeClr val="accent3"/>
                </a:solidFill>
              </a:rPr>
              <a:t> </a:t>
            </a:r>
            <a:r>
              <a:rPr lang="fr-FR" altLang="fr-FR" sz="2400" dirty="0" err="1">
                <a:solidFill>
                  <a:schemeClr val="accent3"/>
                </a:solidFill>
              </a:rPr>
              <a:t>fields</a:t>
            </a:r>
            <a:r>
              <a:rPr lang="fr-FR" altLang="fr-FR" sz="2400" dirty="0">
                <a:solidFill>
                  <a:schemeClr val="accent3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allocation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4903788" y="341313"/>
            <a:ext cx="1104900" cy="523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540250" y="2476500"/>
            <a:ext cx="102235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ZoneTexte 1"/>
          <p:cNvSpPr txBox="1">
            <a:spLocks noChangeArrowheads="1"/>
          </p:cNvSpPr>
          <p:nvPr/>
        </p:nvSpPr>
        <p:spPr bwMode="auto">
          <a:xfrm>
            <a:off x="6657975" y="2181225"/>
            <a:ext cx="2486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Allocation of one or more personal fields to a family</a:t>
            </a:r>
            <a:endParaRPr lang="fr-FR" altLang="fr-FR" sz="1800">
              <a:solidFill>
                <a:schemeClr val="tx2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5359400" y="4914900"/>
            <a:ext cx="441325" cy="503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6" name="ZoneTexte 1"/>
          <p:cNvSpPr txBox="1">
            <a:spLocks noChangeArrowheads="1"/>
          </p:cNvSpPr>
          <p:nvPr/>
        </p:nvSpPr>
        <p:spPr bwMode="auto">
          <a:xfrm>
            <a:off x="2960688" y="5311775"/>
            <a:ext cx="2703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Allocation of one or more personal fields to a selection of families</a:t>
            </a:r>
            <a:endParaRPr lang="fr-FR" altLang="fr-FR" sz="1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75" y="3913188"/>
            <a:ext cx="3810000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46050"/>
            <a:ext cx="30956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76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Share</a:t>
            </a:r>
            <a:endParaRPr lang="fr-FR" altLang="fr-FR" sz="24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Readers</a:t>
            </a:r>
            <a:r>
              <a:rPr lang="fr-FR" altLang="fr-FR" sz="2400" dirty="0">
                <a:solidFill>
                  <a:schemeClr val="accent3"/>
                </a:solidFill>
              </a:rPr>
              <a:t> and Experts 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659313" y="230188"/>
            <a:ext cx="0" cy="3698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372100" y="2486025"/>
            <a:ext cx="0" cy="6937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ZoneTexte 1"/>
          <p:cNvSpPr txBox="1">
            <a:spLocks noChangeArrowheads="1"/>
          </p:cNvSpPr>
          <p:nvPr/>
        </p:nvSpPr>
        <p:spPr bwMode="auto">
          <a:xfrm>
            <a:off x="6326188" y="933450"/>
            <a:ext cx="27511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Email address and password are the identifiers for readers to access to the interface </a:t>
            </a:r>
            <a:r>
              <a:rPr lang="en-US" altLang="fr-FR" sz="1800" dirty="0" err="1">
                <a:solidFill>
                  <a:schemeClr val="tx2"/>
                </a:solidFill>
              </a:rPr>
              <a:t>Workfiles</a:t>
            </a:r>
            <a:r>
              <a:rPr lang="en-US" altLang="fr-FR" sz="1800" dirty="0">
                <a:solidFill>
                  <a:schemeClr val="tx2"/>
                </a:solidFill>
              </a:rPr>
              <a:t> and to share documents</a:t>
            </a:r>
            <a:endParaRPr lang="fr-FR" altLang="fr-FR" sz="1800" dirty="0">
              <a:solidFill>
                <a:schemeClr val="tx2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800475" y="4181475"/>
            <a:ext cx="24765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4181475" y="5076825"/>
            <a:ext cx="1095375" cy="952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9" name="ZoneTexte 1"/>
          <p:cNvSpPr txBox="1">
            <a:spLocks noChangeArrowheads="1"/>
          </p:cNvSpPr>
          <p:nvPr/>
        </p:nvSpPr>
        <p:spPr bwMode="auto">
          <a:xfrm>
            <a:off x="7259638" y="4324350"/>
            <a:ext cx="16938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 dirty="0">
                <a:solidFill>
                  <a:schemeClr val="tx2"/>
                </a:solidFill>
              </a:rPr>
              <a:t>Associate a reader or an expert with a directory</a:t>
            </a:r>
            <a:endParaRPr lang="fr-FR" altLang="fr-FR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5463" y="76200"/>
            <a:ext cx="3616325" cy="56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77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Operate</a:t>
            </a:r>
            <a:r>
              <a:rPr lang="fr-FR" altLang="fr-FR" sz="2400" dirty="0">
                <a:solidFill>
                  <a:schemeClr val="bg1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accent3"/>
                </a:solidFill>
              </a:rPr>
              <a:t>Filter</a:t>
            </a:r>
            <a:r>
              <a:rPr lang="fr-FR" altLang="fr-FR" sz="2400" dirty="0">
                <a:solidFill>
                  <a:schemeClr val="accent3"/>
                </a:solidFill>
              </a:rPr>
              <a:t> 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819775" y="274638"/>
            <a:ext cx="400050" cy="1058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ZoneTexte 1"/>
          <p:cNvSpPr txBox="1">
            <a:spLocks noChangeArrowheads="1"/>
          </p:cNvSpPr>
          <p:nvPr/>
        </p:nvSpPr>
        <p:spPr bwMode="auto">
          <a:xfrm>
            <a:off x="6897688" y="1008063"/>
            <a:ext cx="21320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Filter a folder or directory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Filter is deleted when viewing another folder</a:t>
            </a:r>
            <a:endParaRPr lang="fr-FR" altLang="fr-FR" sz="1800">
              <a:solidFill>
                <a:schemeClr val="tx2"/>
              </a:solidFill>
            </a:endParaRPr>
          </a:p>
        </p:txBody>
      </p:sp>
      <p:sp>
        <p:nvSpPr>
          <p:cNvPr id="23559" name="ZoneTexte 1"/>
          <p:cNvSpPr txBox="1">
            <a:spLocks noChangeArrowheads="1"/>
          </p:cNvSpPr>
          <p:nvPr/>
        </p:nvSpPr>
        <p:spPr bwMode="auto">
          <a:xfrm>
            <a:off x="7335838" y="5219700"/>
            <a:ext cx="1693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800">
                <a:solidFill>
                  <a:schemeClr val="tx2"/>
                </a:solidFill>
              </a:rPr>
              <a:t>Filter Active 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8591550" y="5588000"/>
            <a:ext cx="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2275" y="6034088"/>
            <a:ext cx="610711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52413"/>
            <a:ext cx="18954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78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Operate</a:t>
            </a:r>
            <a:r>
              <a:rPr lang="fr-FR" altLang="fr-FR" sz="2400" dirty="0">
                <a:solidFill>
                  <a:schemeClr val="bg1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Research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121150" y="466725"/>
            <a:ext cx="784225" cy="5445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2" name="ZoneTexte 1"/>
          <p:cNvSpPr txBox="1">
            <a:spLocks noChangeArrowheads="1"/>
          </p:cNvSpPr>
          <p:nvPr/>
        </p:nvSpPr>
        <p:spPr bwMode="auto">
          <a:xfrm>
            <a:off x="3009900" y="2970213"/>
            <a:ext cx="6016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Selecting a folder, a directory or the entire portfolio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Different types of data usable for search.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Unwanted items and trash are searchable only.</a:t>
            </a:r>
            <a:endParaRPr lang="fr-FR" altLang="fr-FR" sz="1800">
              <a:solidFill>
                <a:schemeClr val="tx2"/>
              </a:solidFill>
            </a:endParaRPr>
          </a:p>
        </p:txBody>
      </p:sp>
      <p:pic>
        <p:nvPicPr>
          <p:cNvPr id="2458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039813"/>
            <a:ext cx="4214813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152900"/>
            <a:ext cx="5838825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843213"/>
            <a:ext cx="29241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938" y="419100"/>
            <a:ext cx="5838825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17378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7E41ECAB-CBBE-4A3E-ABC9-8A3E55F52B51}" type="slidenum">
              <a:rPr lang="fr-FR" altLang="fr-FR" smtClean="0"/>
              <a:pPr/>
              <a:t>79</a:t>
            </a:fld>
            <a:endParaRPr lang="fr-FR" altLang="fr-FR" sz="1800">
              <a:solidFill>
                <a:schemeClr val="bg1"/>
              </a:solidFill>
            </a:endParaRPr>
          </a:p>
        </p:txBody>
      </p:sp>
      <p:sp>
        <p:nvSpPr>
          <p:cNvPr id="9221" name="Titre 1"/>
          <p:cNvSpPr txBox="1">
            <a:spLocks/>
          </p:cNvSpPr>
          <p:nvPr/>
        </p:nvSpPr>
        <p:spPr bwMode="auto">
          <a:xfrm>
            <a:off x="219075" y="341313"/>
            <a:ext cx="2638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 err="1">
                <a:solidFill>
                  <a:schemeClr val="bg1"/>
                </a:solidFill>
              </a:rPr>
              <a:t>Operate</a:t>
            </a:r>
            <a:r>
              <a:rPr lang="fr-FR" altLang="fr-FR" sz="2400" dirty="0">
                <a:solidFill>
                  <a:schemeClr val="bg1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fr-FR" altLang="fr-FR" sz="2400" dirty="0">
                <a:solidFill>
                  <a:schemeClr val="accent3"/>
                </a:solidFill>
              </a:rPr>
              <a:t>Update</a:t>
            </a:r>
          </a:p>
        </p:txBody>
      </p:sp>
      <p:sp>
        <p:nvSpPr>
          <p:cNvPr id="26630" name="ZoneTexte 1"/>
          <p:cNvSpPr txBox="1">
            <a:spLocks noChangeArrowheads="1"/>
          </p:cNvSpPr>
          <p:nvPr/>
        </p:nvSpPr>
        <p:spPr bwMode="auto">
          <a:xfrm>
            <a:off x="2987675" y="4754563"/>
            <a:ext cx="6016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Update of selected families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Update the contents of the families: new members, new information etc...</a:t>
            </a:r>
          </a:p>
          <a:p>
            <a:pPr eaLnBrk="1" hangingPunct="1">
              <a:buFontTx/>
              <a:buChar char="•"/>
            </a:pPr>
            <a:r>
              <a:rPr lang="en-US" altLang="fr-FR" sz="1800">
                <a:solidFill>
                  <a:schemeClr val="tx2"/>
                </a:solidFill>
              </a:rPr>
              <a:t>Tag updated is present on the family for a week.</a:t>
            </a:r>
            <a:endParaRPr lang="fr-FR" altLang="fr-FR" sz="1800">
              <a:solidFill>
                <a:schemeClr val="tx2"/>
              </a:solidFill>
            </a:endParaRPr>
          </a:p>
          <a:p>
            <a:pPr eaLnBrk="1" hangingPunct="1">
              <a:buFontTx/>
              <a:buChar char="•"/>
            </a:pPr>
            <a:endParaRPr lang="fr-FR" altLang="fr-FR" sz="1800">
              <a:solidFill>
                <a:schemeClr val="tx2"/>
              </a:solidFill>
            </a:endParaRPr>
          </a:p>
        </p:txBody>
      </p:sp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833563"/>
            <a:ext cx="736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>
            <a:off x="6542088" y="819150"/>
            <a:ext cx="111125" cy="10144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335588" y="3476625"/>
            <a:ext cx="1046162" cy="2397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5335588" y="3716338"/>
            <a:ext cx="969962" cy="5032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1913" y="3314700"/>
            <a:ext cx="237331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613" y="4219575"/>
            <a:ext cx="45878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179516" y="342106"/>
            <a:ext cx="273629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No field limitation: </a:t>
            </a:r>
          </a:p>
          <a:p>
            <a:r>
              <a:rPr lang="en-US" sz="2000" dirty="0"/>
              <a:t>Full Text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No geographic</a:t>
            </a:r>
          </a:p>
          <a:p>
            <a:r>
              <a:rPr lang="en-US" sz="2000" dirty="0"/>
              <a:t>limit </a:t>
            </a:r>
          </a:p>
          <a:p>
            <a:endParaRPr lang="en-US" sz="2000" dirty="0"/>
          </a:p>
          <a:p>
            <a:r>
              <a:rPr lang="en-US" sz="2000" dirty="0"/>
              <a:t>No date limit:</a:t>
            </a:r>
          </a:p>
          <a:p>
            <a:r>
              <a:rPr lang="en-US" sz="2000" dirty="0"/>
              <a:t>All publications, Alive or Dead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Search by </a:t>
            </a:r>
          </a:p>
          <a:p>
            <a:r>
              <a:rPr lang="en-US" sz="2000" dirty="0"/>
              <a:t>invention:</a:t>
            </a:r>
          </a:p>
          <a:p>
            <a:r>
              <a:rPr lang="en-US" sz="2000" dirty="0" err="1"/>
              <a:t>FamPat</a:t>
            </a:r>
            <a:r>
              <a:rPr lang="en-US" sz="2000" dirty="0"/>
              <a:t> database 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F7D63CC3-C9AB-4A60-80E7-E94F1C5BB19E}"/>
              </a:ext>
            </a:extLst>
          </p:cNvPr>
          <p:cNvGrpSpPr/>
          <p:nvPr/>
        </p:nvGrpSpPr>
        <p:grpSpPr>
          <a:xfrm>
            <a:off x="3131840" y="260648"/>
            <a:ext cx="5328592" cy="6231264"/>
            <a:chOff x="467544" y="1196752"/>
            <a:chExt cx="3888432" cy="47911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CADDE207-F6EA-4F15-BFFE-20086AAB8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25" t="533" r="45275" b="7218"/>
            <a:stretch/>
          </p:blipFill>
          <p:spPr>
            <a:xfrm>
              <a:off x="467544" y="1196752"/>
              <a:ext cx="3888432" cy="47911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7C8F136-EB81-4859-BF58-0497B5432FD5}"/>
                </a:ext>
              </a:extLst>
            </p:cNvPr>
            <p:cNvSpPr/>
            <p:nvPr/>
          </p:nvSpPr>
          <p:spPr>
            <a:xfrm>
              <a:off x="744976" y="1383014"/>
              <a:ext cx="1135756" cy="1017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9DADCDE-BADC-4BD6-987E-8820C8C3AD37}"/>
                </a:ext>
              </a:extLst>
            </p:cNvPr>
            <p:cNvSpPr/>
            <p:nvPr/>
          </p:nvSpPr>
          <p:spPr>
            <a:xfrm>
              <a:off x="1910896" y="3933056"/>
              <a:ext cx="1116000" cy="1233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0BFDDB9-7A2D-4A6C-921D-1F3160C6CA42}"/>
                </a:ext>
              </a:extLst>
            </p:cNvPr>
            <p:cNvSpPr/>
            <p:nvPr/>
          </p:nvSpPr>
          <p:spPr>
            <a:xfrm>
              <a:off x="1918625" y="5753944"/>
              <a:ext cx="2005303" cy="1233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35123BD-DA00-485A-8DAD-E19736994236}"/>
                </a:ext>
              </a:extLst>
            </p:cNvPr>
            <p:cNvSpPr/>
            <p:nvPr/>
          </p:nvSpPr>
          <p:spPr>
            <a:xfrm>
              <a:off x="1891140" y="5238443"/>
              <a:ext cx="2412289" cy="1660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Flèche : droite 1">
            <a:extLst>
              <a:ext uri="{FF2B5EF4-FFF2-40B4-BE49-F238E27FC236}">
                <a16:creationId xmlns:a16="http://schemas.microsoft.com/office/drawing/2014/main" xmlns="" id="{00F52F32-3740-490A-AE38-6F363E9BBF39}"/>
              </a:ext>
            </a:extLst>
          </p:cNvPr>
          <p:cNvSpPr/>
          <p:nvPr/>
        </p:nvSpPr>
        <p:spPr>
          <a:xfrm>
            <a:off x="2195736" y="654753"/>
            <a:ext cx="1174284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F0018F5B-2B9A-4A53-9314-6F52DF1909E8}"/>
              </a:ext>
            </a:extLst>
          </p:cNvPr>
          <p:cNvSpPr/>
          <p:nvPr/>
        </p:nvSpPr>
        <p:spPr>
          <a:xfrm>
            <a:off x="2192243" y="3729837"/>
            <a:ext cx="1174284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xmlns="" id="{E2FBC8E4-6BAD-48F5-BE5E-F624514E5E0C}"/>
              </a:ext>
            </a:extLst>
          </p:cNvPr>
          <p:cNvSpPr/>
          <p:nvPr/>
        </p:nvSpPr>
        <p:spPr>
          <a:xfrm>
            <a:off x="2191642" y="5506916"/>
            <a:ext cx="1174284" cy="359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xmlns="" id="{F490D754-7B46-405A-87ED-4649AE1D55B5}"/>
              </a:ext>
            </a:extLst>
          </p:cNvPr>
          <p:cNvSpPr/>
          <p:nvPr/>
        </p:nvSpPr>
        <p:spPr>
          <a:xfrm>
            <a:off x="2195736" y="3106543"/>
            <a:ext cx="1174284" cy="3396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076430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>
          <a:xfrm>
            <a:off x="2006600" y="6205538"/>
            <a:ext cx="7651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0A529B16-C3F3-4E3A-849C-9C51AC447EEB}" type="slidenum">
              <a:rPr lang="fr-FR" altLang="fr-FR" smtClean="0"/>
              <a:pPr/>
              <a:t>80</a:t>
            </a:fld>
            <a:endParaRPr lang="fr-FR" altLang="fr-FR" sz="140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000375" y="469900"/>
            <a:ext cx="5943600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fr-FR" altLang="fr-FR" sz="1800" dirty="0" err="1">
                <a:solidFill>
                  <a:srgbClr val="000066"/>
                </a:solidFill>
                <a:ea typeface="MS PGothic" panose="020B0600070205080204" pitchFamily="34" charset="-128"/>
              </a:rPr>
              <a:t>Account</a:t>
            </a:r>
            <a:r>
              <a:rPr lang="fr-FR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 </a:t>
            </a:r>
            <a:r>
              <a:rPr lang="fr-FR" altLang="fr-FR" sz="1800" dirty="0" err="1">
                <a:solidFill>
                  <a:srgbClr val="000066"/>
                </a:solidFill>
                <a:ea typeface="MS PGothic" panose="020B0600070205080204" pitchFamily="34" charset="-128"/>
              </a:rPr>
              <a:t>button</a:t>
            </a:r>
            <a:r>
              <a:rPr lang="fr-FR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                            </a:t>
            </a:r>
            <a:r>
              <a:rPr lang="fr-FR" altLang="fr-FR" sz="1800" dirty="0" err="1">
                <a:solidFill>
                  <a:srgbClr val="000066"/>
                </a:solidFill>
                <a:ea typeface="MS PGothic" panose="020B0600070205080204" pitchFamily="34" charset="-128"/>
              </a:rPr>
              <a:t>then</a:t>
            </a:r>
            <a:r>
              <a:rPr lang="fr-FR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 typeface="Comic Sans MS" panose="030F0702030302020204" pitchFamily="66" charset="0"/>
              <a:buChar char="–"/>
            </a:pPr>
            <a:r>
              <a:rPr lang="en-US" altLang="fr-FR" sz="1800" dirty="0">
                <a:solidFill>
                  <a:srgbClr val="000066"/>
                </a:solidFill>
                <a:ea typeface="MS PGothic" panose="020B0600070205080204" pitchFamily="34" charset="-128"/>
              </a:rPr>
              <a:t>Preferences on display include: number of results per page, mail notification, etc...</a:t>
            </a:r>
          </a:p>
        </p:txBody>
      </p:sp>
      <p:sp>
        <p:nvSpPr>
          <p:cNvPr id="28677" name="Titre 1"/>
          <p:cNvSpPr txBox="1">
            <a:spLocks/>
          </p:cNvSpPr>
          <p:nvPr/>
        </p:nvSpPr>
        <p:spPr bwMode="auto">
          <a:xfrm>
            <a:off x="219075" y="341313"/>
            <a:ext cx="25527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chemeClr val="bg1"/>
                </a:solidFill>
              </a:rPr>
              <a:t>Settings</a:t>
            </a:r>
            <a:endParaRPr lang="fr-FR" altLang="fr-FR" sz="2400">
              <a:solidFill>
                <a:srgbClr val="78C8FF"/>
              </a:solidFill>
            </a:endParaRP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6833" y="459916"/>
            <a:ext cx="970079" cy="40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116" y="407070"/>
            <a:ext cx="1420455" cy="50665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194BC2E-CF57-42D9-A513-52487B312D12}"/>
              </a:ext>
            </a:extLst>
          </p:cNvPr>
          <p:cNvGrpSpPr/>
          <p:nvPr/>
        </p:nvGrpSpPr>
        <p:grpSpPr>
          <a:xfrm>
            <a:off x="3203848" y="277596"/>
            <a:ext cx="5675536" cy="6302808"/>
            <a:chOff x="3779911" y="2295630"/>
            <a:chExt cx="4355062" cy="492453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A0AFD227-2392-4A5C-8BF0-0427C551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9912" y="2855056"/>
              <a:ext cx="4355061" cy="4365104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A03D7E6-1B84-46F2-B59A-3E04E6BE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1" y="2295630"/>
              <a:ext cx="4355061" cy="554522"/>
            </a:xfrm>
            <a:prstGeom prst="rect">
              <a:avLst/>
            </a:prstGeom>
          </p:spPr>
        </p:pic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D3E015BE-1C24-424B-8B21-6916AD9445F2}"/>
              </a:ext>
            </a:extLst>
          </p:cNvPr>
          <p:cNvSpPr txBox="1">
            <a:spLocks/>
          </p:cNvSpPr>
          <p:nvPr/>
        </p:nvSpPr>
        <p:spPr>
          <a:xfrm>
            <a:off x="179517" y="34210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Operators </a:t>
            </a:r>
          </a:p>
        </p:txBody>
      </p:sp>
    </p:spTree>
    <p:extLst>
      <p:ext uri="{BB962C8B-B14F-4D97-AF65-F5344CB8AC3E}">
        <p14:creationId xmlns:p14="http://schemas.microsoft.com/office/powerpoint/2010/main" xmlns="" val="225113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7"/>
</p:tagLst>
</file>

<file path=ppt/theme/theme1.xml><?xml version="1.0" encoding="utf-8"?>
<a:theme xmlns:a="http://schemas.openxmlformats.org/drawingml/2006/main" name="Thème Office">
  <a:themeElements>
    <a:clrScheme name="Questel">
      <a:dk1>
        <a:srgbClr val="333333"/>
      </a:dk1>
      <a:lt1>
        <a:srgbClr val="FFFFFF"/>
      </a:lt1>
      <a:dk2>
        <a:srgbClr val="10285D"/>
      </a:dk2>
      <a:lt2>
        <a:srgbClr val="D14836"/>
      </a:lt2>
      <a:accent1>
        <a:srgbClr val="2850A0"/>
      </a:accent1>
      <a:accent2>
        <a:srgbClr val="5078B4"/>
      </a:accent2>
      <a:accent3>
        <a:srgbClr val="78C8FF"/>
      </a:accent3>
      <a:accent4>
        <a:srgbClr val="444444"/>
      </a:accent4>
      <a:accent5>
        <a:srgbClr val="777777"/>
      </a:accent5>
      <a:accent6>
        <a:srgbClr val="AAAAAA"/>
      </a:accent6>
      <a:hlink>
        <a:srgbClr val="D14836"/>
      </a:hlink>
      <a:folHlink>
        <a:srgbClr val="FF7B7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odele Questel 1" id="{78B8D7F4-DB71-B74D-9A1A-DC3F465C480A}" vid="{1936D5B0-A852-AD42-A1D4-4B2FFBEF452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59984</TotalTime>
  <Words>2126</Words>
  <Application>Microsoft Office PowerPoint</Application>
  <PresentationFormat>Экран (4:3)</PresentationFormat>
  <Paragraphs>713</Paragraphs>
  <Slides>80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Thème Office</vt:lpstr>
      <vt:lpstr>Orbit intelligence training</vt:lpstr>
      <vt:lpstr>Search session</vt:lpstr>
      <vt:lpstr>Patent Families vs. Patents</vt:lpstr>
      <vt:lpstr>Слайд 4</vt:lpstr>
      <vt:lpstr>Слайд 5</vt:lpstr>
      <vt:lpstr> Field Limitation:  Claims     Patent validity limitation: Preceding 21 years  Legal State and geographic limitation: Alive and a specific country     Search by publication: FullPat database</vt:lpstr>
      <vt:lpstr>Слайд 7</vt:lpstr>
      <vt:lpstr>Слайд 8</vt:lpstr>
      <vt:lpstr>Слайд 9</vt:lpstr>
      <vt:lpstr>Слайд 10</vt:lpstr>
      <vt:lpstr>Слайд 11</vt:lpstr>
      <vt:lpstr>Слайд 12</vt:lpstr>
      <vt:lpstr>Collections   FamPat, FullPat, Fulltext</vt:lpstr>
      <vt:lpstr>Exercise 1 Select collection and search</vt:lpstr>
      <vt:lpstr>Exercise 2 Combine keywords, country and legal status</vt:lpstr>
      <vt:lpstr>Exercise 3 Combination of search steps</vt:lpstr>
      <vt:lpstr>Слайд 17</vt:lpstr>
      <vt:lpstr>Слайд 18</vt:lpstr>
      <vt:lpstr>Слайд 19</vt:lpstr>
      <vt:lpstr>Exercise 4 Identify litigated patents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Exercise 5 Citation tree</vt:lpstr>
      <vt:lpstr>Слайд 30</vt:lpstr>
      <vt:lpstr>Exercise 6 </vt:lpstr>
      <vt:lpstr>Слайд 32</vt:lpstr>
      <vt:lpstr>Analytics session</vt:lpstr>
      <vt:lpstr> List of features linked to the analysis level</vt:lpstr>
      <vt:lpstr>Analyze patent family instantaneously</vt:lpstr>
      <vt:lpstr>Save and Archive patent analysis </vt:lpstr>
      <vt:lpstr>Analyze Workfiles, including user fields</vt:lpstr>
      <vt:lpstr>Create data rules (saved analysis)</vt:lpstr>
      <vt:lpstr>Concepts analysis</vt:lpstr>
      <vt:lpstr>Landscape map</vt:lpstr>
      <vt:lpstr>Simple selection</vt:lpstr>
      <vt:lpstr>Multiple selection</vt:lpstr>
      <vt:lpstr>Drill down</vt:lpstr>
      <vt:lpstr>Color by (including lists or workfiles)</vt:lpstr>
      <vt:lpstr>Custom axis</vt:lpstr>
      <vt:lpstr>Save chart templates</vt:lpstr>
      <vt:lpstr>One click report + automatic description</vt:lpstr>
      <vt:lpstr>Answer business questions</vt:lpstr>
      <vt:lpstr>Key metrics in analysis</vt:lpstr>
      <vt:lpstr>New charts for better benchmarks</vt:lpstr>
      <vt:lpstr>Patent Impact, Portfolio Value, Estimated Cost, Company revenue</vt:lpstr>
      <vt:lpstr>Analytics session Metrics explanation</vt:lpstr>
      <vt:lpstr>Слайд 53</vt:lpstr>
      <vt:lpstr>Слайд 54</vt:lpstr>
      <vt:lpstr>Слайд 55</vt:lpstr>
      <vt:lpstr>Patent Strength Index</vt:lpstr>
      <vt:lpstr>Patent Value Index</vt:lpstr>
      <vt:lpstr>Слайд 58</vt:lpstr>
      <vt:lpstr>Слайд 59</vt:lpstr>
      <vt:lpstr>Слайд 60</vt:lpstr>
      <vt:lpstr>Слайд 61</vt:lpstr>
      <vt:lpstr>Workfiles session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Amandine Kandi-Masakidi</dc:creator>
  <cp:lastModifiedBy>YKazakova</cp:lastModifiedBy>
  <cp:revision>1172</cp:revision>
  <dcterms:created xsi:type="dcterms:W3CDTF">2016-03-09T13:36:20Z</dcterms:created>
  <dcterms:modified xsi:type="dcterms:W3CDTF">2020-12-25T07:35:58Z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98CF919C-20F5-4EB4-8597-4C7CEEE087F8</vt:lpwstr>
  </property>
  <property fmtid="{D5CDD505-2E9C-101B-9397-08002B2CF9AE}" pid="3" name="ArticulatePath">
    <vt:lpwstr>IAM presentation June 24 2016</vt:lpwstr>
  </property>
</Properties>
</file>